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52"/>
  </p:notesMasterIdLst>
  <p:sldIdLst>
    <p:sldId id="257" r:id="rId5"/>
    <p:sldId id="327" r:id="rId6"/>
    <p:sldId id="296" r:id="rId7"/>
    <p:sldId id="286" r:id="rId8"/>
    <p:sldId id="287" r:id="rId9"/>
    <p:sldId id="261" r:id="rId10"/>
    <p:sldId id="328" r:id="rId11"/>
    <p:sldId id="297" r:id="rId12"/>
    <p:sldId id="290" r:id="rId13"/>
    <p:sldId id="292" r:id="rId14"/>
    <p:sldId id="330" r:id="rId15"/>
    <p:sldId id="293" r:id="rId16"/>
    <p:sldId id="259" r:id="rId17"/>
    <p:sldId id="294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32" r:id="rId27"/>
    <p:sldId id="333" r:id="rId28"/>
    <p:sldId id="282" r:id="rId29"/>
    <p:sldId id="284" r:id="rId30"/>
    <p:sldId id="283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34" r:id="rId51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7" autoAdjust="0"/>
    <p:restoredTop sz="88846" autoAdjust="0"/>
  </p:normalViewPr>
  <p:slideViewPr>
    <p:cSldViewPr snapToGrid="0">
      <p:cViewPr varScale="1">
        <p:scale>
          <a:sx n="154" d="100"/>
          <a:sy n="154" d="100"/>
        </p:scale>
        <p:origin x="1040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0D4E81F-B877-4EDE-9E86-A9D0BB01D2AB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0FDB8F3-DFCC-432A-9DF5-87480BD0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1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 amounts of preference data are collected and analyzed in a variety of domains. For example, preference data that is generated from consumer sites is used to form recommendations, and preference data extracted from polls is used for predicting election outcomes.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its most general form preference data appears as a set of arbitrary pairwise preferences or arbitrary partial orders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work we set out to develop a preference-centric DB for the management and analysis of preference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6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session is mapped to its own</a:t>
            </a:r>
            <a:r>
              <a:rPr lang="en-US" baseline="0" dirty="0" smtClean="0"/>
              <a:t> model.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Our inference algorithm operates over RIM models that can be compactly represented using parameters.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80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8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Generative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Gives rise to a family of distributions over rankings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1709D-E05E-4307-B069-02B60E649FB6}" type="slidenum">
              <a:rPr kumimoji="0" lang="en-US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he-IL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54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first candidate atom states that the left item must be a male democrat. The second candidate atom states that the right item must be a female democrat.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 other relationship between the item variables is represented by the ordinary relations.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3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 </a:t>
            </a:r>
            <a:r>
              <a:rPr lang="en-US" dirty="0" err="1" smtClean="0"/>
              <a:t>itemwise</a:t>
            </a:r>
            <a:r>
              <a:rPr lang="en-US" dirty="0" smtClean="0"/>
              <a:t> CQ with a constant session, the o-atoms state properties of individual items but do not draw connections</a:t>
            </a:r>
            <a:r>
              <a:rPr lang="en-US" baseline="0" dirty="0" smtClean="0"/>
              <a:t> between the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34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Restricted,</a:t>
            </a:r>
            <a:r>
              <a:rPr lang="en-US" baseline="0" dirty="0" smtClean="0"/>
              <a:t> yet natural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95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reduce</a:t>
            </a:r>
            <a:r>
              <a:rPr lang="en-US" baseline="0" dirty="0" smtClean="0"/>
              <a:t> query evaluation to computing the number of rankings that are consistent with the partial order </a:t>
            </a:r>
            <a:r>
              <a:rPr lang="en-US" baseline="0" dirty="0" err="1" smtClean="0"/>
              <a:t>succ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translate the CQ evaluation problem into one of labeled pattern matching in graphs.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translation is performed in a way such that every database instance that returns a nonempty answer for the query, represents a database instance (that is, a ranking), which is consistent with the pattern.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show later that this equivalence is precisely the source of hardness for non-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itemwise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queries.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6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10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show in the paper that every consistent ranking has exactly</a:t>
            </a:r>
            <a:r>
              <a:rPr lang="en-US" baseline="0" dirty="0" smtClean="0"/>
              <a:t> one top matching.</a:t>
            </a:r>
          </a:p>
          <a:p>
            <a:r>
              <a:rPr lang="en-US" baseline="0" dirty="0" smtClean="0"/>
              <a:t>Therefore, the set of top matchings partitions the space of consistent rankings.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0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Vast amounts</a:t>
            </a:r>
            <a:r>
              <a:rPr lang="en-US" baseline="0" dirty="0" smtClean="0"/>
              <a:t> of preference data are collected and analyzed in a variety of domains. For example, p</a:t>
            </a:r>
            <a:r>
              <a:rPr lang="en-US" dirty="0" smtClean="0"/>
              <a:t>reference data that is generated from consumer sites is used to form recommendations, and preference data extracted from polls is used for predicting election outcomes.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its most general form preference data appears as a set of arbitrary pairwise preferences or arbitrary partial orders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this work we set out to develop a preference-centric DB for the management and analysis of preference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5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31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9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past</a:t>
            </a:r>
            <a:r>
              <a:rPr lang="en-US" baseline="0" dirty="0" smtClean="0"/>
              <a:t> vision paper we introduced Preference-centric DBs with the goal of developing  framework and principles for a general-purpose system for managing and analyzing preference data.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strategy</a:t>
            </a:r>
            <a:r>
              <a:rPr lang="en-US" baseline="0" dirty="0" smtClean="0"/>
              <a:t> is to adapt and extend the relational model with notions of preference data and primitive analysis operations.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paper we introduce Preference relations that enable storing preferences (left item is preferred to right item), and complete rankings. Every session represents a set of preferences attributed to a judge that represents a customer or voter.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Candidates: Information about political candidates</a:t>
            </a:r>
          </a:p>
          <a:p>
            <a:r>
              <a:rPr lang="en-US" dirty="0" smtClean="0"/>
              <a:t>Voters:</a:t>
            </a:r>
            <a:r>
              <a:rPr lang="en-US" baseline="0" dirty="0" smtClean="0"/>
              <a:t> information on individual voters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show how these rankings are represented in the preference 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past vision paper we introduced preference-centric DBs, and in particular the preference relation that stores a collection of preferences attributed to a set of judges (customers, voters etc.)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preferences attributed to a specific judge are identified by a session represented by the set of values  in the session signature.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31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the underlying correspondence between rankings and permutations, considerable work in machine learning and AI has exploited probabilistic models on permutations, many of which originate in statistics and psychology.</a:t>
            </a:r>
          </a:p>
          <a:p>
            <a:endParaRPr lang="en-US" dirty="0" smtClean="0"/>
          </a:p>
          <a:p>
            <a:r>
              <a:rPr lang="en-US" dirty="0" err="1" smtClean="0">
                <a:latin typeface="Helvetica Neue Thin"/>
              </a:rPr>
              <a:t>Lu&amp;Boutilier</a:t>
            </a:r>
            <a:r>
              <a:rPr lang="en-US" dirty="0" smtClean="0">
                <a:latin typeface="Helvetica Neue Thin"/>
              </a:rPr>
              <a:t>: Learn</a:t>
            </a:r>
            <a:r>
              <a:rPr lang="en-US" baseline="0" dirty="0" smtClean="0">
                <a:latin typeface="Helvetica Neue Thin"/>
              </a:rPr>
              <a:t> Mallows parameters from pairwise preferences</a:t>
            </a:r>
          </a:p>
          <a:p>
            <a:r>
              <a:rPr lang="en-US" dirty="0" err="1" smtClean="0"/>
              <a:t>Huang&amp;Guestrin</a:t>
            </a:r>
            <a:r>
              <a:rPr lang="en-US" dirty="0" smtClean="0">
                <a:latin typeface="Helvetica Neue Thin"/>
              </a:rPr>
              <a:t> + </a:t>
            </a:r>
            <a:r>
              <a:rPr lang="en-US" dirty="0" err="1" smtClean="0">
                <a:latin typeface="Helvetica Neue Thin"/>
              </a:rPr>
              <a:t>Meila&amp;Meek</a:t>
            </a:r>
            <a:endParaRPr lang="en-US" dirty="0" smtClean="0">
              <a:latin typeface="Helvetica Neue Thin"/>
            </a:endParaRPr>
          </a:p>
          <a:p>
            <a:r>
              <a:rPr lang="en-US" dirty="0" smtClean="0">
                <a:latin typeface="Helvetica Neue Thin"/>
              </a:rPr>
              <a:t>Propose probabilistic models for ranking labeled items or ranking of items from different sets.  -  has commonality with our work</a:t>
            </a:r>
          </a:p>
          <a:p>
            <a:endParaRPr lang="en-US" dirty="0" smtClean="0">
              <a:latin typeface="Helvetica Neue Thin"/>
            </a:endParaRPr>
          </a:p>
          <a:p>
            <a:r>
              <a:rPr lang="en-US" dirty="0" smtClean="0">
                <a:latin typeface="Helvetica Neue Thin"/>
              </a:rPr>
              <a:t>The work of Choi net. al and </a:t>
            </a:r>
            <a:r>
              <a:rPr lang="en-US" dirty="0" err="1" smtClean="0"/>
              <a:t>Lukasiewicz</a:t>
            </a:r>
            <a:r>
              <a:rPr lang="en-US" dirty="0" smtClean="0"/>
              <a:t> et. al study ways in which</a:t>
            </a:r>
            <a:r>
              <a:rPr lang="en-US" baseline="0" dirty="0" smtClean="0"/>
              <a:t> ranking distributions can be represented and reasoned with efficiently.</a:t>
            </a:r>
            <a:endParaRPr lang="en-US" dirty="0" smtClean="0">
              <a:latin typeface="Helvetica Neue Thi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4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 work</a:t>
            </a:r>
            <a:r>
              <a:rPr lang="en-US" dirty="0" smtClean="0"/>
              <a:t> is about a framework for managing uncertain preference data.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adopt the probabilistic database paradigm in which the database represents a probability distribution over a set of possible worlds. This means that query results are, accordingly, probabilistic.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44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47957-1106-D845-B3C5-B1574A990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 query is agnostic to the underlying probabilistic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B8F3-DFCC-432A-9DF5-87480BD0AD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7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8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067CA4-70BC-426F-9662-22A1EC69E710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0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589"/>
            <a:ext cx="3048000" cy="5964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9"/>
            <a:ext cx="8940800" cy="59642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D71A8-C779-4055-ACE2-BDA17CF3331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8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8"/>
            <a:ext cx="12192000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9667" y="1066801"/>
            <a:ext cx="10847917" cy="48990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245600" y="6381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5249FE-96E2-4335-B790-5FA438D7F40D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39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72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35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28EC4-0003-4BC3-AFA9-70A73E773A9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9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066801"/>
            <a:ext cx="5321300" cy="48990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168" y="1066801"/>
            <a:ext cx="5323417" cy="48990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477A6C-AEDB-4206-A58D-0BFFB9A02D11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16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7528DC-0D7A-41BE-A5B3-C688CF0199A1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1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CBAA3B-96F7-4425-99EF-C960A89F3EDC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95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A1C07A-5A9C-4370-9884-33A5E6FF0C4B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4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83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303006-D6B3-40A5-B2C5-A4C38EE454DB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F3D56B-30AE-4AEC-81DE-EC71143A8804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50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067CA4-70BC-426F-9662-22A1EC69E710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32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589"/>
            <a:ext cx="3048000" cy="5964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9"/>
            <a:ext cx="8940800" cy="59642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D71A8-C779-4055-ACE2-BDA17CF3331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20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8"/>
            <a:ext cx="12192000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9667" y="1066801"/>
            <a:ext cx="10847917" cy="48990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245600" y="6381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5249FE-96E2-4335-B790-5FA438D7F40D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82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60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75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28EC4-0003-4BC3-AFA9-70A73E773A9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87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066801"/>
            <a:ext cx="5321300" cy="48990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168" y="1066801"/>
            <a:ext cx="5323417" cy="48990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477A6C-AEDB-4206-A58D-0BFFB9A02D11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90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7528DC-0D7A-41BE-A5B3-C688CF0199A1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2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28EC4-0003-4BC3-AFA9-70A73E773A9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2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CBAA3B-96F7-4425-99EF-C960A89F3EDC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1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A1C07A-5A9C-4370-9884-33A5E6FF0C4B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8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303006-D6B3-40A5-B2C5-A4C38EE454DB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71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F3D56B-30AE-4AEC-81DE-EC71143A8804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04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067CA4-70BC-426F-9662-22A1EC69E710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71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589"/>
            <a:ext cx="3048000" cy="5964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9"/>
            <a:ext cx="8940800" cy="59642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D71A8-C779-4055-ACE2-BDA17CF3331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30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8"/>
            <a:ext cx="12192000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9667" y="1066801"/>
            <a:ext cx="10847917" cy="48990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245600" y="6381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5249FE-96E2-4335-B790-5FA438D7F40D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26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6DB-B209-664A-9DA9-CB0D8CB3769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BCEDA1-43A2-4114-920F-F83B243DD6FE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6DB-B209-664A-9DA9-CB0D8CB3769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6DB-B209-664A-9DA9-CB0D8CB3769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528EC4-0003-4BC3-AFA9-70A73E773A9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066801"/>
            <a:ext cx="5321300" cy="48990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168" y="1066801"/>
            <a:ext cx="5323417" cy="48990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477A6C-AEDB-4206-A58D-0BFFB9A02D11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538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6DB-B209-664A-9DA9-CB0D8CB3769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477A6C-AEDB-4206-A58D-0BFFB9A02D11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6DB-B209-664A-9DA9-CB0D8CB3769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7528DC-0D7A-41BE-A5B3-C688CF0199A1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6DB-B209-664A-9DA9-CB0D8CB3769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CBAA3B-96F7-4425-99EF-C960A89F3EDC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6DB-B209-664A-9DA9-CB0D8CB3769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A1C07A-5A9C-4370-9884-33A5E6FF0C4B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6DB-B209-664A-9DA9-CB0D8CB3769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303006-D6B3-40A5-B2C5-A4C38EE454DB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6DB-B209-664A-9DA9-CB0D8CB3769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F3D56B-30AE-4AEC-81DE-EC71143A8804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6DB-B209-664A-9DA9-CB0D8CB3769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067CA4-70BC-426F-9662-22A1EC69E710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6DB-B209-664A-9DA9-CB0D8CB3769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6D71A8-C779-4055-ACE2-BDA17CF3331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7528DC-0D7A-41BE-A5B3-C688CF0199A1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0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CBAA3B-96F7-4425-99EF-C960A89F3EDC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9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A1C07A-5A9C-4370-9884-33A5E6FF0C4B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9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303006-D6B3-40A5-B2C5-A4C38EE454DB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3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F3D56B-30AE-4AEC-81DE-EC71143A8804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4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8"/>
            <a:ext cx="121920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066801"/>
            <a:ext cx="10847917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  <a:p>
            <a:pPr lvl="0"/>
            <a:endParaRPr lang="en-US" altLang="he-IL" smtClean="0"/>
          </a:p>
          <a:p>
            <a:pPr lvl="4"/>
            <a:endParaRPr lang="en-US" altLang="he-IL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735014"/>
            <a:ext cx="12192000" cy="26987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31800" y="3716338"/>
            <a:ext cx="873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CEDA1-43A2-4114-920F-F83B243DD6FE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3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15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8"/>
            <a:ext cx="121920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066801"/>
            <a:ext cx="10847917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  <a:p>
            <a:pPr lvl="0"/>
            <a:endParaRPr lang="en-US" altLang="he-IL" smtClean="0"/>
          </a:p>
          <a:p>
            <a:pPr lvl="4"/>
            <a:endParaRPr lang="en-US" altLang="he-IL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735014"/>
            <a:ext cx="12192000" cy="26987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31800" y="3716338"/>
            <a:ext cx="873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CEDA1-43A2-4114-920F-F83B243DD6FE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15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8"/>
            <a:ext cx="121920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066801"/>
            <a:ext cx="10847917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  <a:p>
            <a:pPr lvl="0"/>
            <a:endParaRPr lang="en-US" altLang="he-IL" smtClean="0"/>
          </a:p>
          <a:p>
            <a:pPr lvl="4"/>
            <a:endParaRPr lang="en-US" altLang="he-IL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735014"/>
            <a:ext cx="12192000" cy="26987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31800" y="3716338"/>
            <a:ext cx="873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CEDA1-43A2-4114-920F-F83B243DD6FE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15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246DB-B209-664A-9DA9-CB0D8CB3769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CEDA1-43A2-4114-920F-F83B243DD6FE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0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3" Type="http://schemas.openxmlformats.org/officeDocument/2006/relationships/image" Target="../media/image2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0.png"/><Relationship Id="rId4" Type="http://schemas.openxmlformats.org/officeDocument/2006/relationships/image" Target="../media/image1710.png"/><Relationship Id="rId5" Type="http://schemas.openxmlformats.org/officeDocument/2006/relationships/image" Target="../media/image1810.png"/><Relationship Id="rId6" Type="http://schemas.openxmlformats.org/officeDocument/2006/relationships/image" Target="../media/image2010.png"/><Relationship Id="rId7" Type="http://schemas.openxmlformats.org/officeDocument/2006/relationships/image" Target="../media/image2110.png"/><Relationship Id="rId8" Type="http://schemas.openxmlformats.org/officeDocument/2006/relationships/image" Target="../media/image2210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5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0.png"/><Relationship Id="rId4" Type="http://schemas.openxmlformats.org/officeDocument/2006/relationships/image" Target="../media/image1710.png"/><Relationship Id="rId5" Type="http://schemas.openxmlformats.org/officeDocument/2006/relationships/image" Target="../media/image1810.png"/><Relationship Id="rId6" Type="http://schemas.openxmlformats.org/officeDocument/2006/relationships/image" Target="../media/image2010.png"/><Relationship Id="rId7" Type="http://schemas.openxmlformats.org/officeDocument/2006/relationships/image" Target="../media/image2110.png"/><Relationship Id="rId8" Type="http://schemas.openxmlformats.org/officeDocument/2006/relationships/image" Target="../media/image2210.png"/><Relationship Id="rId9" Type="http://schemas.openxmlformats.org/officeDocument/2006/relationships/image" Target="../media/image23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610.png"/><Relationship Id="rId3" Type="http://schemas.openxmlformats.org/officeDocument/2006/relationships/image" Target="../media/image1710.png"/><Relationship Id="rId4" Type="http://schemas.openxmlformats.org/officeDocument/2006/relationships/image" Target="../media/image30.png"/><Relationship Id="rId5" Type="http://schemas.openxmlformats.org/officeDocument/2006/relationships/image" Target="../media/image33.png"/><Relationship Id="rId6" Type="http://schemas.openxmlformats.org/officeDocument/2006/relationships/image" Target="../media/image2010.png"/><Relationship Id="rId7" Type="http://schemas.openxmlformats.org/officeDocument/2006/relationships/image" Target="../media/image2110.png"/><Relationship Id="rId8" Type="http://schemas.openxmlformats.org/officeDocument/2006/relationships/image" Target="../media/image2210.png"/><Relationship Id="rId9" Type="http://schemas.openxmlformats.org/officeDocument/2006/relationships/image" Target="../media/image23.png"/><Relationship Id="rId10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68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66.png"/><Relationship Id="rId9" Type="http://schemas.openxmlformats.org/officeDocument/2006/relationships/image" Target="../media/image76.png"/><Relationship Id="rId10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68.png"/><Relationship Id="rId15" Type="http://schemas.openxmlformats.org/officeDocument/2006/relationships/image" Target="../media/image77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0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66.png"/><Relationship Id="rId9" Type="http://schemas.openxmlformats.org/officeDocument/2006/relationships/image" Target="../media/image84.png"/><Relationship Id="rId10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88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10.png"/><Relationship Id="rId21" Type="http://schemas.openxmlformats.org/officeDocument/2006/relationships/image" Target="../media/image720.png"/><Relationship Id="rId22" Type="http://schemas.openxmlformats.org/officeDocument/2006/relationships/image" Target="../media/image730.png"/><Relationship Id="rId23" Type="http://schemas.openxmlformats.org/officeDocument/2006/relationships/image" Target="../media/image740.png"/><Relationship Id="rId26" Type="http://schemas.openxmlformats.org/officeDocument/2006/relationships/image" Target="../media/image770.png"/><Relationship Id="rId27" Type="http://schemas.openxmlformats.org/officeDocument/2006/relationships/image" Target="../media/image780.png"/><Relationship Id="rId28" Type="http://schemas.openxmlformats.org/officeDocument/2006/relationships/image" Target="../media/image90.png"/><Relationship Id="rId29" Type="http://schemas.openxmlformats.org/officeDocument/2006/relationships/image" Target="../media/image500.png"/><Relationship Id="rId30" Type="http://schemas.openxmlformats.org/officeDocument/2006/relationships/image" Target="../media/image91.png"/><Relationship Id="rId31" Type="http://schemas.openxmlformats.org/officeDocument/2006/relationships/image" Target="../media/image92.png"/><Relationship Id="rId32" Type="http://schemas.openxmlformats.org/officeDocument/2006/relationships/image" Target="../media/image93.png"/><Relationship Id="rId33" Type="http://schemas.openxmlformats.org/officeDocument/2006/relationships/image" Target="../media/image94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17" Type="http://schemas.openxmlformats.org/officeDocument/2006/relationships/image" Target="../media/image680.png"/><Relationship Id="rId18" Type="http://schemas.openxmlformats.org/officeDocument/2006/relationships/image" Target="../media/image690.png"/><Relationship Id="rId19" Type="http://schemas.openxmlformats.org/officeDocument/2006/relationships/image" Target="../media/image700.png"/><Relationship Id="rId3" Type="http://schemas.openxmlformats.org/officeDocument/2006/relationships/image" Target="../media/image89.png"/><Relationship Id="rId4" Type="http://schemas.openxmlformats.org/officeDocument/2006/relationships/image" Target="../media/image530.png"/><Relationship Id="rId5" Type="http://schemas.openxmlformats.org/officeDocument/2006/relationships/image" Target="../media/image540.png"/><Relationship Id="rId6" Type="http://schemas.openxmlformats.org/officeDocument/2006/relationships/image" Target="../media/image550.png"/><Relationship Id="rId7" Type="http://schemas.openxmlformats.org/officeDocument/2006/relationships/image" Target="../media/image560.png"/><Relationship Id="rId8" Type="http://schemas.openxmlformats.org/officeDocument/2006/relationships/image" Target="../media/image57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4.png"/><Relationship Id="rId20" Type="http://schemas.openxmlformats.org/officeDocument/2006/relationships/image" Target="../media/image135.png"/><Relationship Id="rId21" Type="http://schemas.openxmlformats.org/officeDocument/2006/relationships/image" Target="../media/image136.png"/><Relationship Id="rId22" Type="http://schemas.openxmlformats.org/officeDocument/2006/relationships/image" Target="../media/image137.png"/><Relationship Id="rId10" Type="http://schemas.openxmlformats.org/officeDocument/2006/relationships/image" Target="../media/image125.png"/><Relationship Id="rId11" Type="http://schemas.openxmlformats.org/officeDocument/2006/relationships/image" Target="../media/image126.png"/><Relationship Id="rId12" Type="http://schemas.openxmlformats.org/officeDocument/2006/relationships/image" Target="../media/image127.png"/><Relationship Id="rId13" Type="http://schemas.openxmlformats.org/officeDocument/2006/relationships/image" Target="../media/image128.png"/><Relationship Id="rId14" Type="http://schemas.openxmlformats.org/officeDocument/2006/relationships/image" Target="../media/image129.png"/><Relationship Id="rId15" Type="http://schemas.openxmlformats.org/officeDocument/2006/relationships/image" Target="../media/image130.png"/><Relationship Id="rId16" Type="http://schemas.openxmlformats.org/officeDocument/2006/relationships/image" Target="../media/image131.png"/><Relationship Id="rId17" Type="http://schemas.openxmlformats.org/officeDocument/2006/relationships/image" Target="../media/image132.png"/><Relationship Id="rId18" Type="http://schemas.openxmlformats.org/officeDocument/2006/relationships/image" Target="../media/image133.png"/><Relationship Id="rId19" Type="http://schemas.openxmlformats.org/officeDocument/2006/relationships/image" Target="../media/image134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0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image" Target="../media/image106.png"/><Relationship Id="rId16" Type="http://schemas.openxmlformats.org/officeDocument/2006/relationships/image" Target="../media/image107.png"/><Relationship Id="rId17" Type="http://schemas.openxmlformats.org/officeDocument/2006/relationships/image" Target="../media/image108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20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6" Type="http://schemas.openxmlformats.org/officeDocument/2006/relationships/image" Target="../media/image610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png"/><Relationship Id="rId20" Type="http://schemas.openxmlformats.org/officeDocument/2006/relationships/image" Target="../media/image900.png"/><Relationship Id="rId21" Type="http://schemas.openxmlformats.org/officeDocument/2006/relationships/image" Target="../media/image91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image" Target="../media/image106.png"/><Relationship Id="rId16" Type="http://schemas.openxmlformats.org/officeDocument/2006/relationships/image" Target="../media/image107.png"/><Relationship Id="rId17" Type="http://schemas.openxmlformats.org/officeDocument/2006/relationships/image" Target="../media/image870.png"/><Relationship Id="rId18" Type="http://schemas.openxmlformats.org/officeDocument/2006/relationships/image" Target="../media/image111.png"/><Relationship Id="rId19" Type="http://schemas.openxmlformats.org/officeDocument/2006/relationships/image" Target="../media/image890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60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610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3.png"/><Relationship Id="rId20" Type="http://schemas.openxmlformats.org/officeDocument/2006/relationships/image" Target="../media/image1050.png"/><Relationship Id="rId21" Type="http://schemas.openxmlformats.org/officeDocument/2006/relationships/image" Target="../media/image1060.png"/><Relationship Id="rId22" Type="http://schemas.openxmlformats.org/officeDocument/2006/relationships/image" Target="../media/image1070.png"/><Relationship Id="rId23" Type="http://schemas.openxmlformats.org/officeDocument/2006/relationships/image" Target="../media/image1080.png"/><Relationship Id="rId10" Type="http://schemas.openxmlformats.org/officeDocument/2006/relationships/image" Target="../media/image114.png"/><Relationship Id="rId11" Type="http://schemas.openxmlformats.org/officeDocument/2006/relationships/image" Target="../media/image115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4" Type="http://schemas.openxmlformats.org/officeDocument/2006/relationships/image" Target="../media/image140.png"/><Relationship Id="rId15" Type="http://schemas.openxmlformats.org/officeDocument/2006/relationships/image" Target="../media/image141.png"/><Relationship Id="rId16" Type="http://schemas.openxmlformats.org/officeDocument/2006/relationships/image" Target="../media/image142.png"/><Relationship Id="rId17" Type="http://schemas.openxmlformats.org/officeDocument/2006/relationships/image" Target="../media/image143.png"/><Relationship Id="rId18" Type="http://schemas.openxmlformats.org/officeDocument/2006/relationships/image" Target="../media/image1030.png"/><Relationship Id="rId19" Type="http://schemas.openxmlformats.org/officeDocument/2006/relationships/image" Target="../media/image1040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20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610.png"/><Relationship Id="rId7" Type="http://schemas.openxmlformats.org/officeDocument/2006/relationships/image" Target="../media/image98.png"/><Relationship Id="rId8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8.png"/><Relationship Id="rId12" Type="http://schemas.openxmlformats.org/officeDocument/2006/relationships/image" Target="../media/image139.png"/><Relationship Id="rId13" Type="http://schemas.openxmlformats.org/officeDocument/2006/relationships/image" Target="../media/image140.png"/><Relationship Id="rId14" Type="http://schemas.openxmlformats.org/officeDocument/2006/relationships/image" Target="../media/image141.png"/><Relationship Id="rId15" Type="http://schemas.openxmlformats.org/officeDocument/2006/relationships/image" Target="../media/image142.png"/><Relationship Id="rId16" Type="http://schemas.openxmlformats.org/officeDocument/2006/relationships/image" Target="../media/image1090.png"/><Relationship Id="rId17" Type="http://schemas.openxmlformats.org/officeDocument/2006/relationships/image" Target="../media/image144.png"/><Relationship Id="rId18" Type="http://schemas.openxmlformats.org/officeDocument/2006/relationships/image" Target="../media/image1110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20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610.png"/><Relationship Id="rId6" Type="http://schemas.openxmlformats.org/officeDocument/2006/relationships/image" Target="../media/image98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4" Type="http://schemas.openxmlformats.org/officeDocument/2006/relationships/image" Target="../media/image146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45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0.png"/><Relationship Id="rId20" Type="http://schemas.openxmlformats.org/officeDocument/2006/relationships/image" Target="../media/image160.png"/><Relationship Id="rId21" Type="http://schemas.openxmlformats.org/officeDocument/2006/relationships/image" Target="../media/image161.png"/><Relationship Id="rId22" Type="http://schemas.openxmlformats.org/officeDocument/2006/relationships/image" Target="../media/image162.png"/><Relationship Id="rId23" Type="http://schemas.openxmlformats.org/officeDocument/2006/relationships/image" Target="../media/image163.png"/><Relationship Id="rId24" Type="http://schemas.openxmlformats.org/officeDocument/2006/relationships/image" Target="../media/image164.png"/><Relationship Id="rId25" Type="http://schemas.openxmlformats.org/officeDocument/2006/relationships/image" Target="../media/image165.png"/><Relationship Id="rId26" Type="http://schemas.openxmlformats.org/officeDocument/2006/relationships/image" Target="../media/image166.png"/><Relationship Id="rId27" Type="http://schemas.openxmlformats.org/officeDocument/2006/relationships/image" Target="../media/image167.png"/><Relationship Id="rId28" Type="http://schemas.openxmlformats.org/officeDocument/2006/relationships/image" Target="../media/image168.png"/><Relationship Id="rId29" Type="http://schemas.openxmlformats.org/officeDocument/2006/relationships/image" Target="../media/image169.png"/><Relationship Id="rId30" Type="http://schemas.openxmlformats.org/officeDocument/2006/relationships/image" Target="../media/image170.png"/><Relationship Id="rId10" Type="http://schemas.openxmlformats.org/officeDocument/2006/relationships/image" Target="../media/image98.png"/><Relationship Id="rId11" Type="http://schemas.openxmlformats.org/officeDocument/2006/relationships/image" Target="../media/image151.png"/><Relationship Id="rId12" Type="http://schemas.openxmlformats.org/officeDocument/2006/relationships/image" Target="../media/image152.png"/><Relationship Id="rId13" Type="http://schemas.openxmlformats.org/officeDocument/2006/relationships/image" Target="../media/image153.png"/><Relationship Id="rId14" Type="http://schemas.openxmlformats.org/officeDocument/2006/relationships/image" Target="../media/image154.png"/><Relationship Id="rId15" Type="http://schemas.openxmlformats.org/officeDocument/2006/relationships/image" Target="../media/image155.png"/><Relationship Id="rId16" Type="http://schemas.openxmlformats.org/officeDocument/2006/relationships/image" Target="../media/image156.png"/><Relationship Id="rId17" Type="http://schemas.openxmlformats.org/officeDocument/2006/relationships/image" Target="../media/image157.png"/><Relationship Id="rId18" Type="http://schemas.openxmlformats.org/officeDocument/2006/relationships/image" Target="../media/image158.png"/><Relationship Id="rId19" Type="http://schemas.openxmlformats.org/officeDocument/2006/relationships/image" Target="../media/image159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10.png"/><Relationship Id="rId12" Type="http://schemas.openxmlformats.org/officeDocument/2006/relationships/image" Target="../media/image2210.png"/><Relationship Id="rId13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510.png"/><Relationship Id="rId7" Type="http://schemas.openxmlformats.org/officeDocument/2006/relationships/image" Target="../media/image1610.png"/><Relationship Id="rId8" Type="http://schemas.openxmlformats.org/officeDocument/2006/relationships/image" Target="../media/image175.png"/><Relationship Id="rId9" Type="http://schemas.openxmlformats.org/officeDocument/2006/relationships/image" Target="../media/image1810.png"/><Relationship Id="rId10" Type="http://schemas.openxmlformats.org/officeDocument/2006/relationships/image" Target="../media/image2010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5.png"/><Relationship Id="rId12" Type="http://schemas.openxmlformats.org/officeDocument/2006/relationships/image" Target="../media/image186.png"/><Relationship Id="rId13" Type="http://schemas.openxmlformats.org/officeDocument/2006/relationships/image" Target="../media/image187.png"/><Relationship Id="rId14" Type="http://schemas.openxmlformats.org/officeDocument/2006/relationships/image" Target="../media/image188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png"/><Relationship Id="rId7" Type="http://schemas.openxmlformats.org/officeDocument/2006/relationships/image" Target="../media/image181.png"/><Relationship Id="rId8" Type="http://schemas.openxmlformats.org/officeDocument/2006/relationships/image" Target="../media/image182.png"/><Relationship Id="rId9" Type="http://schemas.openxmlformats.org/officeDocument/2006/relationships/image" Target="../media/image183.png"/><Relationship Id="rId10" Type="http://schemas.openxmlformats.org/officeDocument/2006/relationships/image" Target="../media/image184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5.png"/><Relationship Id="rId12" Type="http://schemas.openxmlformats.org/officeDocument/2006/relationships/image" Target="../media/image191.png"/><Relationship Id="rId13" Type="http://schemas.openxmlformats.org/officeDocument/2006/relationships/image" Target="../media/image192.png"/><Relationship Id="rId14" Type="http://schemas.openxmlformats.org/officeDocument/2006/relationships/image" Target="../media/image193.png"/><Relationship Id="rId15" Type="http://schemas.openxmlformats.org/officeDocument/2006/relationships/image" Target="../media/image194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9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png"/><Relationship Id="rId7" Type="http://schemas.openxmlformats.org/officeDocument/2006/relationships/image" Target="../media/image181.png"/><Relationship Id="rId8" Type="http://schemas.openxmlformats.org/officeDocument/2006/relationships/image" Target="../media/image182.png"/><Relationship Id="rId9" Type="http://schemas.openxmlformats.org/officeDocument/2006/relationships/image" Target="../media/image183.png"/><Relationship Id="rId10" Type="http://schemas.openxmlformats.org/officeDocument/2006/relationships/image" Target="../media/image184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1.png"/><Relationship Id="rId12" Type="http://schemas.openxmlformats.org/officeDocument/2006/relationships/image" Target="../media/image192.png"/><Relationship Id="rId13" Type="http://schemas.openxmlformats.org/officeDocument/2006/relationships/image" Target="../media/image195.png"/><Relationship Id="rId14" Type="http://schemas.openxmlformats.org/officeDocument/2006/relationships/image" Target="../media/image196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7.png"/><Relationship Id="rId3" Type="http://schemas.openxmlformats.org/officeDocument/2006/relationships/image" Target="../media/image178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Relationship Id="rId6" Type="http://schemas.openxmlformats.org/officeDocument/2006/relationships/image" Target="../media/image182.png"/><Relationship Id="rId7" Type="http://schemas.openxmlformats.org/officeDocument/2006/relationships/image" Target="../media/image183.png"/><Relationship Id="rId8" Type="http://schemas.openxmlformats.org/officeDocument/2006/relationships/image" Target="../media/image184.png"/><Relationship Id="rId9" Type="http://schemas.openxmlformats.org/officeDocument/2006/relationships/image" Target="../media/image189.png"/><Relationship Id="rId10" Type="http://schemas.openxmlformats.org/officeDocument/2006/relationships/image" Target="../media/image185.pn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1.png"/><Relationship Id="rId12" Type="http://schemas.openxmlformats.org/officeDocument/2006/relationships/image" Target="../media/image192.png"/><Relationship Id="rId13" Type="http://schemas.openxmlformats.org/officeDocument/2006/relationships/image" Target="../media/image195.png"/><Relationship Id="rId14" Type="http://schemas.openxmlformats.org/officeDocument/2006/relationships/image" Target="../media/image196.png"/><Relationship Id="rId15" Type="http://schemas.openxmlformats.org/officeDocument/2006/relationships/image" Target="../media/image197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7.png"/><Relationship Id="rId3" Type="http://schemas.openxmlformats.org/officeDocument/2006/relationships/image" Target="../media/image178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Relationship Id="rId6" Type="http://schemas.openxmlformats.org/officeDocument/2006/relationships/image" Target="../media/image182.png"/><Relationship Id="rId7" Type="http://schemas.openxmlformats.org/officeDocument/2006/relationships/image" Target="../media/image183.png"/><Relationship Id="rId8" Type="http://schemas.openxmlformats.org/officeDocument/2006/relationships/image" Target="../media/image189.png"/><Relationship Id="rId9" Type="http://schemas.openxmlformats.org/officeDocument/2006/relationships/image" Target="../media/image184.png"/><Relationship Id="rId10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2.png"/><Relationship Id="rId12" Type="http://schemas.openxmlformats.org/officeDocument/2006/relationships/image" Target="../media/image203.png"/><Relationship Id="rId13" Type="http://schemas.openxmlformats.org/officeDocument/2006/relationships/image" Target="../media/image204.png"/><Relationship Id="rId14" Type="http://schemas.openxmlformats.org/officeDocument/2006/relationships/image" Target="../media/image205.png"/><Relationship Id="rId15" Type="http://schemas.openxmlformats.org/officeDocument/2006/relationships/image" Target="../media/image206.png"/><Relationship Id="rId16" Type="http://schemas.openxmlformats.org/officeDocument/2006/relationships/image" Target="../media/image207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7.png"/><Relationship Id="rId3" Type="http://schemas.openxmlformats.org/officeDocument/2006/relationships/image" Target="../media/image178.png"/><Relationship Id="rId4" Type="http://schemas.openxmlformats.org/officeDocument/2006/relationships/image" Target="../media/image198.png"/><Relationship Id="rId5" Type="http://schemas.openxmlformats.org/officeDocument/2006/relationships/image" Target="../media/image181.png"/><Relationship Id="rId6" Type="http://schemas.openxmlformats.org/officeDocument/2006/relationships/image" Target="../media/image182.png"/><Relationship Id="rId7" Type="http://schemas.openxmlformats.org/officeDocument/2006/relationships/image" Target="../media/image183.png"/><Relationship Id="rId8" Type="http://schemas.openxmlformats.org/officeDocument/2006/relationships/image" Target="../media/image199.png"/><Relationship Id="rId9" Type="http://schemas.openxmlformats.org/officeDocument/2006/relationships/image" Target="../media/image200.png"/><Relationship Id="rId10" Type="http://schemas.openxmlformats.org/officeDocument/2006/relationships/image" Target="../media/image201.png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8.png"/><Relationship Id="rId12" Type="http://schemas.openxmlformats.org/officeDocument/2006/relationships/image" Target="../media/image219.png"/><Relationship Id="rId13" Type="http://schemas.openxmlformats.org/officeDocument/2006/relationships/image" Target="../media/image220.png"/><Relationship Id="rId14" Type="http://schemas.openxmlformats.org/officeDocument/2006/relationships/image" Target="../media/image221.png"/><Relationship Id="rId15" Type="http://schemas.openxmlformats.org/officeDocument/2006/relationships/image" Target="../media/image222.png"/><Relationship Id="rId16" Type="http://schemas.openxmlformats.org/officeDocument/2006/relationships/image" Target="../media/image223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7" Type="http://schemas.openxmlformats.org/officeDocument/2006/relationships/image" Target="../media/image214.png"/><Relationship Id="rId8" Type="http://schemas.openxmlformats.org/officeDocument/2006/relationships/image" Target="../media/image215.png"/><Relationship Id="rId9" Type="http://schemas.openxmlformats.org/officeDocument/2006/relationships/image" Target="../media/image216.png"/><Relationship Id="rId10" Type="http://schemas.openxmlformats.org/officeDocument/2006/relationships/image" Target="../media/image217.pn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3.png"/><Relationship Id="rId12" Type="http://schemas.openxmlformats.org/officeDocument/2006/relationships/image" Target="../media/image219.png"/><Relationship Id="rId13" Type="http://schemas.openxmlformats.org/officeDocument/2006/relationships/image" Target="../media/image220.png"/><Relationship Id="rId14" Type="http://schemas.openxmlformats.org/officeDocument/2006/relationships/image" Target="../media/image221.png"/><Relationship Id="rId15" Type="http://schemas.openxmlformats.org/officeDocument/2006/relationships/image" Target="../media/image222.png"/><Relationship Id="rId16" Type="http://schemas.openxmlformats.org/officeDocument/2006/relationships/image" Target="../media/image234.png"/><Relationship Id="rId17" Type="http://schemas.openxmlformats.org/officeDocument/2006/relationships/image" Target="../media/image235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24.png"/><Relationship Id="rId3" Type="http://schemas.openxmlformats.org/officeDocument/2006/relationships/image" Target="../media/image225.png"/><Relationship Id="rId4" Type="http://schemas.openxmlformats.org/officeDocument/2006/relationships/image" Target="../media/image226.png"/><Relationship Id="rId5" Type="http://schemas.openxmlformats.org/officeDocument/2006/relationships/image" Target="../media/image227.png"/><Relationship Id="rId6" Type="http://schemas.openxmlformats.org/officeDocument/2006/relationships/image" Target="../media/image228.png"/><Relationship Id="rId7" Type="http://schemas.openxmlformats.org/officeDocument/2006/relationships/image" Target="../media/image229.png"/><Relationship Id="rId8" Type="http://schemas.openxmlformats.org/officeDocument/2006/relationships/image" Target="../media/image230.png"/><Relationship Id="rId9" Type="http://schemas.openxmlformats.org/officeDocument/2006/relationships/image" Target="../media/image231.png"/><Relationship Id="rId10" Type="http://schemas.openxmlformats.org/officeDocument/2006/relationships/image" Target="../media/image232.pn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4.png"/><Relationship Id="rId12" Type="http://schemas.openxmlformats.org/officeDocument/2006/relationships/image" Target="../media/image245.png"/><Relationship Id="rId13" Type="http://schemas.openxmlformats.org/officeDocument/2006/relationships/image" Target="../media/image246.png"/><Relationship Id="rId14" Type="http://schemas.openxmlformats.org/officeDocument/2006/relationships/image" Target="../media/image247.png"/><Relationship Id="rId15" Type="http://schemas.openxmlformats.org/officeDocument/2006/relationships/image" Target="../media/image248.png"/><Relationship Id="rId16" Type="http://schemas.openxmlformats.org/officeDocument/2006/relationships/image" Target="../media/image249.png"/><Relationship Id="rId17" Type="http://schemas.openxmlformats.org/officeDocument/2006/relationships/image" Target="../media/image250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36.png"/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6" Type="http://schemas.openxmlformats.org/officeDocument/2006/relationships/image" Target="../media/image240.png"/><Relationship Id="rId7" Type="http://schemas.openxmlformats.org/officeDocument/2006/relationships/image" Target="../media/image241.png"/><Relationship Id="rId8" Type="http://schemas.openxmlformats.org/officeDocument/2006/relationships/image" Target="../media/image242.png"/><Relationship Id="rId9" Type="http://schemas.openxmlformats.org/officeDocument/2006/relationships/image" Target="../media/image243.png"/><Relationship Id="rId10" Type="http://schemas.openxmlformats.org/officeDocument/2006/relationships/image" Target="../media/image233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8.png"/><Relationship Id="rId12" Type="http://schemas.openxmlformats.org/officeDocument/2006/relationships/image" Target="../media/image259.png"/><Relationship Id="rId13" Type="http://schemas.openxmlformats.org/officeDocument/2006/relationships/image" Target="../media/image260.png"/><Relationship Id="rId14" Type="http://schemas.openxmlformats.org/officeDocument/2006/relationships/image" Target="../media/image261.png"/><Relationship Id="rId15" Type="http://schemas.openxmlformats.org/officeDocument/2006/relationships/image" Target="../media/image262.png"/><Relationship Id="rId16" Type="http://schemas.openxmlformats.org/officeDocument/2006/relationships/image" Target="../media/image263.png"/><Relationship Id="rId17" Type="http://schemas.openxmlformats.org/officeDocument/2006/relationships/image" Target="../media/image264.png"/><Relationship Id="rId18" Type="http://schemas.openxmlformats.org/officeDocument/2006/relationships/image" Target="../media/image265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7.png"/><Relationship Id="rId3" Type="http://schemas.openxmlformats.org/officeDocument/2006/relationships/image" Target="../media/image251.png"/><Relationship Id="rId4" Type="http://schemas.openxmlformats.org/officeDocument/2006/relationships/image" Target="../media/image252.png"/><Relationship Id="rId5" Type="http://schemas.openxmlformats.org/officeDocument/2006/relationships/image" Target="../media/image253.png"/><Relationship Id="rId6" Type="http://schemas.openxmlformats.org/officeDocument/2006/relationships/image" Target="../media/image254.png"/><Relationship Id="rId7" Type="http://schemas.openxmlformats.org/officeDocument/2006/relationships/image" Target="../media/image255.png"/><Relationship Id="rId8" Type="http://schemas.openxmlformats.org/officeDocument/2006/relationships/image" Target="../media/image256.png"/><Relationship Id="rId9" Type="http://schemas.openxmlformats.org/officeDocument/2006/relationships/image" Target="../media/image233.png"/><Relationship Id="rId10" Type="http://schemas.openxmlformats.org/officeDocument/2006/relationships/image" Target="../media/image25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6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w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78226" y="2116263"/>
            <a:ext cx="9144000" cy="1369606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91440" anchor="ctr">
            <a:spAutoFit/>
          </a:bodyPr>
          <a:lstStyle>
            <a:lvl1pPr algn="l">
              <a:defRPr sz="4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4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4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4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4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b="1" dirty="0"/>
              <a:t>Querying Probabilistic Preferences in Databases</a:t>
            </a:r>
            <a:endParaRPr lang="en-US" altLang="he-IL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89" y="5556092"/>
            <a:ext cx="1632511" cy="697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5350736"/>
            <a:ext cx="1282384" cy="1362200"/>
          </a:xfrm>
          <a:prstGeom prst="rect">
            <a:avLst/>
          </a:prstGeom>
        </p:spPr>
      </p:pic>
      <p:graphicFrame>
        <p:nvGraphicFramePr>
          <p:cNvPr id="8" name="Table"/>
          <p:cNvGraphicFramePr/>
          <p:nvPr>
            <p:extLst>
              <p:ext uri="{D42A27DB-BD31-4B8C-83A1-F6EECF244321}">
                <p14:modId xmlns:p14="http://schemas.microsoft.com/office/powerpoint/2010/main" val="3295849874"/>
              </p:ext>
            </p:extLst>
          </p:nvPr>
        </p:nvGraphicFramePr>
        <p:xfrm>
          <a:off x="585305" y="3768870"/>
          <a:ext cx="10464800" cy="1787222"/>
        </p:xfrm>
        <a:graphic>
          <a:graphicData uri="http://schemas.openxmlformats.org/drawingml/2006/table">
            <a:tbl>
              <a:tblPr/>
              <a:tblGrid>
                <a:gridCol w="261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3925203594"/>
                    </a:ext>
                  </a:extLst>
                </a:gridCol>
              </a:tblGrid>
              <a:tr h="893142">
                <a:tc>
                  <a:txBody>
                    <a:bodyPr/>
                    <a:lstStyle/>
                    <a:p>
                      <a:pPr algn="ctr" defTabSz="914400"/>
                      <a:r>
                        <a:rPr lang="en-US" sz="2600" dirty="0" smtClean="0"/>
                        <a:t>Batya Kenig</a:t>
                      </a:r>
                      <a:endParaRPr sz="2600" dirty="0"/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600" dirty="0"/>
                        <a:t>Benny </a:t>
                      </a:r>
                      <a:endParaRPr lang="en-US" sz="2600" dirty="0" smtClean="0"/>
                    </a:p>
                    <a:p>
                      <a:pPr algn="ctr" defTabSz="914400"/>
                      <a:r>
                        <a:rPr sz="2600" dirty="0" err="1" smtClean="0"/>
                        <a:t>Kimelfeld</a:t>
                      </a:r>
                      <a:endParaRPr sz="2600" dirty="0"/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600" dirty="0"/>
                        <a:t>Julia </a:t>
                      </a:r>
                      <a:r>
                        <a:rPr sz="2600" dirty="0" err="1"/>
                        <a:t>Stoyanovich</a:t>
                      </a:r>
                      <a:endParaRPr sz="2600" dirty="0"/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lang="en-US" sz="2600" dirty="0" err="1" smtClean="0"/>
                        <a:t>Haoyue</a:t>
                      </a:r>
                      <a:r>
                        <a:rPr lang="en-US" sz="2600" dirty="0" smtClean="0"/>
                        <a:t> Ping</a:t>
                      </a:r>
                      <a:endParaRPr sz="2600" dirty="0"/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3142">
                <a:tc>
                  <a:txBody>
                    <a:bodyPr/>
                    <a:lstStyle/>
                    <a:p>
                      <a:pPr algn="ctr" defTabSz="914400"/>
                      <a:r>
                        <a:rPr lang="en-US" sz="2000" dirty="0" err="1" smtClean="0"/>
                        <a:t>Technion</a:t>
                      </a:r>
                      <a:endParaRPr sz="2000" dirty="0"/>
                    </a:p>
                  </a:txBody>
                  <a:tcPr marL="50800" marR="50800" marT="50800" marB="5080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lang="en-US" sz="2000" dirty="0" err="1" smtClean="0"/>
                        <a:t>Technion</a:t>
                      </a:r>
                      <a:endParaRPr sz="2000" dirty="0"/>
                    </a:p>
                  </a:txBody>
                  <a:tcPr marL="50800" marR="50800" marT="50800" marB="5080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 dirty="0"/>
                        <a:t>Drexel University</a:t>
                      </a:r>
                    </a:p>
                  </a:txBody>
                  <a:tcPr marL="50800" marR="50800" marT="50800" marB="5080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Drexel University</a:t>
                      </a:r>
                    </a:p>
                    <a:p>
                      <a:pPr algn="ctr" defTabSz="914400"/>
                      <a:endParaRPr sz="2000" dirty="0"/>
                    </a:p>
                  </a:txBody>
                  <a:tcPr marL="50800" marR="50800" marT="50800" marB="5080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26" name="Picture 2" descr="Logo SIGMOD/PODS 2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05" y="216469"/>
            <a:ext cx="3810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612"/>
          </a:xfrm>
        </p:spPr>
        <p:txBody>
          <a:bodyPr/>
          <a:lstStyle/>
          <a:p>
            <a:r>
              <a:rPr lang="en-US" dirty="0" smtClean="0"/>
              <a:t>Probabilistic Preference 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5661" y="6356350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8983939"/>
                  </p:ext>
                </p:extLst>
              </p:nvPr>
            </p:nvGraphicFramePr>
            <p:xfrm>
              <a:off x="1208688" y="962736"/>
              <a:ext cx="9774623" cy="1483360"/>
            </p:xfrm>
            <a:graphic>
              <a:graphicData uri="http://schemas.openxmlformats.org/drawingml/2006/table">
                <a:tbl>
                  <a:tblPr rtl="1" firstRow="1" bandRow="1">
                    <a:tableStyleId>{D03447BB-5D67-496B-8E87-E561075AD55C}</a:tableStyleId>
                  </a:tblPr>
                  <a:tblGrid>
                    <a:gridCol w="6104028">
                      <a:extLst>
                        <a:ext uri="{9D8B030D-6E8A-4147-A177-3AD203B41FA5}">
                          <a16:colId xmlns:a16="http://schemas.microsoft.com/office/drawing/2014/main" xmlns="" val="2479772525"/>
                        </a:ext>
                      </a:extLst>
                    </a:gridCol>
                    <a:gridCol w="1971581">
                      <a:extLst>
                        <a:ext uri="{9D8B030D-6E8A-4147-A177-3AD203B41FA5}">
                          <a16:colId xmlns:a16="http://schemas.microsoft.com/office/drawing/2014/main" xmlns="" val="1720863479"/>
                        </a:ext>
                      </a:extLst>
                    </a:gridCol>
                    <a:gridCol w="1699014">
                      <a:extLst>
                        <a:ext uri="{9D8B030D-6E8A-4147-A177-3AD203B41FA5}">
                          <a16:colId xmlns:a16="http://schemas.microsoft.com/office/drawing/2014/main" xmlns="" val="27753683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Preference Model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baseline="0" smtClean="0"/>
                                <m:t>MAL</m:t>
                              </m:r>
                              <m:r>
                                <a:rPr lang="en-US" baseline="0" smtClean="0"/>
                                <m:t>(</m:t>
                              </m:r>
                              <m:r>
                                <a:rPr lang="en-US" baseline="0" smtClean="0"/>
                                <m:t>𝝈</m:t>
                              </m:r>
                              <m:r>
                                <a:rPr lang="en-US" baseline="0" smtClean="0"/>
                                <m:t>,</m:t>
                              </m:r>
                              <m:r>
                                <a:rPr lang="en-US" baseline="0" smtClean="0"/>
                                <m:t>𝝓</m:t>
                              </m:r>
                              <m:r>
                                <a:rPr lang="en-US" baseline="0" smtClean="0"/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Date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Voter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240150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mtClean="0"/>
                                    </m:ctrlPr>
                                  </m:dPr>
                                  <m:e>
                                    <m:r>
                                      <a:rPr lang="en-US" smtClean="0"/>
                                      <m:t>𝐶𝑙𝑖𝑛𝑡𝑜𝑛</m:t>
                                    </m:r>
                                    <m:r>
                                      <a:rPr lang="en-US" smtClean="0"/>
                                      <m:t>,</m:t>
                                    </m:r>
                                    <m:r>
                                      <a:rPr lang="en-US" smtClean="0"/>
                                      <m:t>𝑆𝑎𝑛𝑑𝑒𝑟𝑠</m:t>
                                    </m:r>
                                    <m:r>
                                      <a:rPr lang="en-US" smtClean="0"/>
                                      <m:t>,</m:t>
                                    </m:r>
                                    <m:r>
                                      <a:rPr lang="en-US" smtClean="0"/>
                                      <m:t>𝑅𝑢𝑏𝑖𝑜</m:t>
                                    </m:r>
                                    <m:r>
                                      <a:rPr lang="en-US" smtClean="0"/>
                                      <m:t>,</m:t>
                                    </m:r>
                                    <m:r>
                                      <a:rPr lang="en-US" smtClean="0"/>
                                      <m:t>𝑇𝑟𝑢𝑚𝑝</m:t>
                                    </m:r>
                                  </m:e>
                                </m:d>
                                <m:r>
                                  <a:rPr lang="en-US" smtClean="0"/>
                                  <m:t>, 0.3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Oct-5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Ann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316294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mtClean="0"/>
                                    </m:ctrlPr>
                                  </m:dPr>
                                  <m:e>
                                    <m:r>
                                      <a:rPr lang="en-US" smtClean="0"/>
                                      <m:t>𝑇𝑟𝑢𝑚𝑝</m:t>
                                    </m:r>
                                    <m:r>
                                      <a:rPr lang="en-US" smtClean="0"/>
                                      <m:t>,</m:t>
                                    </m:r>
                                    <m:r>
                                      <a:rPr lang="en-US" smtClean="0"/>
                                      <m:t>𝑅𝑢𝑏𝑖𝑜</m:t>
                                    </m:r>
                                    <m:r>
                                      <a:rPr lang="en-US" smtClean="0"/>
                                      <m:t>,</m:t>
                                    </m:r>
                                    <m:r>
                                      <a:rPr lang="en-US" smtClean="0"/>
                                      <m:t>𝑆𝑎𝑛𝑑𝑒𝑟𝑠</m:t>
                                    </m:r>
                                    <m:r>
                                      <a:rPr lang="en-US" smtClean="0"/>
                                      <m:t>,</m:t>
                                    </m:r>
                                    <m:r>
                                      <a:rPr lang="en-US" smtClean="0"/>
                                      <m:t>𝐶𝑙𝑖𝑛𝑡𝑜𝑛</m:t>
                                    </m:r>
                                  </m:e>
                                </m:d>
                                <m:r>
                                  <a:rPr lang="en-US" smtClean="0"/>
                                  <m:t>, 0.3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Oct-5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Bob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170018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mtClean="0"/>
                                    </m:ctrlPr>
                                  </m:dPr>
                                  <m:e>
                                    <m:r>
                                      <a:rPr lang="en-US" smtClean="0"/>
                                      <m:t>𝐶𝑙𝑖𝑛𝑡𝑜𝑛</m:t>
                                    </m:r>
                                    <m:r>
                                      <a:rPr lang="en-US" smtClean="0"/>
                                      <m:t>,</m:t>
                                    </m:r>
                                    <m:r>
                                      <a:rPr lang="en-US" smtClean="0"/>
                                      <m:t>𝑆𝑎𝑛𝑑𝑒𝑟𝑠</m:t>
                                    </m:r>
                                    <m:r>
                                      <a:rPr lang="en-US" smtClean="0"/>
                                      <m:t>,</m:t>
                                    </m:r>
                                    <m:r>
                                      <a:rPr lang="en-US" smtClean="0"/>
                                      <m:t>𝑅𝑢𝑏𝑖𝑜</m:t>
                                    </m:r>
                                    <m:r>
                                      <a:rPr lang="en-US" smtClean="0"/>
                                      <m:t>,</m:t>
                                    </m:r>
                                    <m:r>
                                      <a:rPr lang="en-US" smtClean="0"/>
                                      <m:t>𝑇𝑟𝑢𝑚𝑝</m:t>
                                    </m:r>
                                  </m:e>
                                </m:d>
                                <m:r>
                                  <a:rPr lang="en-US" smtClean="0"/>
                                  <m:t>, 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Nov-5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Dave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98376567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8983939"/>
                  </p:ext>
                </p:extLst>
              </p:nvPr>
            </p:nvGraphicFramePr>
            <p:xfrm>
              <a:off x="1208688" y="962736"/>
              <a:ext cx="9774623" cy="1483360"/>
            </p:xfrm>
            <a:graphic>
              <a:graphicData uri="http://schemas.openxmlformats.org/drawingml/2006/table">
                <a:tbl>
                  <a:tblPr rtl="1" firstRow="1" bandRow="1">
                    <a:tableStyleId>{D03447BB-5D67-496B-8E87-E561075AD55C}</a:tableStyleId>
                  </a:tblPr>
                  <a:tblGrid>
                    <a:gridCol w="610402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479772525"/>
                        </a:ext>
                      </a:extLst>
                    </a:gridCol>
                    <a:gridCol w="197158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20863479"/>
                        </a:ext>
                      </a:extLst>
                    </a:gridCol>
                    <a:gridCol w="16990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753683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8197" r="-60279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Date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Voter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240150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6452" r="-60279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Oct-5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Ann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6294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09836" r="-6027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Oct-5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Bob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70018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09836" r="-6027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Nov-5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Dave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8376567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7072"/>
              </p:ext>
            </p:extLst>
          </p:nvPr>
        </p:nvGraphicFramePr>
        <p:xfrm>
          <a:off x="86609" y="2635647"/>
          <a:ext cx="2939155" cy="2133600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748078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883222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680567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627288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rcand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lcand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voter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92879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81662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176209"/>
              </p:ext>
            </p:extLst>
          </p:nvPr>
        </p:nvGraphicFramePr>
        <p:xfrm>
          <a:off x="87950" y="4892675"/>
          <a:ext cx="2937882" cy="1828800"/>
        </p:xfrm>
        <a:graphic>
          <a:graphicData uri="http://schemas.openxmlformats.org/drawingml/2006/table">
            <a:tbl>
              <a:tblPr rtl="1" bandRow="1">
                <a:tableStyleId>{9DCAF9ED-07DC-4A11-8D7F-57B35C25682E}</a:tableStyleId>
              </a:tblPr>
              <a:tblGrid>
                <a:gridCol w="781396">
                  <a:extLst>
                    <a:ext uri="{9D8B030D-6E8A-4147-A177-3AD203B41FA5}">
                      <a16:colId xmlns:a16="http://schemas.microsoft.com/office/drawing/2014/main" xmlns="" val="441071471"/>
                    </a:ext>
                  </a:extLst>
                </a:gridCol>
                <a:gridCol w="849197">
                  <a:extLst>
                    <a:ext uri="{9D8B030D-6E8A-4147-A177-3AD203B41FA5}">
                      <a16:colId xmlns:a16="http://schemas.microsoft.com/office/drawing/2014/main" xmlns="" val="2821655669"/>
                    </a:ext>
                  </a:extLst>
                </a:gridCol>
                <a:gridCol w="680273">
                  <a:extLst>
                    <a:ext uri="{9D8B030D-6E8A-4147-A177-3AD203B41FA5}">
                      <a16:colId xmlns:a16="http://schemas.microsoft.com/office/drawing/2014/main" xmlns="" val="2483759887"/>
                    </a:ext>
                  </a:extLst>
                </a:gridCol>
                <a:gridCol w="627016">
                  <a:extLst>
                    <a:ext uri="{9D8B030D-6E8A-4147-A177-3AD203B41FA5}">
                      <a16:colId xmlns:a16="http://schemas.microsoft.com/office/drawing/2014/main" xmlns="" val="1226105997"/>
                    </a:ext>
                  </a:extLst>
                </a:gridCol>
              </a:tblGrid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0045342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2124362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8294596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2652701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530245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921432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29237"/>
              </p:ext>
            </p:extLst>
          </p:nvPr>
        </p:nvGraphicFramePr>
        <p:xfrm>
          <a:off x="3090268" y="2527134"/>
          <a:ext cx="3019586" cy="2133600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944421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699191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644454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rcand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lcand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voter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92879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81662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45087"/>
              </p:ext>
            </p:extLst>
          </p:nvPr>
        </p:nvGraphicFramePr>
        <p:xfrm>
          <a:off x="6174290" y="2695906"/>
          <a:ext cx="2936458" cy="2133600"/>
        </p:xfrm>
        <a:graphic>
          <a:graphicData uri="http://schemas.openxmlformats.org/drawingml/2006/table">
            <a:tbl>
              <a:tblPr rtl="1" firstRow="1" bandRow="1">
                <a:tableStyleId>{1E171933-4619-4E11-9A3F-F7608DF75F80}</a:tableStyleId>
              </a:tblPr>
              <a:tblGrid>
                <a:gridCol w="737663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892140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679943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626712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rcand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lcand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voter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92879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81662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608"/>
              </p:ext>
            </p:extLst>
          </p:nvPr>
        </p:nvGraphicFramePr>
        <p:xfrm>
          <a:off x="9188871" y="2520887"/>
          <a:ext cx="2917933" cy="2133600"/>
        </p:xfrm>
        <a:graphic>
          <a:graphicData uri="http://schemas.openxmlformats.org/drawingml/2006/table">
            <a:tbl>
              <a:tblPr rtl="1" firstRow="1" bandRow="1">
                <a:tableStyleId>{10A1B5D5-9B99-4C35-A422-299274C87663}</a:tableStyleId>
              </a:tblPr>
              <a:tblGrid>
                <a:gridCol w="796118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823404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675653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622758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2710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rcand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lcand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voter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92879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816620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 bwMode="auto">
          <a:xfrm>
            <a:off x="1187532" y="1330036"/>
            <a:ext cx="9797143" cy="380011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186168" y="1704416"/>
            <a:ext cx="9797143" cy="380011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05840"/>
              </p:ext>
            </p:extLst>
          </p:nvPr>
        </p:nvGraphicFramePr>
        <p:xfrm>
          <a:off x="3090268" y="4717656"/>
          <a:ext cx="3019586" cy="1828800"/>
        </p:xfrm>
        <a:graphic>
          <a:graphicData uri="http://schemas.openxmlformats.org/drawingml/2006/table">
            <a:tbl>
              <a:tblPr rtl="1" bandRow="1">
                <a:tableStyleId>{FABFCF23-3B69-468F-B69F-88F6DE6A72F2}</a:tableStyleId>
              </a:tblPr>
              <a:tblGrid>
                <a:gridCol w="764771">
                  <a:extLst>
                    <a:ext uri="{9D8B030D-6E8A-4147-A177-3AD203B41FA5}">
                      <a16:colId xmlns:a16="http://schemas.microsoft.com/office/drawing/2014/main" xmlns="" val="441071471"/>
                    </a:ext>
                  </a:extLst>
                </a:gridCol>
                <a:gridCol w="911170">
                  <a:extLst>
                    <a:ext uri="{9D8B030D-6E8A-4147-A177-3AD203B41FA5}">
                      <a16:colId xmlns:a16="http://schemas.microsoft.com/office/drawing/2014/main" xmlns="" val="2821655669"/>
                    </a:ext>
                  </a:extLst>
                </a:gridCol>
                <a:gridCol w="699191">
                  <a:extLst>
                    <a:ext uri="{9D8B030D-6E8A-4147-A177-3AD203B41FA5}">
                      <a16:colId xmlns:a16="http://schemas.microsoft.com/office/drawing/2014/main" xmlns="" val="2483759887"/>
                    </a:ext>
                  </a:extLst>
                </a:gridCol>
                <a:gridCol w="644454">
                  <a:extLst>
                    <a:ext uri="{9D8B030D-6E8A-4147-A177-3AD203B41FA5}">
                      <a16:colId xmlns:a16="http://schemas.microsoft.com/office/drawing/2014/main" xmlns="" val="1226105997"/>
                    </a:ext>
                  </a:extLst>
                </a:gridCol>
              </a:tblGrid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0045342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2124362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8294596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2652701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530245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921432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61602"/>
              </p:ext>
            </p:extLst>
          </p:nvPr>
        </p:nvGraphicFramePr>
        <p:xfrm>
          <a:off x="6174289" y="4898243"/>
          <a:ext cx="2936460" cy="1828800"/>
        </p:xfrm>
        <a:graphic>
          <a:graphicData uri="http://schemas.openxmlformats.org/drawingml/2006/table">
            <a:tbl>
              <a:tblPr rtl="1" bandRow="1">
                <a:tableStyleId>{1E171933-4619-4E11-9A3F-F7608DF75F80}</a:tableStyleId>
              </a:tblPr>
              <a:tblGrid>
                <a:gridCol w="753877">
                  <a:extLst>
                    <a:ext uri="{9D8B030D-6E8A-4147-A177-3AD203B41FA5}">
                      <a16:colId xmlns:a16="http://schemas.microsoft.com/office/drawing/2014/main" xmlns="" val="441071471"/>
                    </a:ext>
                  </a:extLst>
                </a:gridCol>
                <a:gridCol w="875928">
                  <a:extLst>
                    <a:ext uri="{9D8B030D-6E8A-4147-A177-3AD203B41FA5}">
                      <a16:colId xmlns:a16="http://schemas.microsoft.com/office/drawing/2014/main" xmlns="" val="2821655669"/>
                    </a:ext>
                  </a:extLst>
                </a:gridCol>
                <a:gridCol w="679943">
                  <a:extLst>
                    <a:ext uri="{9D8B030D-6E8A-4147-A177-3AD203B41FA5}">
                      <a16:colId xmlns:a16="http://schemas.microsoft.com/office/drawing/2014/main" xmlns="" val="2483759887"/>
                    </a:ext>
                  </a:extLst>
                </a:gridCol>
                <a:gridCol w="626712">
                  <a:extLst>
                    <a:ext uri="{9D8B030D-6E8A-4147-A177-3AD203B41FA5}">
                      <a16:colId xmlns:a16="http://schemas.microsoft.com/office/drawing/2014/main" xmlns="" val="1226105997"/>
                    </a:ext>
                  </a:extLst>
                </a:gridCol>
              </a:tblGrid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0045342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2124362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8294596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2652701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530245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921432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52665"/>
              </p:ext>
            </p:extLst>
          </p:nvPr>
        </p:nvGraphicFramePr>
        <p:xfrm>
          <a:off x="9188871" y="4717656"/>
          <a:ext cx="2917062" cy="1828800"/>
        </p:xfrm>
        <a:graphic>
          <a:graphicData uri="http://schemas.openxmlformats.org/drawingml/2006/table">
            <a:tbl>
              <a:tblPr rtl="1" bandRow="1">
                <a:tableStyleId>{10A1B5D5-9B99-4C35-A422-299274C87663}</a:tableStyleId>
              </a:tblPr>
              <a:tblGrid>
                <a:gridCol w="778625">
                  <a:extLst>
                    <a:ext uri="{9D8B030D-6E8A-4147-A177-3AD203B41FA5}">
                      <a16:colId xmlns:a16="http://schemas.microsoft.com/office/drawing/2014/main" xmlns="" val="441071471"/>
                    </a:ext>
                  </a:extLst>
                </a:gridCol>
                <a:gridCol w="840413">
                  <a:extLst>
                    <a:ext uri="{9D8B030D-6E8A-4147-A177-3AD203B41FA5}">
                      <a16:colId xmlns:a16="http://schemas.microsoft.com/office/drawing/2014/main" xmlns="" val="2821655669"/>
                    </a:ext>
                  </a:extLst>
                </a:gridCol>
                <a:gridCol w="675452">
                  <a:extLst>
                    <a:ext uri="{9D8B030D-6E8A-4147-A177-3AD203B41FA5}">
                      <a16:colId xmlns:a16="http://schemas.microsoft.com/office/drawing/2014/main" xmlns="" val="2483759887"/>
                    </a:ext>
                  </a:extLst>
                </a:gridCol>
                <a:gridCol w="622572">
                  <a:extLst>
                    <a:ext uri="{9D8B030D-6E8A-4147-A177-3AD203B41FA5}">
                      <a16:colId xmlns:a16="http://schemas.microsoft.com/office/drawing/2014/main" xmlns="" val="1226105997"/>
                    </a:ext>
                  </a:extLst>
                </a:gridCol>
              </a:tblGrid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0045342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2124362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Sanders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8294596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2652701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Rubio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530245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Trump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Clinton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Oct-5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92143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9065" y="2274141"/>
            <a:ext cx="11071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Polls (p)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86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41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Ubiquity of preference data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Preference data inherently </a:t>
            </a:r>
            <a:r>
              <a:rPr lang="en-US" sz="2800" dirty="0" smtClean="0"/>
              <a:t>uncertain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Framework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Incorporate </a:t>
            </a:r>
            <a:r>
              <a:rPr lang="en-US" sz="2800" dirty="0"/>
              <a:t>preferences under the paradigm of probabilistic DBs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Decouple the database schema (preference relations) from the internal representation (preference models e.g., Mallows</a:t>
            </a:r>
            <a:r>
              <a:rPr lang="en-US" sz="2800" dirty="0" smtClean="0"/>
              <a:t>)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Framework instantiation by RIM (Repeated Insertion Model)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8457" y="4950823"/>
            <a:ext cx="10215154" cy="627017"/>
          </a:xfrm>
          <a:prstGeom prst="rect">
            <a:avLst/>
          </a:prstGeom>
          <a:noFill/>
          <a:ln w="127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Mallows Distribution [Mallows ‘57]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exponential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Two parameters</a:t>
                </a:r>
              </a:p>
              <a:p>
                <a:pPr lvl="1"/>
                <a:r>
                  <a:rPr lang="en-US" dirty="0"/>
                  <a:t>Reference ranking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Dispersion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∈(0,1]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Kendall-Tau metric</a:t>
                </a:r>
                <a:r>
                  <a:rPr lang="en-US" dirty="0"/>
                  <a:t> Measures the number of disagreements between two rankings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1[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≻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11" t="-1244" b="-7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4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0FE814-A7D3-439F-A8D9-4F0049547C48}" type="slidenum">
              <a:rPr lang="en-US" alt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 smtClean="0"/>
              <a:t>The Repeated Insertion Model (RIM) </a:t>
            </a:r>
            <a:r>
              <a:rPr lang="en-US" sz="2800" dirty="0"/>
              <a:t>[</a:t>
            </a:r>
            <a:r>
              <a:rPr lang="en-US" sz="2800" dirty="0" err="1"/>
              <a:t>Doignon</a:t>
            </a:r>
            <a:r>
              <a:rPr lang="en-US" sz="2800" dirty="0"/>
              <a:t> et al., ‘04]</a:t>
            </a:r>
            <a:endParaRPr lang="en-US" altLang="he-IL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47999" y="1443104"/>
                <a:ext cx="6744393" cy="3137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600" dirty="0" smtClean="0"/>
                  <a:t> be an empty ranking</a:t>
                </a:r>
              </a:p>
              <a:p>
                <a:pPr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3600" dirty="0" smtClean="0"/>
                  <a:t>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b="0" i="1" smtClean="0">
                        <a:latin typeface="Cambria Math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dirty="0" smtClean="0"/>
                  <a:t>:</a:t>
                </a:r>
              </a:p>
              <a:p>
                <a:pPr marL="914400" lvl="4">
                  <a:spcBef>
                    <a:spcPts val="600"/>
                  </a:spcBef>
                </a:pPr>
                <a:r>
                  <a:rPr lang="en-US" sz="3600" dirty="0" smtClean="0"/>
                  <a:t>Insert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 into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600" dirty="0"/>
                  <a:t> at position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/>
                  <a:t> with </a:t>
                </a:r>
                <a:r>
                  <a:rPr lang="en-US" sz="3600" dirty="0" smtClean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3600" dirty="0" smtClean="0"/>
              </a:p>
              <a:p>
                <a:pPr marL="57150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3600" dirty="0" smtClean="0"/>
                  <a:t>Return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3600" dirty="0" smtClean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1443104"/>
                <a:ext cx="6744393" cy="3137718"/>
              </a:xfrm>
              <a:prstGeom prst="rect">
                <a:avLst/>
              </a:prstGeom>
              <a:blipFill rotWithShape="0">
                <a:blip r:embed="rId3"/>
                <a:stretch>
                  <a:fillRect l="-2441" t="-3113" b="-6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2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Mallows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he-IL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98" y="2231814"/>
            <a:ext cx="4341626" cy="3256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35862" y="1126046"/>
                <a:ext cx="2793585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𝑍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𝜎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862" y="1126046"/>
                <a:ext cx="2793585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0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863972"/>
              </p:ext>
            </p:extLst>
          </p:nvPr>
        </p:nvGraphicFramePr>
        <p:xfrm>
          <a:off x="2357559" y="3747530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Repeated Insertion Model (RIM) </a:t>
            </a:r>
            <a:r>
              <a:rPr lang="en-US" sz="3100" dirty="0"/>
              <a:t>[</a:t>
            </a:r>
            <a:r>
              <a:rPr lang="en-US" sz="3100" dirty="0" err="1"/>
              <a:t>Doignon</a:t>
            </a:r>
            <a:r>
              <a:rPr lang="en-US" sz="3100" dirty="0"/>
              <a:t> et al., ‘04]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2945735" y="1786055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5735" y="1786055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7837352" y="1786056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7352" y="1786056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6451898" y="1824049"/>
                <a:ext cx="592460" cy="605909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1898" y="1824049"/>
                <a:ext cx="592460" cy="6059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 bwMode="auto">
              <a:xfrm>
                <a:off x="3638462" y="1798717"/>
                <a:ext cx="592460" cy="605909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8462" y="1798717"/>
                <a:ext cx="592460" cy="60590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4331189" y="1798716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1189" y="1798716"/>
                <a:ext cx="592460" cy="60590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5038092" y="1798715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8092" y="1798715"/>
                <a:ext cx="592460" cy="60590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5744995" y="1809336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4995" y="1809336"/>
                <a:ext cx="592460" cy="60590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7144625" y="1792653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4625" y="1792653"/>
                <a:ext cx="592460" cy="60590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9" idx="4"/>
          </p:cNvCxnSpPr>
          <p:nvPr/>
        </p:nvCxnSpPr>
        <p:spPr bwMode="auto">
          <a:xfrm flipH="1">
            <a:off x="2784764" y="2391964"/>
            <a:ext cx="457201" cy="13555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15568" y="5461396"/>
                <a:ext cx="2003112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568" y="5461396"/>
                <a:ext cx="2003112" cy="449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375 0.2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57559" y="3747530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Repeated Insertion Model (RIM) </a:t>
            </a:r>
            <a:r>
              <a:rPr lang="en-US" sz="3100" dirty="0"/>
              <a:t>[</a:t>
            </a:r>
            <a:r>
              <a:rPr lang="en-US" sz="3100" dirty="0" err="1"/>
              <a:t>Doignon</a:t>
            </a:r>
            <a:r>
              <a:rPr lang="en-US" sz="3100" dirty="0"/>
              <a:t> et al., ‘04]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2460826" y="3850382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0826" y="3850382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7837352" y="1786056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7352" y="1786056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6451898" y="1824049"/>
                <a:ext cx="592460" cy="605909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1898" y="1824049"/>
                <a:ext cx="592460" cy="6059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 bwMode="auto">
              <a:xfrm>
                <a:off x="3638462" y="1798717"/>
                <a:ext cx="592460" cy="605909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8462" y="1798717"/>
                <a:ext cx="592460" cy="60590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4331189" y="1798716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1189" y="1798716"/>
                <a:ext cx="592460" cy="60590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5038092" y="1798715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8092" y="1798715"/>
                <a:ext cx="592460" cy="60590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5744995" y="1809336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4995" y="1809336"/>
                <a:ext cx="592460" cy="60590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7144625" y="1792653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4625" y="1792653"/>
                <a:ext cx="592460" cy="60590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blipFill>
                <a:blip r:embed="rId10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13" idx="4"/>
          </p:cNvCxnSpPr>
          <p:nvPr/>
        </p:nvCxnSpPr>
        <p:spPr bwMode="auto">
          <a:xfrm flipH="1">
            <a:off x="3638462" y="2404626"/>
            <a:ext cx="296230" cy="13175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8462" y="5442480"/>
                <a:ext cx="1042016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62" y="5442480"/>
                <a:ext cx="1042016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2422 0.2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57559" y="3747530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Repeated Insertion Model (RIM) </a:t>
            </a:r>
            <a:r>
              <a:rPr lang="en-US" sz="3100" dirty="0"/>
              <a:t>[</a:t>
            </a:r>
            <a:r>
              <a:rPr lang="en-US" sz="3100" dirty="0" err="1"/>
              <a:t>Doignon</a:t>
            </a:r>
            <a:r>
              <a:rPr lang="en-US" sz="3100" dirty="0"/>
              <a:t> et al., ‘04]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7837352" y="1786056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7352" y="1786056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6451898" y="1824049"/>
                <a:ext cx="592460" cy="605909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1898" y="1824049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460826" y="3839169"/>
            <a:ext cx="1473866" cy="617122"/>
            <a:chOff x="2460826" y="3839169"/>
            <a:chExt cx="1473866" cy="6171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2460826" y="3850382"/>
                  <a:ext cx="592460" cy="60590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60826" y="3850382"/>
                  <a:ext cx="592460" cy="60590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 bwMode="auto">
                <a:xfrm>
                  <a:off x="3342232" y="3839169"/>
                  <a:ext cx="592460" cy="60590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2232" y="3839169"/>
                  <a:ext cx="592460" cy="60590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4331189" y="1798716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1189" y="1798716"/>
                <a:ext cx="592460" cy="60590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5038092" y="1798715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8092" y="1798715"/>
                <a:ext cx="592460" cy="60590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5744995" y="1809336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4995" y="1809336"/>
                <a:ext cx="592460" cy="60590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7144625" y="1792653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4625" y="1792653"/>
                <a:ext cx="592460" cy="60590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blipFill>
                <a:blip r:embed="rId10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8462" y="5442480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62" y="5442480"/>
                <a:ext cx="990271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4" idx="4"/>
          </p:cNvCxnSpPr>
          <p:nvPr/>
        </p:nvCxnSpPr>
        <p:spPr bwMode="auto">
          <a:xfrm flipH="1">
            <a:off x="4542956" y="2404625"/>
            <a:ext cx="84463" cy="13429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42956" y="5439774"/>
                <a:ext cx="1042016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956" y="5439774"/>
                <a:ext cx="1042016" cy="449803"/>
              </a:xfrm>
              <a:prstGeom prst="rect">
                <a:avLst/>
              </a:prstGeom>
              <a:blipFill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5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01328 0.29838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57559" y="3747530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Repeated Insertion Model (RIM) </a:t>
            </a:r>
            <a:r>
              <a:rPr lang="en-US" sz="3100" dirty="0"/>
              <a:t>[</a:t>
            </a:r>
            <a:r>
              <a:rPr lang="en-US" sz="3100" dirty="0" err="1"/>
              <a:t>Doignon</a:t>
            </a:r>
            <a:r>
              <a:rPr lang="en-US" sz="3100" dirty="0"/>
              <a:t> et al., ‘04]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6931201" y="1741256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1201" y="1741256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5545747" y="1779249"/>
                <a:ext cx="592460" cy="605909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5747" y="1779249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427917" y="3833463"/>
            <a:ext cx="2328787" cy="617322"/>
            <a:chOff x="3250535" y="3833363"/>
            <a:chExt cx="2328787" cy="617322"/>
          </a:xfrm>
        </p:grpSpPr>
        <p:grpSp>
          <p:nvGrpSpPr>
            <p:cNvPr id="7" name="Group 6"/>
            <p:cNvGrpSpPr/>
            <p:nvPr/>
          </p:nvGrpSpPr>
          <p:grpSpPr>
            <a:xfrm>
              <a:off x="3250535" y="3833563"/>
              <a:ext cx="1473866" cy="617122"/>
              <a:chOff x="2460826" y="3839169"/>
              <a:chExt cx="1473866" cy="6171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2460826" y="3850382"/>
                    <a:ext cx="592460" cy="60590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Oval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460826" y="3850382"/>
                    <a:ext cx="592460" cy="605909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3342232" y="3839169"/>
                    <a:ext cx="592460" cy="60590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Oval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42232" y="3839169"/>
                    <a:ext cx="592460" cy="605909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 bwMode="auto">
                <a:xfrm>
                  <a:off x="4986862" y="3833363"/>
                  <a:ext cx="592460" cy="605909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6862" y="3833363"/>
                  <a:ext cx="592460" cy="60590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4131941" y="1753915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1941" y="1753915"/>
                <a:ext cx="592460" cy="60590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4838844" y="1764536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8844" y="1764536"/>
                <a:ext cx="592460" cy="60590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6238474" y="1747853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8474" y="1747853"/>
                <a:ext cx="592460" cy="60590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blipFill>
                <a:blip r:embed="rId10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8462" y="5442480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62" y="5442480"/>
                <a:ext cx="990271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42956" y="5439774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956" y="5439774"/>
                <a:ext cx="990271" cy="449803"/>
              </a:xfrm>
              <a:prstGeom prst="rect">
                <a:avLst/>
              </a:prstGeom>
              <a:blipFill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15" idx="4"/>
          </p:cNvCxnSpPr>
          <p:nvPr/>
        </p:nvCxnSpPr>
        <p:spPr bwMode="auto">
          <a:xfrm flipH="1">
            <a:off x="2756452" y="2359824"/>
            <a:ext cx="1671719" cy="13877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31304" y="5449287"/>
                <a:ext cx="1042016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04" y="5449287"/>
                <a:ext cx="1042016" cy="4498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4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06992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-0.13919 0.3009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150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57559" y="3747530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Repeated Insertion Model (RIM) </a:t>
            </a:r>
            <a:r>
              <a:rPr lang="en-US" sz="3100" dirty="0"/>
              <a:t>[</a:t>
            </a:r>
            <a:r>
              <a:rPr lang="en-US" sz="3100" dirty="0" err="1"/>
              <a:t>Doignon</a:t>
            </a:r>
            <a:r>
              <a:rPr lang="en-US" sz="3100" dirty="0"/>
              <a:t> et al., ‘04]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6421575" y="1760207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1575" y="1760207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5036121" y="1798200"/>
                <a:ext cx="592460" cy="605909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6121" y="1798200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434874" y="3833562"/>
            <a:ext cx="3115514" cy="617124"/>
            <a:chOff x="3306061" y="3821168"/>
            <a:chExt cx="3115514" cy="617124"/>
          </a:xfrm>
        </p:grpSpPr>
        <p:grpSp>
          <p:nvGrpSpPr>
            <p:cNvPr id="7" name="Group 6"/>
            <p:cNvGrpSpPr/>
            <p:nvPr/>
          </p:nvGrpSpPr>
          <p:grpSpPr>
            <a:xfrm>
              <a:off x="4131941" y="3821170"/>
              <a:ext cx="1473866" cy="617122"/>
              <a:chOff x="2460826" y="3839169"/>
              <a:chExt cx="1473866" cy="6171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2460826" y="3850382"/>
                    <a:ext cx="592460" cy="60590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Oval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460826" y="3850382"/>
                    <a:ext cx="592460" cy="605909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3342232" y="3839169"/>
                    <a:ext cx="592460" cy="60590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Oval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42232" y="3839169"/>
                    <a:ext cx="592460" cy="605909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 bwMode="auto">
                <a:xfrm>
                  <a:off x="5829115" y="3821168"/>
                  <a:ext cx="592460" cy="605909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29115" y="3821168"/>
                  <a:ext cx="592460" cy="60590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 bwMode="auto">
                <a:xfrm>
                  <a:off x="3306061" y="3821169"/>
                  <a:ext cx="592460" cy="60590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06061" y="3821169"/>
                  <a:ext cx="592460" cy="60590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4329218" y="1783487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9218" y="1783487"/>
                <a:ext cx="592460" cy="60590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5728848" y="1766804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8848" y="1766804"/>
                <a:ext cx="592460" cy="60590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blipFill>
                <a:blip r:embed="rId10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8462" y="5442480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62" y="5442480"/>
                <a:ext cx="990271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42956" y="5439774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956" y="5439774"/>
                <a:ext cx="990271" cy="449803"/>
              </a:xfrm>
              <a:prstGeom prst="rect">
                <a:avLst/>
              </a:prstGeom>
              <a:blipFill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31304" y="5449287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04" y="5449287"/>
                <a:ext cx="990271" cy="4498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6" idx="4"/>
          </p:cNvCxnSpPr>
          <p:nvPr/>
        </p:nvCxnSpPr>
        <p:spPr bwMode="auto">
          <a:xfrm flipH="1">
            <a:off x="2798618" y="2389396"/>
            <a:ext cx="1826830" cy="13581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35798" y="5468329"/>
                <a:ext cx="1042016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98" y="5468329"/>
                <a:ext cx="1042016" cy="4498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2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7188 -0.0020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5651 0.29791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reference Data: pairwise preferences, total, partial, score based, …"/>
          <p:cNvSpPr/>
          <p:nvPr/>
        </p:nvSpPr>
        <p:spPr>
          <a:xfrm>
            <a:off x="2056395" y="1191357"/>
            <a:ext cx="8076649" cy="1613546"/>
          </a:xfrm>
          <a:prstGeom prst="roundRect">
            <a:avLst>
              <a:gd name="adj" fmla="val 8301"/>
            </a:avLst>
          </a:prstGeom>
          <a:ln w="254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>
              <a:defRPr sz="24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rPr sz="1687"/>
              <a:t>Preference Data: pairwise preferences, total, partial, score based, …</a:t>
            </a:r>
          </a:p>
        </p:txBody>
      </p:sp>
      <p:sp>
        <p:nvSpPr>
          <p:cNvPr id="151" name="Analysis: relational manipulation, statistics, mining, aggregation, …"/>
          <p:cNvSpPr/>
          <p:nvPr/>
        </p:nvSpPr>
        <p:spPr>
          <a:xfrm>
            <a:off x="1488275" y="3278959"/>
            <a:ext cx="9206519" cy="1893709"/>
          </a:xfrm>
          <a:prstGeom prst="roundRect">
            <a:avLst>
              <a:gd name="adj" fmla="val 7073"/>
            </a:avLst>
          </a:prstGeom>
          <a:ln w="254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b"/>
          <a:lstStyle>
            <a:lvl1pPr>
              <a:defRPr sz="24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rPr sz="1687" dirty="0"/>
              <a:t>Analysis: relational manipulation, statistics, mining, aggregation, …</a:t>
            </a:r>
          </a:p>
        </p:txBody>
      </p:sp>
      <p:sp>
        <p:nvSpPr>
          <p:cNvPr id="152" name="Examples of Preference Data Analysi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Examples of Preference Data Analysis</a:t>
            </a:r>
          </a:p>
        </p:txBody>
      </p:sp>
      <p:sp>
        <p:nvSpPr>
          <p:cNvPr id="153" name="Slide Number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54" name="pasted-image.tif" descr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9370" y="1955628"/>
            <a:ext cx="1052914" cy="788402"/>
          </a:xfrm>
          <a:prstGeom prst="rect">
            <a:avLst/>
          </a:prstGeom>
          <a:ln w="12700">
            <a:solidFill>
              <a:srgbClr val="A6AAA9"/>
            </a:solidFill>
            <a:miter lim="400000"/>
          </a:ln>
          <a:effectLst>
            <a:outerShdw blurRad="50800" dist="38100" dir="2700000" rotWithShape="0">
              <a:srgbClr val="000000">
                <a:alpha val="16313"/>
              </a:srgbClr>
            </a:outerShdw>
          </a:effectLst>
        </p:spPr>
      </p:pic>
      <p:sp>
        <p:nvSpPr>
          <p:cNvPr id="155" name="Votes"/>
          <p:cNvSpPr/>
          <p:nvPr/>
        </p:nvSpPr>
        <p:spPr>
          <a:xfrm>
            <a:off x="2677224" y="1665413"/>
            <a:ext cx="523862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000"/>
            </a:lvl1pPr>
          </a:lstStyle>
          <a:p>
            <a:r>
              <a:rPr sz="1406"/>
              <a:t>Votes</a:t>
            </a:r>
          </a:p>
        </p:txBody>
      </p:sp>
      <p:pic>
        <p:nvPicPr>
          <p:cNvPr id="156" name="pasted-image.tif" descr="pasted-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53790" y="1955628"/>
            <a:ext cx="1161028" cy="775567"/>
          </a:xfrm>
          <a:prstGeom prst="rect">
            <a:avLst/>
          </a:prstGeom>
          <a:ln w="12700">
            <a:solidFill>
              <a:srgbClr val="A6AAA9"/>
            </a:solidFill>
            <a:miter lim="400000"/>
          </a:ln>
          <a:effectLst>
            <a:outerShdw blurRad="50800" dist="38100" dir="2700000" rotWithShape="0">
              <a:srgbClr val="000000">
                <a:alpha val="16313"/>
              </a:srgbClr>
            </a:outerShdw>
          </a:effectLst>
        </p:spPr>
      </p:pic>
      <p:sp>
        <p:nvSpPr>
          <p:cNvPr id="157" name="Prioritized gene lists"/>
          <p:cNvSpPr/>
          <p:nvPr/>
        </p:nvSpPr>
        <p:spPr>
          <a:xfrm>
            <a:off x="3865648" y="1658996"/>
            <a:ext cx="2337312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defRPr sz="2000"/>
            </a:lvl1pPr>
          </a:lstStyle>
          <a:p>
            <a:r>
              <a:rPr sz="1406"/>
              <a:t>Prioritized gene lists</a:t>
            </a:r>
          </a:p>
        </p:txBody>
      </p:sp>
      <p:sp>
        <p:nvSpPr>
          <p:cNvPr id="158" name="Product feedback"/>
          <p:cNvSpPr/>
          <p:nvPr/>
        </p:nvSpPr>
        <p:spPr>
          <a:xfrm>
            <a:off x="5984629" y="1658996"/>
            <a:ext cx="2337312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defRPr sz="2000"/>
            </a:lvl1pPr>
          </a:lstStyle>
          <a:p>
            <a:r>
              <a:rPr sz="1406"/>
              <a:t>Product feedback</a:t>
            </a:r>
          </a:p>
        </p:txBody>
      </p:sp>
      <p:pic>
        <p:nvPicPr>
          <p:cNvPr id="159" name="pasted-image.png" descr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9084" y="1942794"/>
            <a:ext cx="788401" cy="788401"/>
          </a:xfrm>
          <a:prstGeom prst="rect">
            <a:avLst/>
          </a:prstGeom>
          <a:ln w="12700">
            <a:solidFill>
              <a:srgbClr val="A6AAA9"/>
            </a:solidFill>
            <a:miter lim="400000"/>
          </a:ln>
          <a:effectLst>
            <a:outerShdw blurRad="50800" dist="38100" dir="2700000" rotWithShape="0">
              <a:srgbClr val="000000">
                <a:alpha val="16313"/>
              </a:srgbClr>
            </a:outerShdw>
          </a:effectLst>
        </p:spPr>
      </p:pic>
      <p:pic>
        <p:nvPicPr>
          <p:cNvPr id="160" name="pasted-image.png" descr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13668" y="1955628"/>
            <a:ext cx="788402" cy="788402"/>
          </a:xfrm>
          <a:prstGeom prst="rect">
            <a:avLst/>
          </a:prstGeom>
          <a:ln w="12700">
            <a:solidFill>
              <a:srgbClr val="A6AAA9"/>
            </a:solidFill>
            <a:miter lim="400000"/>
          </a:ln>
          <a:effectLst>
            <a:outerShdw blurRad="50800" dist="38100" dir="2700000" rotWithShape="0">
              <a:srgbClr val="000000">
                <a:alpha val="16313"/>
              </a:srgbClr>
            </a:outerShdw>
          </a:effectLst>
        </p:spPr>
      </p:pic>
      <p:sp>
        <p:nvSpPr>
          <p:cNvPr id="161" name="Route preferences"/>
          <p:cNvSpPr/>
          <p:nvPr/>
        </p:nvSpPr>
        <p:spPr>
          <a:xfrm>
            <a:off x="8139213" y="1658996"/>
            <a:ext cx="2337312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defRPr sz="2000"/>
            </a:lvl1pPr>
          </a:lstStyle>
          <a:p>
            <a:r>
              <a:rPr sz="1406"/>
              <a:t>Route preferences</a:t>
            </a:r>
          </a:p>
        </p:txBody>
      </p:sp>
      <p:sp>
        <p:nvSpPr>
          <p:cNvPr id="162" name="Arrow"/>
          <p:cNvSpPr/>
          <p:nvPr/>
        </p:nvSpPr>
        <p:spPr>
          <a:xfrm rot="5406454">
            <a:off x="2743920" y="2909871"/>
            <a:ext cx="383864" cy="263415"/>
          </a:xfrm>
          <a:prstGeom prst="rightArrow">
            <a:avLst>
              <a:gd name="adj1" fmla="val 38840"/>
              <a:gd name="adj2" fmla="val 67916"/>
            </a:avLst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3" name="Genomic data analysis…"/>
          <p:cNvSpPr/>
          <p:nvPr/>
        </p:nvSpPr>
        <p:spPr>
          <a:xfrm>
            <a:off x="3917672" y="3354462"/>
            <a:ext cx="2123321" cy="1381374"/>
          </a:xfrm>
          <a:prstGeom prst="roundRect">
            <a:avLst>
              <a:gd name="adj" fmla="val 9697"/>
            </a:avLst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/>
          <a:lstStyle/>
          <a:p>
            <a:pPr marL="223234" indent="-169658">
              <a:buSzPct val="100000"/>
              <a:buChar char="•"/>
              <a:defRPr sz="2000"/>
            </a:pPr>
            <a:r>
              <a:rPr sz="1406"/>
              <a:t>Genomic data analysis</a:t>
            </a:r>
          </a:p>
          <a:p>
            <a:pPr marL="223234" indent="-169658">
              <a:buSzPct val="100000"/>
              <a:buChar char="•"/>
              <a:defRPr sz="2000"/>
            </a:pPr>
            <a:r>
              <a:rPr sz="1406"/>
              <a:t>Aggregation of empirical results</a:t>
            </a:r>
          </a:p>
          <a:p>
            <a:pPr marL="330387" lvl="1" indent="-169658">
              <a:buSzPct val="100000"/>
              <a:buChar char="-"/>
              <a:defRPr sz="1800"/>
            </a:pPr>
            <a:r>
              <a:rPr sz="1266"/>
              <a:t>[Kolde&amp;al.12, Boulesteix&amp;Slawski09]</a:t>
            </a:r>
          </a:p>
        </p:txBody>
      </p:sp>
      <p:sp>
        <p:nvSpPr>
          <p:cNvPr id="164" name="Arrow"/>
          <p:cNvSpPr/>
          <p:nvPr/>
        </p:nvSpPr>
        <p:spPr>
          <a:xfrm rot="5406454">
            <a:off x="4842396" y="2909871"/>
            <a:ext cx="383864" cy="263415"/>
          </a:xfrm>
          <a:prstGeom prst="rightArrow">
            <a:avLst>
              <a:gd name="adj1" fmla="val 38840"/>
              <a:gd name="adj2" fmla="val 67916"/>
            </a:avLst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5" name="Poll analysis for forecasting…"/>
          <p:cNvSpPr/>
          <p:nvPr/>
        </p:nvSpPr>
        <p:spPr>
          <a:xfrm>
            <a:off x="1822459" y="3354462"/>
            <a:ext cx="1962650" cy="1381374"/>
          </a:xfrm>
          <a:prstGeom prst="roundRect">
            <a:avLst>
              <a:gd name="adj" fmla="val 9697"/>
            </a:avLst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/>
          <a:lstStyle/>
          <a:p>
            <a:pPr marL="223234" indent="-169658">
              <a:buSzPct val="100000"/>
              <a:buChar char="•"/>
              <a:defRPr sz="2000"/>
            </a:pPr>
            <a:r>
              <a:rPr sz="1406"/>
              <a:t>Poll analysis for forecasting</a:t>
            </a:r>
          </a:p>
          <a:p>
            <a:pPr marL="223234" indent="-169658">
              <a:buSzPct val="100000"/>
              <a:buChar char="•"/>
              <a:defRPr sz="2000"/>
            </a:pPr>
            <a:r>
              <a:rPr sz="1406"/>
              <a:t>Socio-demographic factors </a:t>
            </a:r>
          </a:p>
          <a:p>
            <a:pPr marL="330387" lvl="1" indent="-169658">
              <a:buSzPct val="100000"/>
              <a:buChar char="-"/>
              <a:defRPr sz="1800"/>
            </a:pPr>
            <a:r>
              <a:rPr sz="1266"/>
              <a:t>[Gormley&amp;Murphy08, McElroy&amp;Marsh08]</a:t>
            </a:r>
          </a:p>
        </p:txBody>
      </p:sp>
      <p:sp>
        <p:nvSpPr>
          <p:cNvPr id="166" name="Recommendation in e-commerce (e.g., Netflix Challenge, Pandora, …)…"/>
          <p:cNvSpPr/>
          <p:nvPr/>
        </p:nvSpPr>
        <p:spPr>
          <a:xfrm>
            <a:off x="6173557" y="3354462"/>
            <a:ext cx="1975606" cy="1381374"/>
          </a:xfrm>
          <a:prstGeom prst="roundRect">
            <a:avLst>
              <a:gd name="adj" fmla="val 9697"/>
            </a:avLst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/>
          <a:lstStyle/>
          <a:p>
            <a:pPr marL="223234" indent="-169658">
              <a:buSzPct val="100000"/>
              <a:buChar char="•"/>
              <a:defRPr sz="2000"/>
            </a:pPr>
            <a:r>
              <a:rPr sz="1406"/>
              <a:t>Recommendation in e-commerce (e.g., Netflix Challenge, Pandora, …)</a:t>
            </a:r>
          </a:p>
          <a:p>
            <a:pPr marL="223234" indent="-169658">
              <a:buSzPct val="100000"/>
              <a:buChar char="•"/>
              <a:defRPr sz="2000"/>
            </a:pPr>
            <a:r>
              <a:rPr sz="1406"/>
              <a:t>Collab. ranking (e.g., Yelp, CNet,…)</a:t>
            </a:r>
          </a:p>
        </p:txBody>
      </p:sp>
      <p:sp>
        <p:nvSpPr>
          <p:cNvPr id="167" name="Arrow"/>
          <p:cNvSpPr/>
          <p:nvPr/>
        </p:nvSpPr>
        <p:spPr>
          <a:xfrm rot="5406454">
            <a:off x="6961319" y="2909871"/>
            <a:ext cx="383865" cy="263415"/>
          </a:xfrm>
          <a:prstGeom prst="rightArrow">
            <a:avLst>
              <a:gd name="adj1" fmla="val 38840"/>
              <a:gd name="adj2" fmla="val 67916"/>
            </a:avLst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8" name="Analyze route pref. for cost models…"/>
          <p:cNvSpPr/>
          <p:nvPr/>
        </p:nvSpPr>
        <p:spPr>
          <a:xfrm>
            <a:off x="8281726" y="3354462"/>
            <a:ext cx="2052286" cy="1381374"/>
          </a:xfrm>
          <a:prstGeom prst="roundRect">
            <a:avLst>
              <a:gd name="adj" fmla="val 9717"/>
            </a:avLst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/>
          <a:lstStyle/>
          <a:p>
            <a:pPr marL="223234" indent="-169658">
              <a:buSzPct val="100000"/>
              <a:buChar char="•"/>
              <a:defRPr sz="2000"/>
            </a:pPr>
            <a:r>
              <a:rPr sz="1406"/>
              <a:t>Analyze route pref. for cost models</a:t>
            </a:r>
          </a:p>
          <a:p>
            <a:pPr marL="223234" indent="-169658">
              <a:buSzPct val="100000"/>
              <a:buChar char="•"/>
              <a:defRPr sz="2000"/>
            </a:pPr>
            <a:r>
              <a:rPr sz="1406"/>
              <a:t>“Stated” &amp; “revealed” preferences</a:t>
            </a:r>
          </a:p>
          <a:p>
            <a:pPr marL="330387" lvl="1" indent="-169658">
              <a:buSzPct val="100000"/>
              <a:buChar char="-"/>
              <a:defRPr sz="1800"/>
            </a:pPr>
            <a:r>
              <a:rPr sz="1266"/>
              <a:t>[Hensher&amp;al.98, Razo&amp;Gao13]</a:t>
            </a:r>
          </a:p>
        </p:txBody>
      </p:sp>
      <p:sp>
        <p:nvSpPr>
          <p:cNvPr id="169" name="Arrow"/>
          <p:cNvSpPr/>
          <p:nvPr/>
        </p:nvSpPr>
        <p:spPr>
          <a:xfrm rot="5406454">
            <a:off x="9115961" y="2909871"/>
            <a:ext cx="383864" cy="263415"/>
          </a:xfrm>
          <a:prstGeom prst="rightArrow">
            <a:avLst>
              <a:gd name="adj1" fmla="val 38840"/>
              <a:gd name="adj2" fmla="val 67916"/>
            </a:avLst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35147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push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57559" y="3747530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Repeated Insertion Model (RIM) </a:t>
            </a:r>
            <a:r>
              <a:rPr lang="en-US" sz="3100" dirty="0"/>
              <a:t>[</a:t>
            </a:r>
            <a:r>
              <a:rPr lang="en-US" sz="3100" dirty="0" err="1"/>
              <a:t>Doignon</a:t>
            </a:r>
            <a:r>
              <a:rPr lang="en-US" sz="3100" dirty="0"/>
              <a:t> et al., ‘04]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6225261" y="2167600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5261" y="2167600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4839807" y="2205593"/>
                <a:ext cx="592460" cy="605909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9807" y="2205593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112822" y="3833890"/>
            <a:ext cx="1473866" cy="617122"/>
            <a:chOff x="2460826" y="3839169"/>
            <a:chExt cx="1473866" cy="6171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2460826" y="3850382"/>
                  <a:ext cx="592460" cy="60590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60826" y="3850382"/>
                  <a:ext cx="592460" cy="60590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 bwMode="auto">
                <a:xfrm>
                  <a:off x="3342232" y="3839169"/>
                  <a:ext cx="592460" cy="60590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2232" y="3839169"/>
                  <a:ext cx="592460" cy="60590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5869748" y="3845103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9748" y="3845103"/>
                <a:ext cx="592460" cy="60590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3286942" y="3833889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942" y="3833889"/>
                <a:ext cx="592460" cy="60590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2462512" y="3833889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2512" y="3833889"/>
                <a:ext cx="592460" cy="60590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5532534" y="2174197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534" y="2174197"/>
                <a:ext cx="592460" cy="60590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blipFill>
                <a:blip r:embed="rId10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8462" y="5442480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62" y="5442480"/>
                <a:ext cx="990271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42956" y="5439774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956" y="5439774"/>
                <a:ext cx="990271" cy="449803"/>
              </a:xfrm>
              <a:prstGeom prst="rect">
                <a:avLst/>
              </a:prstGeom>
              <a:blipFill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31304" y="5449287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04" y="5449287"/>
                <a:ext cx="990271" cy="4498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35798" y="5468329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98" y="5468329"/>
                <a:ext cx="990271" cy="4498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12" idx="4"/>
          </p:cNvCxnSpPr>
          <p:nvPr/>
        </p:nvCxnSpPr>
        <p:spPr bwMode="auto">
          <a:xfrm>
            <a:off x="5136037" y="2811502"/>
            <a:ext cx="1029941" cy="9254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24146" y="5487371"/>
                <a:ext cx="1042016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146" y="5487371"/>
                <a:ext cx="1042016" cy="4498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6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0670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8451 0.2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57559" y="3747530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Repeated Insertion Model (RIM) </a:t>
            </a:r>
            <a:r>
              <a:rPr lang="en-US" sz="3100" dirty="0"/>
              <a:t>[</a:t>
            </a:r>
            <a:r>
              <a:rPr lang="en-US" sz="3100" dirty="0" err="1"/>
              <a:t>Doignon</a:t>
            </a:r>
            <a:r>
              <a:rPr lang="en-US" sz="3100" dirty="0"/>
              <a:t> et al., ‘04]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5743338" y="2184371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3338" y="2184371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4117111" y="3820704"/>
            <a:ext cx="3181152" cy="617124"/>
            <a:chOff x="4117111" y="3820704"/>
            <a:chExt cx="3181152" cy="6171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 bwMode="auto">
                <a:xfrm>
                  <a:off x="5903011" y="3831918"/>
                  <a:ext cx="592460" cy="605909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03011" y="3831918"/>
                  <a:ext cx="592460" cy="60590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4117111" y="3831919"/>
                  <a:ext cx="592460" cy="60590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7111" y="3831919"/>
                  <a:ext cx="592460" cy="60590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 bwMode="auto">
                <a:xfrm>
                  <a:off x="4998517" y="3820706"/>
                  <a:ext cx="592460" cy="60590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8517" y="3820706"/>
                  <a:ext cx="592460" cy="60590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 bwMode="auto">
                <a:xfrm>
                  <a:off x="6705803" y="3820704"/>
                  <a:ext cx="592460" cy="605909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05803" y="3820704"/>
                  <a:ext cx="592460" cy="60590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3291231" y="3820705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1231" y="3820705"/>
                <a:ext cx="592460" cy="60590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2462512" y="3833889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2512" y="3833889"/>
                <a:ext cx="592460" cy="60590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5050611" y="2190968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0611" y="2190968"/>
                <a:ext cx="592460" cy="60590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blipFill>
                <a:blip r:embed="rId10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8462" y="5442480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62" y="5442480"/>
                <a:ext cx="990271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42956" y="5439774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956" y="5439774"/>
                <a:ext cx="990271" cy="449803"/>
              </a:xfrm>
              <a:prstGeom prst="rect">
                <a:avLst/>
              </a:prstGeom>
              <a:blipFill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31304" y="5449287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04" y="5449287"/>
                <a:ext cx="990271" cy="4498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35798" y="5468329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98" y="5468329"/>
                <a:ext cx="990271" cy="4498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24146" y="5487371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6,5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146" y="5487371"/>
                <a:ext cx="990271" cy="4498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7" idx="4"/>
          </p:cNvCxnSpPr>
          <p:nvPr/>
        </p:nvCxnSpPr>
        <p:spPr bwMode="auto">
          <a:xfrm flipH="1">
            <a:off x="4399722" y="2796877"/>
            <a:ext cx="947119" cy="9269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28640" y="5506413"/>
                <a:ext cx="1042017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640" y="5506413"/>
                <a:ext cx="1042017" cy="4498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01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07213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7656 0.23727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57559" y="3747530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Repeated Insertion Model (RIM) </a:t>
            </a:r>
            <a:r>
              <a:rPr lang="en-US" sz="3100" dirty="0"/>
              <a:t>[</a:t>
            </a:r>
            <a:r>
              <a:rPr lang="en-US" sz="3100" dirty="0" err="1"/>
              <a:t>Doignon</a:t>
            </a:r>
            <a:r>
              <a:rPr lang="en-US" sz="3100" dirty="0"/>
              <a:t> et al., ‘04]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5743338" y="2184371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3338" y="2184371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4976093" y="3822477"/>
            <a:ext cx="3171758" cy="624444"/>
            <a:chOff x="4976093" y="3822477"/>
            <a:chExt cx="3171758" cy="624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 bwMode="auto">
                <a:xfrm>
                  <a:off x="7555391" y="3841012"/>
                  <a:ext cx="592460" cy="605909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55391" y="3841012"/>
                  <a:ext cx="592460" cy="60590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/>
            <p:cNvGrpSpPr/>
            <p:nvPr/>
          </p:nvGrpSpPr>
          <p:grpSpPr>
            <a:xfrm>
              <a:off x="4976093" y="3822477"/>
              <a:ext cx="2378360" cy="617122"/>
              <a:chOff x="4947709" y="3833890"/>
              <a:chExt cx="2378360" cy="6171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6733609" y="3845102"/>
                    <a:ext cx="592460" cy="60590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" name="Oval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33609" y="3845102"/>
                    <a:ext cx="592460" cy="605909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4947709" y="3845103"/>
                    <a:ext cx="592460" cy="60590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Oval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47709" y="3845103"/>
                    <a:ext cx="592460" cy="605909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5829115" y="3833890"/>
                    <a:ext cx="592460" cy="60590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Oval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829115" y="3833890"/>
                    <a:ext cx="592460" cy="60590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3342232" y="3822478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2232" y="3822478"/>
                <a:ext cx="592460" cy="60590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2462512" y="3833889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2512" y="3833889"/>
                <a:ext cx="592460" cy="60590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4159607" y="3822477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607" y="3822477"/>
                <a:ext cx="592460" cy="60590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258" y="5439774"/>
                <a:ext cx="1951368" cy="449803"/>
              </a:xfrm>
              <a:prstGeom prst="rect">
                <a:avLst/>
              </a:prstGeom>
              <a:blipFill>
                <a:blip r:embed="rId10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8462" y="5442480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62" y="5442480"/>
                <a:ext cx="990271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42956" y="5439774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956" y="5439774"/>
                <a:ext cx="990271" cy="449803"/>
              </a:xfrm>
              <a:prstGeom prst="rect">
                <a:avLst/>
              </a:prstGeom>
              <a:blipFill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31304" y="5449287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04" y="5449287"/>
                <a:ext cx="990271" cy="4498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35798" y="5468329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5,1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98" y="5468329"/>
                <a:ext cx="990271" cy="4498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24146" y="5487371"/>
                <a:ext cx="99027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6,5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146" y="5487371"/>
                <a:ext cx="990271" cy="4498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28640" y="5506413"/>
                <a:ext cx="998543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7,3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640" y="5506413"/>
                <a:ext cx="998543" cy="4498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10" idx="4"/>
          </p:cNvCxnSpPr>
          <p:nvPr/>
        </p:nvCxnSpPr>
        <p:spPr bwMode="auto">
          <a:xfrm flipH="1">
            <a:off x="5272323" y="2790280"/>
            <a:ext cx="767245" cy="9572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16988" y="5506413"/>
                <a:ext cx="1042017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988" y="5506413"/>
                <a:ext cx="1042017" cy="4498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1484243" y="5155096"/>
            <a:ext cx="8799444" cy="11264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06602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0638 0.23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 Evaluation on RIM-PPDs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he-IL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647655" y="1223455"/>
                <a:ext cx="7068221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:r>
                  <a:rPr lang="en-US" sz="2400" b="0" dirty="0" smtClean="0"/>
                  <a:t>Q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()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oct</m:t>
                        </m:r>
                        <m:r>
                          <m:rPr>
                            <m:nor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";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BS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𝑛𝑖𝑙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𝑛𝑖𝑙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𝑛𝑖𝑙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655" y="1223455"/>
                <a:ext cx="7068221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293" t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3601057" y="1205140"/>
            <a:ext cx="2381223" cy="461665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50266" y="1194667"/>
            <a:ext cx="4083891" cy="915363"/>
            <a:chOff x="4535336" y="1811737"/>
            <a:chExt cx="3375058" cy="915363"/>
          </a:xfrm>
        </p:grpSpPr>
        <p:sp>
          <p:nvSpPr>
            <p:cNvPr id="9" name="Rectangle 8"/>
            <p:cNvSpPr/>
            <p:nvPr/>
          </p:nvSpPr>
          <p:spPr bwMode="auto">
            <a:xfrm>
              <a:off x="5878798" y="1811737"/>
              <a:ext cx="2031596" cy="461665"/>
            </a:xfrm>
            <a:prstGeom prst="rect">
              <a:avLst/>
            </a:prstGeom>
            <a:solidFill>
              <a:schemeClr val="accent3">
                <a:lumMod val="65000"/>
                <a:alpha val="4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35336" y="2261750"/>
              <a:ext cx="1464668" cy="461665"/>
            </a:xfrm>
            <a:prstGeom prst="rect">
              <a:avLst/>
            </a:prstGeom>
            <a:solidFill>
              <a:schemeClr val="accent3">
                <a:lumMod val="65000"/>
                <a:alpha val="4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00005" y="2265435"/>
              <a:ext cx="1526823" cy="461665"/>
            </a:xfrm>
            <a:prstGeom prst="rect">
              <a:avLst/>
            </a:prstGeom>
            <a:solidFill>
              <a:schemeClr val="accent3">
                <a:lumMod val="65000"/>
                <a:alpha val="4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6607" y="2413311"/>
                <a:ext cx="7831651" cy="12926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600" dirty="0" smtClean="0"/>
                  <a:t>Assumptions: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600" dirty="0" smtClean="0"/>
                  <a:t> Boolean CQ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600" dirty="0" smtClean="0"/>
                  <a:t> All </a:t>
                </a:r>
                <a:r>
                  <a:rPr lang="en-US" sz="2600" dirty="0" err="1" smtClean="0"/>
                  <a:t>pref</a:t>
                </a:r>
                <a:r>
                  <a:rPr lang="en-US" sz="2600" dirty="0" smtClean="0"/>
                  <a:t> relations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600" dirty="0" smtClean="0"/>
                  <a:t> refer to the same session</a:t>
                </a:r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07" y="2413311"/>
                <a:ext cx="7831651" cy="1292662"/>
              </a:xfrm>
              <a:prstGeom prst="rect">
                <a:avLst/>
              </a:prstGeom>
              <a:blipFill>
                <a:blip r:embed="rId4"/>
                <a:stretch>
                  <a:fillRect l="-1401" t="-4245"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 bwMode="auto">
          <a:xfrm>
            <a:off x="8693764" y="2746257"/>
            <a:ext cx="2361184" cy="1428214"/>
          </a:xfrm>
          <a:prstGeom prst="wedgeEllipseCallout">
            <a:avLst>
              <a:gd name="adj1" fmla="val -71286"/>
              <a:gd name="adj2" fmla="val 44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Different sessions are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552" y="4404649"/>
            <a:ext cx="10887456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err="1" smtClean="0"/>
              <a:t>Itemwise</a:t>
            </a:r>
            <a:r>
              <a:rPr lang="en-US" sz="2800" b="1" dirty="0" smtClean="0"/>
              <a:t> CQ</a:t>
            </a:r>
            <a:r>
              <a:rPr lang="en-US" sz="2800" dirty="0" smtClean="0"/>
              <a:t>: The o-atoms state properties of individual items but do not draw connections between the items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38553" y="5581622"/>
            <a:ext cx="10887455" cy="707886"/>
          </a:xfrm>
          <a:prstGeom prst="rect">
            <a:avLst/>
          </a:prstGeom>
          <a:solidFill>
            <a:srgbClr val="FFFF00">
              <a:alpha val="39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/>
              <a:t>Can be computed in </a:t>
            </a:r>
            <a:r>
              <a:rPr lang="en-US" sz="4000" b="1" dirty="0" smtClean="0"/>
              <a:t>P-time</a:t>
            </a:r>
            <a:r>
              <a:rPr lang="en-US" sz="4000" dirty="0" smtClean="0"/>
              <a:t> (data complexity)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012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Itemwise</a:t>
            </a:r>
            <a:r>
              <a:rPr lang="en-US" dirty="0" smtClean="0"/>
              <a:t> CQs - graphically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6610" y="954829"/>
                <a:ext cx="6178846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/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oct</m:t>
                          </m:r>
                          <m:r>
                            <m:rPr>
                              <m:nor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";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BS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10" y="954829"/>
                <a:ext cx="6178846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573603" y="2172725"/>
                <a:ext cx="552072" cy="56263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603" y="2172725"/>
                <a:ext cx="552072" cy="56263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1968774" y="2179454"/>
                <a:ext cx="552072" cy="56263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774" y="2179454"/>
                <a:ext cx="552072" cy="56263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1266800" y="3047345"/>
                <a:ext cx="552072" cy="56263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m:oMathPara>
                </a14:m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6800" y="3047345"/>
                <a:ext cx="552072" cy="56263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573603" y="4016528"/>
                <a:ext cx="552072" cy="56263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</m:oMath>
                  </m:oMathPara>
                </a14:m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603" y="4016528"/>
                <a:ext cx="552072" cy="56263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 bwMode="auto">
              <a:xfrm>
                <a:off x="1968774" y="4016528"/>
                <a:ext cx="552072" cy="56263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774" y="4016528"/>
                <a:ext cx="552072" cy="56263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14" idx="6"/>
            <a:endCxn id="15" idx="2"/>
          </p:cNvCxnSpPr>
          <p:nvPr/>
        </p:nvCxnSpPr>
        <p:spPr bwMode="auto">
          <a:xfrm>
            <a:off x="1125675" y="2454040"/>
            <a:ext cx="843099" cy="67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14" idx="4"/>
            <a:endCxn id="16" idx="1"/>
          </p:cNvCxnSpPr>
          <p:nvPr/>
        </p:nvCxnSpPr>
        <p:spPr bwMode="auto">
          <a:xfrm>
            <a:off x="849639" y="2735355"/>
            <a:ext cx="498010" cy="3943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5" idx="4"/>
            <a:endCxn id="16" idx="7"/>
          </p:cNvCxnSpPr>
          <p:nvPr/>
        </p:nvCxnSpPr>
        <p:spPr bwMode="auto">
          <a:xfrm flipH="1">
            <a:off x="1738023" y="2742084"/>
            <a:ext cx="506787" cy="3876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6" idx="3"/>
            <a:endCxn id="17" idx="0"/>
          </p:cNvCxnSpPr>
          <p:nvPr/>
        </p:nvCxnSpPr>
        <p:spPr bwMode="auto">
          <a:xfrm flipH="1">
            <a:off x="849639" y="3527580"/>
            <a:ext cx="498010" cy="4889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6" idx="5"/>
            <a:endCxn id="18" idx="0"/>
          </p:cNvCxnSpPr>
          <p:nvPr/>
        </p:nvCxnSpPr>
        <p:spPr bwMode="auto">
          <a:xfrm>
            <a:off x="1738023" y="3527580"/>
            <a:ext cx="506787" cy="4889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7" idx="6"/>
            <a:endCxn id="18" idx="2"/>
          </p:cNvCxnSpPr>
          <p:nvPr/>
        </p:nvCxnSpPr>
        <p:spPr bwMode="auto">
          <a:xfrm>
            <a:off x="1125675" y="4297843"/>
            <a:ext cx="8430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 bwMode="auto">
              <a:xfrm>
                <a:off x="573603" y="2172571"/>
                <a:ext cx="552072" cy="56263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603" y="2172571"/>
                <a:ext cx="552072" cy="56263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/>
              <p:cNvSpPr/>
              <p:nvPr/>
            </p:nvSpPr>
            <p:spPr bwMode="auto">
              <a:xfrm>
                <a:off x="1968774" y="2179300"/>
                <a:ext cx="552072" cy="56263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Ova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774" y="2179300"/>
                <a:ext cx="552072" cy="562630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573603" y="4920237"/>
            <a:ext cx="22777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 smtClean="0"/>
              <a:t>Gaifman</a:t>
            </a:r>
            <a:r>
              <a:rPr lang="en-US" sz="2400" dirty="0" smtClean="0"/>
              <a:t> graph</a:t>
            </a:r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849639" y="3527580"/>
            <a:ext cx="1395171" cy="770263"/>
            <a:chOff x="849639" y="3527580"/>
            <a:chExt cx="1395171" cy="770263"/>
          </a:xfrm>
        </p:grpSpPr>
        <p:cxnSp>
          <p:nvCxnSpPr>
            <p:cNvPr id="54" name="Straight Connector 53"/>
            <p:cNvCxnSpPr>
              <a:stCxn id="16" idx="5"/>
              <a:endCxn id="18" idx="0"/>
            </p:cNvCxnSpPr>
            <p:nvPr/>
          </p:nvCxnSpPr>
          <p:spPr bwMode="auto">
            <a:xfrm>
              <a:off x="1738023" y="3527580"/>
              <a:ext cx="506787" cy="4889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>
              <a:stCxn id="16" idx="3"/>
              <a:endCxn id="17" idx="0"/>
            </p:cNvCxnSpPr>
            <p:nvPr/>
          </p:nvCxnSpPr>
          <p:spPr bwMode="auto">
            <a:xfrm flipH="1">
              <a:off x="849639" y="3527580"/>
              <a:ext cx="498010" cy="4889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>
              <a:stCxn id="17" idx="6"/>
              <a:endCxn id="18" idx="2"/>
            </p:cNvCxnSpPr>
            <p:nvPr/>
          </p:nvCxnSpPr>
          <p:spPr bwMode="auto">
            <a:xfrm>
              <a:off x="1125675" y="4297843"/>
              <a:ext cx="84309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0" name="Rounded Rectangle 59"/>
          <p:cNvSpPr/>
          <p:nvPr/>
        </p:nvSpPr>
        <p:spPr bwMode="auto">
          <a:xfrm>
            <a:off x="1542835" y="937262"/>
            <a:ext cx="2390670" cy="442674"/>
          </a:xfrm>
          <a:prstGeom prst="roundRect">
            <a:avLst/>
          </a:prstGeom>
          <a:solidFill>
            <a:srgbClr val="FFC000">
              <a:alpha val="37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3850423" y="2179300"/>
            <a:ext cx="2692147" cy="3193209"/>
            <a:chOff x="3850423" y="2179300"/>
            <a:chExt cx="2692147" cy="31932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/>
                <p:cNvSpPr/>
                <p:nvPr/>
              </p:nvSpPr>
              <p:spPr bwMode="auto">
                <a:xfrm>
                  <a:off x="4103172" y="2179454"/>
                  <a:ext cx="552072" cy="56263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1" name="Oval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03172" y="2179454"/>
                  <a:ext cx="552072" cy="562630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/>
                <p:cNvSpPr/>
                <p:nvPr/>
              </p:nvSpPr>
              <p:spPr bwMode="auto">
                <a:xfrm>
                  <a:off x="5498343" y="2186183"/>
                  <a:ext cx="552072" cy="56263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Oval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8343" y="2186183"/>
                  <a:ext cx="552072" cy="562630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/>
                <p:cNvSpPr/>
                <p:nvPr/>
              </p:nvSpPr>
              <p:spPr bwMode="auto">
                <a:xfrm>
                  <a:off x="4796369" y="3054074"/>
                  <a:ext cx="552072" cy="562630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oMath>
                    </m:oMathPara>
                  </a14:m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Oval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96369" y="3054074"/>
                  <a:ext cx="552072" cy="562630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/>
                <p:cNvSpPr/>
                <p:nvPr/>
              </p:nvSpPr>
              <p:spPr bwMode="auto">
                <a:xfrm>
                  <a:off x="4103172" y="4023257"/>
                  <a:ext cx="552072" cy="562630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oMath>
                    </m:oMathPara>
                  </a14:m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4" name="Oval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03172" y="4023257"/>
                  <a:ext cx="552072" cy="562630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/>
                <p:cNvSpPr/>
                <p:nvPr/>
              </p:nvSpPr>
              <p:spPr bwMode="auto">
                <a:xfrm>
                  <a:off x="5498343" y="4023257"/>
                  <a:ext cx="552072" cy="562630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oMath>
                    </m:oMathPara>
                  </a14:m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Oval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8343" y="4023257"/>
                  <a:ext cx="552072" cy="562630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>
              <a:stCxn id="61" idx="6"/>
              <a:endCxn id="62" idx="2"/>
            </p:cNvCxnSpPr>
            <p:nvPr/>
          </p:nvCxnSpPr>
          <p:spPr bwMode="auto">
            <a:xfrm>
              <a:off x="4655244" y="2460769"/>
              <a:ext cx="843099" cy="67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>
              <a:stCxn id="61" idx="4"/>
              <a:endCxn id="63" idx="1"/>
            </p:cNvCxnSpPr>
            <p:nvPr/>
          </p:nvCxnSpPr>
          <p:spPr bwMode="auto">
            <a:xfrm>
              <a:off x="4379208" y="2742084"/>
              <a:ext cx="498010" cy="39438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>
              <a:stCxn id="62" idx="4"/>
              <a:endCxn id="63" idx="7"/>
            </p:cNvCxnSpPr>
            <p:nvPr/>
          </p:nvCxnSpPr>
          <p:spPr bwMode="auto">
            <a:xfrm flipH="1">
              <a:off x="5267592" y="2748813"/>
              <a:ext cx="506787" cy="38765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val 75"/>
                <p:cNvSpPr/>
                <p:nvPr/>
              </p:nvSpPr>
              <p:spPr bwMode="auto">
                <a:xfrm>
                  <a:off x="4103172" y="2179300"/>
                  <a:ext cx="552072" cy="562630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6" name="Oval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03172" y="2179300"/>
                  <a:ext cx="552072" cy="562630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/>
                <p:cNvSpPr/>
                <p:nvPr/>
              </p:nvSpPr>
              <p:spPr bwMode="auto">
                <a:xfrm>
                  <a:off x="5498343" y="2186029"/>
                  <a:ext cx="552072" cy="562630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7" name="Oval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8343" y="2186029"/>
                  <a:ext cx="552072" cy="562630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850423" y="4910844"/>
                  <a:ext cx="2692147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400" dirty="0" err="1" smtClean="0"/>
                    <a:t>Gaifman</a:t>
                  </a:r>
                  <a:r>
                    <a:rPr lang="en-US" sz="24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a14:m>
                  <a:r>
                    <a:rPr lang="en-US" sz="2400" dirty="0" smtClean="0"/>
                    <a:t>-graph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0423" y="4910844"/>
                  <a:ext cx="2692147" cy="461665"/>
                </a:xfrm>
                <a:prstGeom prst="rect">
                  <a:avLst/>
                </a:prstGeom>
                <a:blipFill>
                  <a:blip r:embed="rId28"/>
                  <a:stretch>
                    <a:fillRect l="-3628" t="-9333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5774379" y="2057143"/>
            <a:ext cx="6121133" cy="1384995"/>
            <a:chOff x="5358001" y="2927538"/>
            <a:chExt cx="6121133" cy="1384995"/>
          </a:xfrm>
        </p:grpSpPr>
        <p:sp>
          <p:nvSpPr>
            <p:cNvPr id="87" name="TextBox 86"/>
            <p:cNvSpPr txBox="1"/>
            <p:nvPr/>
          </p:nvSpPr>
          <p:spPr>
            <a:xfrm>
              <a:off x="7012065" y="2927538"/>
              <a:ext cx="4467069" cy="1384995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dirty="0" smtClean="0"/>
                <a:t>Session variable </a:t>
              </a:r>
              <a:r>
                <a:rPr lang="en-US" sz="2800" b="1" i="1" dirty="0" smtClean="0"/>
                <a:t>completely separates</a:t>
              </a:r>
              <a:r>
                <a:rPr lang="en-US" sz="2800" dirty="0" smtClean="0"/>
                <a:t> the item variables</a:t>
              </a:r>
              <a:endParaRPr lang="en-US" sz="2800" dirty="0"/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H="1">
              <a:off x="5358001" y="3527581"/>
              <a:ext cx="1653616" cy="696203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601187" y="3802849"/>
                <a:ext cx="5176285" cy="156966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2400" b="1" i="1" dirty="0" err="1" smtClean="0"/>
                  <a:t>Itemwise</a:t>
                </a:r>
                <a:r>
                  <a:rPr lang="en-US" sz="2400" b="1" i="1" dirty="0" smtClean="0"/>
                  <a:t> CQ</a:t>
                </a:r>
                <a:r>
                  <a:rPr lang="en-US" sz="2400" dirty="0" smtClean="0"/>
                  <a:t>:</a:t>
                </a:r>
              </a:p>
              <a:p>
                <a:r>
                  <a:rPr lang="en-US" sz="2400" dirty="0" smtClean="0"/>
                  <a:t>The set of session variables completely separates the set of item variables in the </a:t>
                </a:r>
                <a:r>
                  <a:rPr lang="en-US" sz="2400" dirty="0" err="1" smtClean="0"/>
                  <a:t>Gaifman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2400" dirty="0" smtClean="0"/>
                  <a:t>-graph</a:t>
                </a:r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187" y="3802849"/>
                <a:ext cx="5176285" cy="1569660"/>
              </a:xfrm>
              <a:prstGeom prst="rect">
                <a:avLst/>
              </a:prstGeom>
              <a:blipFill>
                <a:blip r:embed="rId29"/>
                <a:stretch>
                  <a:fillRect l="-1639" t="-1908" r="-820" b="-725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888953" y="51198"/>
                <a:ext cx="83702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953" y="51198"/>
                <a:ext cx="837022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9361253" y="65169"/>
                <a:ext cx="129035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253" y="65169"/>
                <a:ext cx="1290354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339840" y="51198"/>
                <a:ext cx="77163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840" y="51198"/>
                <a:ext cx="771630" cy="58477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210439" y="65168"/>
                <a:ext cx="5224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439" y="65168"/>
                <a:ext cx="522410" cy="58477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Callout 56"/>
          <p:cNvSpPr/>
          <p:nvPr/>
        </p:nvSpPr>
        <p:spPr bwMode="auto">
          <a:xfrm>
            <a:off x="6601187" y="686931"/>
            <a:ext cx="1738653" cy="995422"/>
          </a:xfrm>
          <a:prstGeom prst="wedgeEllipseCallout">
            <a:avLst>
              <a:gd name="adj1" fmla="val 98587"/>
              <a:gd name="adj2" fmla="val -6088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</a:p>
        </p:txBody>
      </p:sp>
      <p:sp>
        <p:nvSpPr>
          <p:cNvPr id="71" name="Oval Callout 70"/>
          <p:cNvSpPr/>
          <p:nvPr/>
        </p:nvSpPr>
        <p:spPr bwMode="auto">
          <a:xfrm>
            <a:off x="9809167" y="686931"/>
            <a:ext cx="2185363" cy="995422"/>
          </a:xfrm>
          <a:prstGeom prst="wedgeEllipseCallout">
            <a:avLst>
              <a:gd name="adj1" fmla="val -37538"/>
              <a:gd name="adj2" fmla="val -6088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314329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93" grpId="0" animBg="1"/>
      <p:bldP spid="48" grpId="0"/>
      <p:bldP spid="48" grpId="1"/>
      <p:bldP spid="52" grpId="0"/>
      <p:bldP spid="52" grpId="1"/>
      <p:bldP spid="53" grpId="0"/>
      <p:bldP spid="55" grpId="0"/>
      <p:bldP spid="57" grpId="0" animBg="1"/>
      <p:bldP spid="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3840" y="1066801"/>
                <a:ext cx="11643359" cy="489902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be a preference schema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a Boolean CQ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has no self joins and has a single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-atom </a:t>
                </a:r>
                <a:r>
                  <a:rPr lang="en-US" dirty="0" smtClean="0">
                    <a:sym typeface="Wingdings" panose="05000000000000000000" pitchFamily="2" charset="2"/>
                  </a:rPr>
                  <a:t>then</a:t>
                </a:r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3200" b="1" dirty="0" smtClean="0"/>
                  <a:t> is </a:t>
                </a:r>
                <a:r>
                  <a:rPr lang="en-US" sz="3200" b="1" dirty="0" err="1" smtClean="0"/>
                  <a:t>itemwise</a:t>
                </a:r>
                <a:r>
                  <a:rPr lang="en-US" sz="3200" b="1" dirty="0" smtClean="0"/>
                  <a:t> </a:t>
                </a:r>
                <a:r>
                  <a:rPr lang="en-US" sz="3200" b="1" dirty="0" smtClean="0">
                    <a:sym typeface="Wingdings" panose="05000000000000000000" pitchFamily="2" charset="2"/>
                  </a:rPr>
                  <a:t> can be evaluated in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𝑷</m:t>
                    </m:r>
                  </m:oMath>
                </a14:m>
                <a:r>
                  <a:rPr lang="en-US" sz="3200" b="1" dirty="0" smtClean="0">
                    <a:sym typeface="Wingdings" panose="05000000000000000000" pitchFamily="2" charset="2"/>
                  </a:rPr>
                  <a:t>-time on RIM-PPDs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3200" b="1" dirty="0"/>
                  <a:t> is </a:t>
                </a:r>
                <a:r>
                  <a:rPr lang="en-US" sz="3200" b="1" dirty="0" smtClean="0"/>
                  <a:t>not </a:t>
                </a:r>
                <a:r>
                  <a:rPr lang="en-US" sz="3200" b="1" dirty="0" err="1" smtClean="0"/>
                  <a:t>itemwise</a:t>
                </a:r>
                <a:r>
                  <a:rPr lang="en-US" sz="3200" b="1" dirty="0" smtClean="0"/>
                  <a:t> </a:t>
                </a:r>
                <a:r>
                  <a:rPr lang="en-US" sz="3200" b="1" dirty="0" smtClean="0">
                    <a:sym typeface="Wingdings" panose="05000000000000000000" pitchFamily="2" charset="2"/>
                  </a:rPr>
                  <a:t> evaluation on RIM-PPDs over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𝑺</m:t>
                    </m:r>
                  </m:oMath>
                </a14:m>
                <a:r>
                  <a:rPr lang="en-US" sz="3200" b="1" dirty="0" smtClean="0">
                    <a:sym typeface="Wingdings" panose="05000000000000000000" pitchFamily="2" charset="2"/>
                  </a:rPr>
                  <a:t> is #P-hard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066801"/>
                <a:ext cx="11643359" cy="4899025"/>
              </a:xfrm>
              <a:blipFill>
                <a:blip r:embed="rId3"/>
                <a:stretch>
                  <a:fillRect l="-942" r="-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be a set of items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dirty="0" smtClean="0"/>
                  <a:t> denote a partial order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example: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Counting the number of complete rankings that are consistent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-complete [</a:t>
                </a:r>
                <a:r>
                  <a:rPr lang="en-US" dirty="0" err="1" smtClean="0"/>
                  <a:t>Brightwell</a:t>
                </a:r>
                <a:r>
                  <a:rPr lang="en-US" dirty="0" smtClean="0"/>
                  <a:t>, Winkler 1991]</a:t>
                </a:r>
              </a:p>
              <a:p>
                <a:r>
                  <a:rPr lang="en-US" dirty="0" smtClean="0"/>
                  <a:t>We show a reduction from counting the number of rankings consistent with a partial order to query evaluation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1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3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85207" y="864844"/>
                <a:ext cx="37975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207" y="864844"/>
                <a:ext cx="3797578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025" y="1876376"/>
                <a:ext cx="7216048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sz="2400" dirty="0" smtClean="0"/>
                  <a:t> be a partial order over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items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25" y="1876376"/>
                <a:ext cx="7216048" cy="830997"/>
              </a:xfrm>
              <a:prstGeom prst="rect">
                <a:avLst/>
              </a:prstGeom>
              <a:blipFill>
                <a:blip r:embed="rId3"/>
                <a:stretch>
                  <a:fillRect l="-1267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5638785"/>
                  </p:ext>
                </p:extLst>
              </p:nvPr>
            </p:nvGraphicFramePr>
            <p:xfrm>
              <a:off x="6587642" y="1876376"/>
              <a:ext cx="1546647" cy="1879600"/>
            </p:xfrm>
            <a:graphic>
              <a:graphicData uri="http://schemas.openxmlformats.org/drawingml/2006/table">
                <a:tbl>
                  <a:tblPr rtl="1" firstRow="1" bandRow="1">
                    <a:tableStyleId>{5202B0CA-FC54-4496-8BCA-5EF66A818D29}</a:tableStyleId>
                  </a:tblPr>
                  <a:tblGrid>
                    <a:gridCol w="719515">
                      <a:extLst>
                        <a:ext uri="{9D8B030D-6E8A-4147-A177-3AD203B41FA5}">
                          <a16:colId xmlns:a16="http://schemas.microsoft.com/office/drawing/2014/main" xmlns="" val="3207842223"/>
                        </a:ext>
                      </a:extLst>
                    </a:gridCol>
                    <a:gridCol w="827132">
                      <a:extLst>
                        <a:ext uri="{9D8B030D-6E8A-4147-A177-3AD203B41FA5}">
                          <a16:colId xmlns:a16="http://schemas.microsoft.com/office/drawing/2014/main" xmlns="" val="32418542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y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844383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84757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30140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31091060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77688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5638785"/>
                  </p:ext>
                </p:extLst>
              </p:nvPr>
            </p:nvGraphicFramePr>
            <p:xfrm>
              <a:off x="6587642" y="1876376"/>
              <a:ext cx="1546647" cy="1879600"/>
            </p:xfrm>
            <a:graphic>
              <a:graphicData uri="http://schemas.openxmlformats.org/drawingml/2006/table">
                <a:tbl>
                  <a:tblPr rtl="1" firstRow="1" bandRow="1">
                    <a:tableStyleId>{5202B0CA-FC54-4496-8BCA-5EF66A818D29}</a:tableStyleId>
                  </a:tblPr>
                  <a:tblGrid>
                    <a:gridCol w="719515">
                      <a:extLst>
                        <a:ext uri="{9D8B030D-6E8A-4147-A177-3AD203B41FA5}">
                          <a16:colId xmlns:a16="http://schemas.microsoft.com/office/drawing/2014/main" val="3207842223"/>
                        </a:ext>
                      </a:extLst>
                    </a:gridCol>
                    <a:gridCol w="827132">
                      <a:extLst>
                        <a:ext uri="{9D8B030D-6E8A-4147-A177-3AD203B41FA5}">
                          <a16:colId xmlns:a16="http://schemas.microsoft.com/office/drawing/2014/main" val="32418542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y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4383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4"/>
                          <a:stretch>
                            <a:fillRect t="-108197" r="-114286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4"/>
                          <a:stretch>
                            <a:fillRect l="-87500" t="-108197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4757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4"/>
                          <a:stretch>
                            <a:fillRect t="-208197" r="-114286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4"/>
                          <a:stretch>
                            <a:fillRect l="-87500" t="-208197" b="-2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0140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4"/>
                          <a:stretch>
                            <a:fillRect t="-303226" r="-11428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4"/>
                          <a:stretch>
                            <a:fillRect l="-87500" t="-303226" b="-1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091060"/>
                      </a:ext>
                    </a:extLst>
                  </a:tr>
                  <a:tr h="396240">
                    <a:tc gridSpan="2"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4"/>
                          <a:stretch>
                            <a:fillRect t="-38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76880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87642" y="1599377"/>
                <a:ext cx="58096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642" y="1599377"/>
                <a:ext cx="580964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025" y="2971723"/>
                <a:ext cx="5341462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insert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tuple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into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25" y="2971723"/>
                <a:ext cx="5341462" cy="4255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118573"/>
                  </p:ext>
                </p:extLst>
              </p:nvPr>
            </p:nvGraphicFramePr>
            <p:xfrm>
              <a:off x="363827" y="4189098"/>
              <a:ext cx="4808934" cy="741680"/>
            </p:xfrm>
            <a:graphic>
              <a:graphicData uri="http://schemas.openxmlformats.org/drawingml/2006/table">
                <a:tbl>
                  <a:tblPr rtl="1" firstRow="1" bandRow="1">
                    <a:tableStyleId>{16D9F66E-5EB9-4882-86FB-DCBF35E3C3E4}</a:tableStyleId>
                  </a:tblPr>
                  <a:tblGrid>
                    <a:gridCol w="3570298">
                      <a:extLst>
                        <a:ext uri="{9D8B030D-6E8A-4147-A177-3AD203B41FA5}">
                          <a16:colId xmlns:a16="http://schemas.microsoft.com/office/drawing/2014/main" xmlns="" val="2479772525"/>
                        </a:ext>
                      </a:extLst>
                    </a:gridCol>
                    <a:gridCol w="1238636">
                      <a:extLst>
                        <a:ext uri="{9D8B030D-6E8A-4147-A177-3AD203B41FA5}">
                          <a16:colId xmlns:a16="http://schemas.microsoft.com/office/drawing/2014/main" xmlns="" val="27753683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Preference Model</a:t>
                          </a:r>
                          <a:r>
                            <a:rPr lang="en-US" baseline="0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b="1" i="0" baseline="0" smtClean="0">
                                  <a:latin typeface="Cambria Math" panose="02040503050406030204" pitchFamily="18" charset="0"/>
                                </a:rPr>
                                <m:t>MAL</m:t>
                              </m:r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Session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240150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, 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316294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118573"/>
                  </p:ext>
                </p:extLst>
              </p:nvPr>
            </p:nvGraphicFramePr>
            <p:xfrm>
              <a:off x="363827" y="4189098"/>
              <a:ext cx="4808934" cy="741680"/>
            </p:xfrm>
            <a:graphic>
              <a:graphicData uri="http://schemas.openxmlformats.org/drawingml/2006/table">
                <a:tbl>
                  <a:tblPr rtl="1" firstRow="1" bandRow="1">
                    <a:tableStyleId>{16D9F66E-5EB9-4882-86FB-DCBF35E3C3E4}</a:tableStyleId>
                  </a:tblPr>
                  <a:tblGrid>
                    <a:gridCol w="3570298">
                      <a:extLst>
                        <a:ext uri="{9D8B030D-6E8A-4147-A177-3AD203B41FA5}">
                          <a16:colId xmlns:a16="http://schemas.microsoft.com/office/drawing/2014/main" val="2479772525"/>
                        </a:ext>
                      </a:extLst>
                    </a:gridCol>
                    <a:gridCol w="1238636">
                      <a:extLst>
                        <a:ext uri="{9D8B030D-6E8A-4147-A177-3AD203B41FA5}">
                          <a16:colId xmlns:a16="http://schemas.microsoft.com/office/drawing/2014/main" val="27753683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7"/>
                          <a:stretch>
                            <a:fillRect l="-170" t="-8197" r="-3492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Session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40150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7"/>
                          <a:stretch>
                            <a:fillRect l="-170" t="-108197" r="-3492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en-US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62949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40150"/>
                  </p:ext>
                </p:extLst>
              </p:nvPr>
            </p:nvGraphicFramePr>
            <p:xfrm>
              <a:off x="8462228" y="2166666"/>
              <a:ext cx="2217621" cy="2393272"/>
            </p:xfrm>
            <a:graphic>
              <a:graphicData uri="http://schemas.openxmlformats.org/drawingml/2006/table">
                <a:tbl>
                  <a:tblPr rtl="1" firstRow="1" bandRow="1">
                    <a:tableStyleId>{9DCAF9ED-07DC-4A11-8D7F-57B35C25682E}</a:tableStyleId>
                  </a:tblPr>
                  <a:tblGrid>
                    <a:gridCol w="920593">
                      <a:extLst>
                        <a:ext uri="{9D8B030D-6E8A-4147-A177-3AD203B41FA5}">
                          <a16:colId xmlns:a16="http://schemas.microsoft.com/office/drawing/2014/main" xmlns="" val="2979354031"/>
                        </a:ext>
                      </a:extLst>
                    </a:gridCol>
                    <a:gridCol w="649151">
                      <a:extLst>
                        <a:ext uri="{9D8B030D-6E8A-4147-A177-3AD203B41FA5}">
                          <a16:colId xmlns:a16="http://schemas.microsoft.com/office/drawing/2014/main" xmlns="" val="804324128"/>
                        </a:ext>
                      </a:extLst>
                    </a:gridCol>
                    <a:gridCol w="647877">
                      <a:extLst>
                        <a:ext uri="{9D8B030D-6E8A-4147-A177-3AD203B41FA5}">
                          <a16:colId xmlns:a16="http://schemas.microsoft.com/office/drawing/2014/main" xmlns="" val="3241854217"/>
                        </a:ext>
                      </a:extLst>
                    </a:gridCol>
                  </a:tblGrid>
                  <a:tr h="320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rcand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lcand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sid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84438371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84757368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30140048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31091060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77688030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3092879"/>
                      </a:ext>
                    </a:extLst>
                  </a:tr>
                  <a:tr h="320632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08816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40150"/>
                  </p:ext>
                </p:extLst>
              </p:nvPr>
            </p:nvGraphicFramePr>
            <p:xfrm>
              <a:off x="8462228" y="2166666"/>
              <a:ext cx="2217621" cy="2393272"/>
            </p:xfrm>
            <a:graphic>
              <a:graphicData uri="http://schemas.openxmlformats.org/drawingml/2006/table">
                <a:tbl>
                  <a:tblPr rtl="1" firstRow="1" bandRow="1">
                    <a:tableStyleId>{9DCAF9ED-07DC-4A11-8D7F-57B35C25682E}</a:tableStyleId>
                  </a:tblPr>
                  <a:tblGrid>
                    <a:gridCol w="920593">
                      <a:extLst>
                        <a:ext uri="{9D8B030D-6E8A-4147-A177-3AD203B41FA5}">
                          <a16:colId xmlns:a16="http://schemas.microsoft.com/office/drawing/2014/main" val="2979354031"/>
                        </a:ext>
                      </a:extLst>
                    </a:gridCol>
                    <a:gridCol w="649151">
                      <a:extLst>
                        <a:ext uri="{9D8B030D-6E8A-4147-A177-3AD203B41FA5}">
                          <a16:colId xmlns:a16="http://schemas.microsoft.com/office/drawing/2014/main" val="804324128"/>
                        </a:ext>
                      </a:extLst>
                    </a:gridCol>
                    <a:gridCol w="647877">
                      <a:extLst>
                        <a:ext uri="{9D8B030D-6E8A-4147-A177-3AD203B41FA5}">
                          <a16:colId xmlns:a16="http://schemas.microsoft.com/office/drawing/2014/main" val="3241854217"/>
                        </a:ext>
                      </a:extLst>
                    </a:gridCol>
                  </a:tblGrid>
                  <a:tr h="320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rcand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lcand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sid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43837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8"/>
                          <a:stretch>
                            <a:fillRect l="-662" t="-98182" r="-143046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8"/>
                          <a:stretch>
                            <a:fillRect l="-142056" t="-98182" r="-101869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475736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8"/>
                          <a:stretch>
                            <a:fillRect l="-662" t="-198182" r="-143046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8"/>
                          <a:stretch>
                            <a:fillRect l="-142056" t="-198182" r="-101869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014004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8"/>
                          <a:stretch>
                            <a:fillRect l="-662" t="-298182" r="-143046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8"/>
                          <a:stretch>
                            <a:fillRect l="-142056" t="-298182" r="-101869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109106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8"/>
                          <a:stretch>
                            <a:fillRect l="-662" t="-391071" r="-143046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8"/>
                          <a:stretch>
                            <a:fillRect l="-142056" t="-391071" r="-101869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768803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8"/>
                          <a:stretch>
                            <a:fillRect l="-662" t="-500000" r="-143046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8"/>
                          <a:stretch>
                            <a:fillRect l="-142056" t="-500000" r="-101869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092879"/>
                      </a:ext>
                    </a:extLst>
                  </a:tr>
                  <a:tr h="396240">
                    <a:tc gridSpan="3"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8"/>
                          <a:stretch>
                            <a:fillRect l="-275" t="-507692" r="-824" b="-30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88166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33540" y="2166666"/>
                <a:ext cx="3194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540" y="2166666"/>
                <a:ext cx="319446" cy="369332"/>
              </a:xfrm>
              <a:prstGeom prst="rect">
                <a:avLst/>
              </a:prstGeom>
              <a:blipFill>
                <a:blip r:embed="rId9"/>
                <a:stretch>
                  <a:fillRect l="-21154" r="-576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53216" y="1876376"/>
                <a:ext cx="58096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216" y="1876376"/>
                <a:ext cx="580964" cy="276999"/>
              </a:xfrm>
              <a:prstGeom prst="rect">
                <a:avLst/>
              </a:prstGeom>
              <a:blipFill>
                <a:blip r:embed="rId10"/>
                <a:stretch>
                  <a:fillRect l="-14737" r="-40000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42606" y="5468331"/>
                <a:ext cx="10241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606" y="5468331"/>
                <a:ext cx="102419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411995"/>
                  </p:ext>
                </p:extLst>
              </p:nvPr>
            </p:nvGraphicFramePr>
            <p:xfrm>
              <a:off x="8790167" y="2630094"/>
              <a:ext cx="2217621" cy="2393272"/>
            </p:xfrm>
            <a:graphic>
              <a:graphicData uri="http://schemas.openxmlformats.org/drawingml/2006/table">
                <a:tbl>
                  <a:tblPr rtl="1" firstRow="1" bandRow="1">
                    <a:tableStyleId>{9DCAF9ED-07DC-4A11-8D7F-57B35C25682E}</a:tableStyleId>
                  </a:tblPr>
                  <a:tblGrid>
                    <a:gridCol w="920593">
                      <a:extLst>
                        <a:ext uri="{9D8B030D-6E8A-4147-A177-3AD203B41FA5}">
                          <a16:colId xmlns:a16="http://schemas.microsoft.com/office/drawing/2014/main" xmlns="" val="2979354031"/>
                        </a:ext>
                      </a:extLst>
                    </a:gridCol>
                    <a:gridCol w="649151">
                      <a:extLst>
                        <a:ext uri="{9D8B030D-6E8A-4147-A177-3AD203B41FA5}">
                          <a16:colId xmlns:a16="http://schemas.microsoft.com/office/drawing/2014/main" xmlns="" val="804324128"/>
                        </a:ext>
                      </a:extLst>
                    </a:gridCol>
                    <a:gridCol w="647877">
                      <a:extLst>
                        <a:ext uri="{9D8B030D-6E8A-4147-A177-3AD203B41FA5}">
                          <a16:colId xmlns:a16="http://schemas.microsoft.com/office/drawing/2014/main" xmlns="" val="3241854217"/>
                        </a:ext>
                      </a:extLst>
                    </a:gridCol>
                  </a:tblGrid>
                  <a:tr h="320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rcand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lcand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sid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84438371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84757368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30140048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31091060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77688030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3092879"/>
                      </a:ext>
                    </a:extLst>
                  </a:tr>
                  <a:tr h="320632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08816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411995"/>
                  </p:ext>
                </p:extLst>
              </p:nvPr>
            </p:nvGraphicFramePr>
            <p:xfrm>
              <a:off x="8790167" y="2630094"/>
              <a:ext cx="2217621" cy="2393272"/>
            </p:xfrm>
            <a:graphic>
              <a:graphicData uri="http://schemas.openxmlformats.org/drawingml/2006/table">
                <a:tbl>
                  <a:tblPr rtl="1" firstRow="1" bandRow="1">
                    <a:tableStyleId>{9DCAF9ED-07DC-4A11-8D7F-57B35C25682E}</a:tableStyleId>
                  </a:tblPr>
                  <a:tblGrid>
                    <a:gridCol w="920593">
                      <a:extLst>
                        <a:ext uri="{9D8B030D-6E8A-4147-A177-3AD203B41FA5}">
                          <a16:colId xmlns:a16="http://schemas.microsoft.com/office/drawing/2014/main" val="2979354031"/>
                        </a:ext>
                      </a:extLst>
                    </a:gridCol>
                    <a:gridCol w="649151">
                      <a:extLst>
                        <a:ext uri="{9D8B030D-6E8A-4147-A177-3AD203B41FA5}">
                          <a16:colId xmlns:a16="http://schemas.microsoft.com/office/drawing/2014/main" val="804324128"/>
                        </a:ext>
                      </a:extLst>
                    </a:gridCol>
                    <a:gridCol w="647877">
                      <a:extLst>
                        <a:ext uri="{9D8B030D-6E8A-4147-A177-3AD203B41FA5}">
                          <a16:colId xmlns:a16="http://schemas.microsoft.com/office/drawing/2014/main" val="3241854217"/>
                        </a:ext>
                      </a:extLst>
                    </a:gridCol>
                  </a:tblGrid>
                  <a:tr h="320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rcand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lcand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sid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43837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2"/>
                          <a:stretch>
                            <a:fillRect l="-658" t="-98182" r="-141447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2"/>
                          <a:stretch>
                            <a:fillRect l="-144340" t="-98182" r="-102830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475736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2"/>
                          <a:stretch>
                            <a:fillRect l="-658" t="-198182" r="-141447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2"/>
                          <a:stretch>
                            <a:fillRect l="-144340" t="-198182" r="-102830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014004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2"/>
                          <a:stretch>
                            <a:fillRect l="-658" t="-298182" r="-141447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2"/>
                          <a:stretch>
                            <a:fillRect l="-144340" t="-298182" r="-102830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109106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2"/>
                          <a:stretch>
                            <a:fillRect l="-658" t="-391071" r="-141447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2"/>
                          <a:stretch>
                            <a:fillRect l="-144340" t="-391071" r="-102830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768803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2"/>
                          <a:stretch>
                            <a:fillRect l="-658" t="-500000" r="-141447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2"/>
                          <a:stretch>
                            <a:fillRect l="-144340" t="-500000" r="-102830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092879"/>
                      </a:ext>
                    </a:extLst>
                  </a:tr>
                  <a:tr h="396240">
                    <a:tc gridSpan="3"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2"/>
                          <a:stretch>
                            <a:fillRect l="-274" t="-507692" r="-548" b="-30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88166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061479" y="2630094"/>
                <a:ext cx="3265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479" y="2630094"/>
                <a:ext cx="326564" cy="369332"/>
              </a:xfrm>
              <a:prstGeom prst="rect">
                <a:avLst/>
              </a:prstGeom>
              <a:blipFill>
                <a:blip r:embed="rId13"/>
                <a:stretch>
                  <a:fillRect l="-20755" r="-566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97834" y="5468332"/>
                <a:ext cx="13787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34" y="5468332"/>
                <a:ext cx="137871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1380189"/>
                  </p:ext>
                </p:extLst>
              </p:nvPr>
            </p:nvGraphicFramePr>
            <p:xfrm>
              <a:off x="9152444" y="3093522"/>
              <a:ext cx="2217621" cy="2393272"/>
            </p:xfrm>
            <a:graphic>
              <a:graphicData uri="http://schemas.openxmlformats.org/drawingml/2006/table">
                <a:tbl>
                  <a:tblPr rtl="1" firstRow="1" bandRow="1">
                    <a:tableStyleId>{9DCAF9ED-07DC-4A11-8D7F-57B35C25682E}</a:tableStyleId>
                  </a:tblPr>
                  <a:tblGrid>
                    <a:gridCol w="920593">
                      <a:extLst>
                        <a:ext uri="{9D8B030D-6E8A-4147-A177-3AD203B41FA5}">
                          <a16:colId xmlns:a16="http://schemas.microsoft.com/office/drawing/2014/main" xmlns="" val="2979354031"/>
                        </a:ext>
                      </a:extLst>
                    </a:gridCol>
                    <a:gridCol w="649151">
                      <a:extLst>
                        <a:ext uri="{9D8B030D-6E8A-4147-A177-3AD203B41FA5}">
                          <a16:colId xmlns:a16="http://schemas.microsoft.com/office/drawing/2014/main" xmlns="" val="804324128"/>
                        </a:ext>
                      </a:extLst>
                    </a:gridCol>
                    <a:gridCol w="647877">
                      <a:extLst>
                        <a:ext uri="{9D8B030D-6E8A-4147-A177-3AD203B41FA5}">
                          <a16:colId xmlns:a16="http://schemas.microsoft.com/office/drawing/2014/main" xmlns="" val="3241854217"/>
                        </a:ext>
                      </a:extLst>
                    </a:gridCol>
                  </a:tblGrid>
                  <a:tr h="320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rcand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lcand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sid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84438371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84757368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30140048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31091060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77688030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3092879"/>
                      </a:ext>
                    </a:extLst>
                  </a:tr>
                  <a:tr h="320632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08816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1380189"/>
                  </p:ext>
                </p:extLst>
              </p:nvPr>
            </p:nvGraphicFramePr>
            <p:xfrm>
              <a:off x="9152444" y="3093522"/>
              <a:ext cx="2217621" cy="2393272"/>
            </p:xfrm>
            <a:graphic>
              <a:graphicData uri="http://schemas.openxmlformats.org/drawingml/2006/table">
                <a:tbl>
                  <a:tblPr rtl="1" firstRow="1" bandRow="1">
                    <a:tableStyleId>{9DCAF9ED-07DC-4A11-8D7F-57B35C25682E}</a:tableStyleId>
                  </a:tblPr>
                  <a:tblGrid>
                    <a:gridCol w="920593">
                      <a:extLst>
                        <a:ext uri="{9D8B030D-6E8A-4147-A177-3AD203B41FA5}">
                          <a16:colId xmlns:a16="http://schemas.microsoft.com/office/drawing/2014/main" val="2979354031"/>
                        </a:ext>
                      </a:extLst>
                    </a:gridCol>
                    <a:gridCol w="649151">
                      <a:extLst>
                        <a:ext uri="{9D8B030D-6E8A-4147-A177-3AD203B41FA5}">
                          <a16:colId xmlns:a16="http://schemas.microsoft.com/office/drawing/2014/main" val="804324128"/>
                        </a:ext>
                      </a:extLst>
                    </a:gridCol>
                    <a:gridCol w="647877">
                      <a:extLst>
                        <a:ext uri="{9D8B030D-6E8A-4147-A177-3AD203B41FA5}">
                          <a16:colId xmlns:a16="http://schemas.microsoft.com/office/drawing/2014/main" val="3241854217"/>
                        </a:ext>
                      </a:extLst>
                    </a:gridCol>
                  </a:tblGrid>
                  <a:tr h="320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rcand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lcand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sid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43837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5"/>
                          <a:stretch>
                            <a:fillRect l="-658" t="-98182" r="-141447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5"/>
                          <a:stretch>
                            <a:fillRect l="-144340" t="-98182" r="-102830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475736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5"/>
                          <a:stretch>
                            <a:fillRect l="-658" t="-198182" r="-141447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5"/>
                          <a:stretch>
                            <a:fillRect l="-144340" t="-198182" r="-102830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014004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5"/>
                          <a:stretch>
                            <a:fillRect l="-658" t="-298182" r="-141447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5"/>
                          <a:stretch>
                            <a:fillRect l="-144340" t="-298182" r="-102830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109106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5"/>
                          <a:stretch>
                            <a:fillRect l="-658" t="-391071" r="-141447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5"/>
                          <a:stretch>
                            <a:fillRect l="-144340" t="-391071" r="-102830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768803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5"/>
                          <a:stretch>
                            <a:fillRect l="-658" t="-500000" r="-141447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5"/>
                          <a:stretch>
                            <a:fillRect l="-144340" t="-500000" r="-102830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092879"/>
                      </a:ext>
                    </a:extLst>
                  </a:tr>
                  <a:tr h="396240">
                    <a:tc gridSpan="3"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5"/>
                          <a:stretch>
                            <a:fillRect l="-274" t="-507692" r="-548" b="-30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88166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23756" y="3093522"/>
                <a:ext cx="3265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3756" y="3093522"/>
                <a:ext cx="326564" cy="369332"/>
              </a:xfrm>
              <a:prstGeom prst="rect">
                <a:avLst/>
              </a:prstGeom>
              <a:blipFill>
                <a:blip r:embed="rId16"/>
                <a:stretch>
                  <a:fillRect l="-20370" r="-3704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1083777"/>
                  </p:ext>
                </p:extLst>
              </p:nvPr>
            </p:nvGraphicFramePr>
            <p:xfrm>
              <a:off x="9441198" y="3533063"/>
              <a:ext cx="2217621" cy="2393272"/>
            </p:xfrm>
            <a:graphic>
              <a:graphicData uri="http://schemas.openxmlformats.org/drawingml/2006/table">
                <a:tbl>
                  <a:tblPr rtl="1" firstRow="1" bandRow="1">
                    <a:tableStyleId>{9DCAF9ED-07DC-4A11-8D7F-57B35C25682E}</a:tableStyleId>
                  </a:tblPr>
                  <a:tblGrid>
                    <a:gridCol w="920593">
                      <a:extLst>
                        <a:ext uri="{9D8B030D-6E8A-4147-A177-3AD203B41FA5}">
                          <a16:colId xmlns:a16="http://schemas.microsoft.com/office/drawing/2014/main" xmlns="" val="2979354031"/>
                        </a:ext>
                      </a:extLst>
                    </a:gridCol>
                    <a:gridCol w="649151">
                      <a:extLst>
                        <a:ext uri="{9D8B030D-6E8A-4147-A177-3AD203B41FA5}">
                          <a16:colId xmlns:a16="http://schemas.microsoft.com/office/drawing/2014/main" xmlns="" val="804324128"/>
                        </a:ext>
                      </a:extLst>
                    </a:gridCol>
                    <a:gridCol w="647877">
                      <a:extLst>
                        <a:ext uri="{9D8B030D-6E8A-4147-A177-3AD203B41FA5}">
                          <a16:colId xmlns:a16="http://schemas.microsoft.com/office/drawing/2014/main" xmlns="" val="3241854217"/>
                        </a:ext>
                      </a:extLst>
                    </a:gridCol>
                  </a:tblGrid>
                  <a:tr h="320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rcand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lcand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sid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84438371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84757368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30140048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31091060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77688030"/>
                      </a:ext>
                    </a:extLst>
                  </a:tr>
                  <a:tr h="320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3092879"/>
                      </a:ext>
                    </a:extLst>
                  </a:tr>
                  <a:tr h="320632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08816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1083777"/>
                  </p:ext>
                </p:extLst>
              </p:nvPr>
            </p:nvGraphicFramePr>
            <p:xfrm>
              <a:off x="9441198" y="3533063"/>
              <a:ext cx="2217621" cy="2393272"/>
            </p:xfrm>
            <a:graphic>
              <a:graphicData uri="http://schemas.openxmlformats.org/drawingml/2006/table">
                <a:tbl>
                  <a:tblPr rtl="1" firstRow="1" bandRow="1">
                    <a:tableStyleId>{9DCAF9ED-07DC-4A11-8D7F-57B35C25682E}</a:tableStyleId>
                  </a:tblPr>
                  <a:tblGrid>
                    <a:gridCol w="920593">
                      <a:extLst>
                        <a:ext uri="{9D8B030D-6E8A-4147-A177-3AD203B41FA5}">
                          <a16:colId xmlns:a16="http://schemas.microsoft.com/office/drawing/2014/main" val="2979354031"/>
                        </a:ext>
                      </a:extLst>
                    </a:gridCol>
                    <a:gridCol w="649151">
                      <a:extLst>
                        <a:ext uri="{9D8B030D-6E8A-4147-A177-3AD203B41FA5}">
                          <a16:colId xmlns:a16="http://schemas.microsoft.com/office/drawing/2014/main" val="804324128"/>
                        </a:ext>
                      </a:extLst>
                    </a:gridCol>
                    <a:gridCol w="647877">
                      <a:extLst>
                        <a:ext uri="{9D8B030D-6E8A-4147-A177-3AD203B41FA5}">
                          <a16:colId xmlns:a16="http://schemas.microsoft.com/office/drawing/2014/main" val="3241854217"/>
                        </a:ext>
                      </a:extLst>
                    </a:gridCol>
                  </a:tblGrid>
                  <a:tr h="320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rcand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lcand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sid</a:t>
                          </a:r>
                          <a:endParaRPr lang="en-US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43837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7"/>
                          <a:stretch>
                            <a:fillRect l="-658" t="-98182" r="-141447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7"/>
                          <a:stretch>
                            <a:fillRect l="-144340" t="-98182" r="-102830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475736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7"/>
                          <a:stretch>
                            <a:fillRect l="-658" t="-198182" r="-141447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7"/>
                          <a:stretch>
                            <a:fillRect l="-144340" t="-198182" r="-102830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014004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7"/>
                          <a:stretch>
                            <a:fillRect l="-658" t="-298182" r="-141447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7"/>
                          <a:stretch>
                            <a:fillRect l="-144340" t="-298182" r="-102830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109106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7"/>
                          <a:stretch>
                            <a:fillRect l="-658" t="-391071" r="-141447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7"/>
                          <a:stretch>
                            <a:fillRect l="-144340" t="-391071" r="-102830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768803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7"/>
                          <a:stretch>
                            <a:fillRect l="-658" t="-500000" r="-141447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7"/>
                          <a:stretch>
                            <a:fillRect l="-144340" t="-500000" r="-102830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092879"/>
                      </a:ext>
                    </a:extLst>
                  </a:tr>
                  <a:tr h="396240">
                    <a:tc gridSpan="3"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7"/>
                          <a:stretch>
                            <a:fillRect l="-274" t="-507692" r="-548" b="-30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88166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712510" y="3533063"/>
                <a:ext cx="3265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510" y="3533063"/>
                <a:ext cx="326564" cy="369332"/>
              </a:xfrm>
              <a:prstGeom prst="rect">
                <a:avLst/>
              </a:prstGeom>
              <a:blipFill>
                <a:blip r:embed="rId18"/>
                <a:stretch>
                  <a:fillRect l="-18519" r="-3704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21809" y="5458807"/>
                <a:ext cx="13787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809" y="5458807"/>
                <a:ext cx="1378711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8733" y="5403115"/>
                <a:ext cx="20652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33" y="5403115"/>
                <a:ext cx="206524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31557" y="5445935"/>
                <a:ext cx="7346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557" y="5445935"/>
                <a:ext cx="734688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28962" y="5954910"/>
                <a:ext cx="2675669" cy="82060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!−#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𝑟𝑛𝑘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(≻)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962" y="5954910"/>
                <a:ext cx="2675669" cy="82060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0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3" grpId="0"/>
      <p:bldP spid="16" grpId="0"/>
      <p:bldP spid="6" grpId="0"/>
      <p:bldP spid="18" grpId="0"/>
      <p:bldP spid="19" grpId="0"/>
      <p:bldP spid="21" grpId="0"/>
      <p:bldP spid="23" grpId="0"/>
      <p:bldP spid="24" grpId="0"/>
      <p:bldP spid="7" grpId="0"/>
      <p:bldP spid="2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Itemwise</a:t>
            </a:r>
            <a:r>
              <a:rPr lang="en-US" dirty="0" smtClean="0"/>
              <a:t> CQ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178026" y="1820798"/>
            <a:ext cx="2882719" cy="64698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  <a:softEdge rad="0"/>
          </a:effectLst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CQ Evaluation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553071" y="1548383"/>
            <a:ext cx="3117908" cy="11918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  <a:softEdge rad="0"/>
          </a:effectLst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Labeled pattern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1541891" y="4118482"/>
                <a:ext cx="2154989" cy="64698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  <a:softEdge rad="0"/>
              </a:effectLst>
              <a:extLst/>
            </p:spPr>
            <p:txBody>
              <a:bodyPr vert="horz" wrap="non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2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</m:d>
                        </m:e>
                      </m:func>
                      <m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1891" y="4118482"/>
                <a:ext cx="2154989" cy="6469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  <a:softEdge rad="0"/>
              </a:effectLst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>
            <a:off x="6314434" y="3846067"/>
            <a:ext cx="5595173" cy="11918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  <a:softEdge rad="0"/>
          </a:effectLst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set of pattern-consistent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rankings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nonempty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5171253" y="1833217"/>
            <a:ext cx="1853184" cy="595908"/>
          </a:xfrm>
          <a:prstGeom prst="rightArrow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>
            <a:off x="4164409" y="4041448"/>
            <a:ext cx="1682496" cy="738330"/>
          </a:xfrm>
          <a:prstGeom prst="leftRightArrow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2511840" y="2777782"/>
            <a:ext cx="215089" cy="1107244"/>
          </a:xfrm>
          <a:prstGeom prst="down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9004153" y="2937275"/>
            <a:ext cx="215734" cy="788258"/>
          </a:xfrm>
          <a:prstGeom prst="down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99433" y="1901952"/>
                <a:ext cx="293827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/>
                  <a:t>Pattern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33" y="1901952"/>
                <a:ext cx="2938272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039244" y="1125076"/>
            <a:ext cx="13533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Items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382255" y="3534609"/>
            <a:ext cx="4846320" cy="830997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Every item is mapped to a subset  of labels (nodes)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599433" y="2438718"/>
            <a:ext cx="2938272" cy="3698957"/>
            <a:chOff x="4620768" y="1792223"/>
            <a:chExt cx="2938272" cy="3698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 bwMode="auto">
                <a:xfrm>
                  <a:off x="4620768" y="1792224"/>
                  <a:ext cx="1225296" cy="735747"/>
                </a:xfrm>
                <a:prstGeom prst="ellipse">
                  <a:avLst/>
                </a:prstGeom>
                <a:solidFill>
                  <a:schemeClr val="accent1">
                    <a:alpha val="71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20768" y="1792224"/>
                  <a:ext cx="1225296" cy="7357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5" idx="4"/>
              <a:endCxn id="26" idx="0"/>
            </p:cNvCxnSpPr>
            <p:nvPr/>
          </p:nvCxnSpPr>
          <p:spPr bwMode="auto">
            <a:xfrm>
              <a:off x="5233416" y="2527971"/>
              <a:ext cx="862584" cy="7756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>
              <a:stCxn id="24" idx="4"/>
              <a:endCxn id="26" idx="0"/>
            </p:cNvCxnSpPr>
            <p:nvPr/>
          </p:nvCxnSpPr>
          <p:spPr bwMode="auto">
            <a:xfrm flipH="1">
              <a:off x="6096000" y="2527970"/>
              <a:ext cx="850392" cy="7756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stCxn id="26" idx="4"/>
              <a:endCxn id="31" idx="0"/>
            </p:cNvCxnSpPr>
            <p:nvPr/>
          </p:nvCxnSpPr>
          <p:spPr bwMode="auto">
            <a:xfrm>
              <a:off x="6096000" y="4039360"/>
              <a:ext cx="0" cy="7160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 bwMode="auto">
                <a:xfrm>
                  <a:off x="6333744" y="1792223"/>
                  <a:ext cx="1225296" cy="735747"/>
                </a:xfrm>
                <a:prstGeom prst="ellipse">
                  <a:avLst/>
                </a:prstGeom>
                <a:solidFill>
                  <a:schemeClr val="accent2">
                    <a:alpha val="66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33744" y="1792223"/>
                  <a:ext cx="1225296" cy="7357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 bwMode="auto">
                <a:xfrm>
                  <a:off x="5483352" y="3303613"/>
                  <a:ext cx="1225296" cy="73574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3352" y="3303613"/>
                  <a:ext cx="1225296" cy="7357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 bwMode="auto">
                <a:xfrm>
                  <a:off x="5483352" y="4755433"/>
                  <a:ext cx="1225296" cy="735747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3352" y="4755433"/>
                  <a:ext cx="1225296" cy="7357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60977" y="2546322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977" y="2546322"/>
                <a:ext cx="45110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74209" y="4048935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09" y="4048935"/>
                <a:ext cx="45110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69409" y="2546322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09" y="2546322"/>
                <a:ext cx="45110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912865" y="2536470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865" y="2536470"/>
                <a:ext cx="45110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836921" y="4050729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21" y="4050729"/>
                <a:ext cx="451104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998465" y="5498635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465" y="5498635"/>
                <a:ext cx="45110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73953" y="2525028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953" y="2525028"/>
                <a:ext cx="451104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5586985" y="4041975"/>
            <a:ext cx="1048511" cy="1939031"/>
            <a:chOff x="5614416" y="3793138"/>
            <a:chExt cx="1048511" cy="1939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614416" y="5239726"/>
                  <a:ext cx="451104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416" y="5239726"/>
                  <a:ext cx="451104" cy="4924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211823" y="3793138"/>
                  <a:ext cx="451104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1823" y="3793138"/>
                  <a:ext cx="451104" cy="49244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133856" y="3463375"/>
            <a:ext cx="4863085" cy="1580516"/>
            <a:chOff x="169164" y="2534978"/>
            <a:chExt cx="4863085" cy="1580516"/>
          </a:xfrm>
        </p:grpSpPr>
        <p:sp>
          <p:nvSpPr>
            <p:cNvPr id="16" name="TextBox 15"/>
            <p:cNvSpPr txBox="1"/>
            <p:nvPr/>
          </p:nvSpPr>
          <p:spPr>
            <a:xfrm>
              <a:off x="169164" y="2962141"/>
              <a:ext cx="3546349" cy="830997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Edges represent precedence constraints</a:t>
              </a:r>
              <a:endParaRPr lang="en-US" sz="2400" dirty="0"/>
            </a:p>
          </p:txBody>
        </p:sp>
        <p:cxnSp>
          <p:nvCxnSpPr>
            <p:cNvPr id="53" name="Curved Connector 52"/>
            <p:cNvCxnSpPr>
              <a:stCxn id="16" idx="3"/>
            </p:cNvCxnSpPr>
            <p:nvPr/>
          </p:nvCxnSpPr>
          <p:spPr bwMode="auto">
            <a:xfrm>
              <a:off x="3715513" y="3377640"/>
              <a:ext cx="1316736" cy="737854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Curved Connector 55"/>
            <p:cNvCxnSpPr>
              <a:stCxn id="16" idx="3"/>
            </p:cNvCxnSpPr>
            <p:nvPr/>
          </p:nvCxnSpPr>
          <p:spPr bwMode="auto">
            <a:xfrm flipV="1">
              <a:off x="3715513" y="2534978"/>
              <a:ext cx="809245" cy="842662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66137" y="1125076"/>
                <a:ext cx="37864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={1, 2, 3, 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5, 6, 7, 8}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37" y="1125076"/>
                <a:ext cx="378648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 bwMode="auto">
          <a:xfrm>
            <a:off x="4147135" y="1033773"/>
            <a:ext cx="191130" cy="16882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489075" y="1040665"/>
            <a:ext cx="191130" cy="16882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489075" y="823235"/>
            <a:ext cx="191130" cy="168821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830681" y="1040665"/>
            <a:ext cx="191130" cy="16882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496183" y="1040869"/>
            <a:ext cx="191130" cy="16882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169409" y="1040179"/>
            <a:ext cx="191130" cy="16882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462017" y="1033773"/>
            <a:ext cx="191130" cy="16882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819871" y="1029633"/>
            <a:ext cx="191130" cy="168821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153764" y="1033773"/>
            <a:ext cx="191130" cy="16882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/>
      <p:bldP spid="43" grpId="0"/>
      <p:bldP spid="44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Preference-centric DB </a:t>
            </a:r>
            <a:r>
              <a:rPr lang="en-US" sz="2400" dirty="0" smtClean="0"/>
              <a:t>[Jacob, </a:t>
            </a:r>
            <a:r>
              <a:rPr lang="en-US" sz="2400" dirty="0" err="1" smtClean="0"/>
              <a:t>Kimelfeld</a:t>
            </a:r>
            <a:r>
              <a:rPr lang="en-US" sz="2400" dirty="0" smtClean="0"/>
              <a:t>, </a:t>
            </a:r>
            <a:r>
              <a:rPr lang="en-US" sz="2400" dirty="0" err="1" smtClean="0"/>
              <a:t>Stoyanovich</a:t>
            </a:r>
            <a:r>
              <a:rPr lang="en-US" sz="2400" dirty="0" smtClean="0"/>
              <a:t> VLDB 2014]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245600" y="6284214"/>
            <a:ext cx="28448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950" y="841495"/>
            <a:ext cx="10887456" cy="954107"/>
          </a:xfrm>
          <a:prstGeom prst="rect">
            <a:avLst/>
          </a:prstGeom>
          <a:solidFill>
            <a:schemeClr val="accent3">
              <a:lumMod val="65000"/>
              <a:alpha val="35000"/>
            </a:schemeClr>
          </a:solidFill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Goal</a:t>
            </a:r>
            <a:r>
              <a:rPr lang="en-US" sz="2800" dirty="0" smtClean="0"/>
              <a:t>: Framework &amp; principles for a general-purpose system for managing and analyzing preference data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51762"/>
              </p:ext>
            </p:extLst>
          </p:nvPr>
        </p:nvGraphicFramePr>
        <p:xfrm>
          <a:off x="949497" y="2961777"/>
          <a:ext cx="3121149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040383">
                  <a:extLst>
                    <a:ext uri="{9D8B030D-6E8A-4147-A177-3AD203B41FA5}">
                      <a16:colId xmlns:a16="http://schemas.microsoft.com/office/drawing/2014/main" xmlns="" val="3274742356"/>
                    </a:ext>
                  </a:extLst>
                </a:gridCol>
                <a:gridCol w="1040383">
                  <a:extLst>
                    <a:ext uri="{9D8B030D-6E8A-4147-A177-3AD203B41FA5}">
                      <a16:colId xmlns:a16="http://schemas.microsoft.com/office/drawing/2014/main" xmlns="" val="1813762488"/>
                    </a:ext>
                  </a:extLst>
                </a:gridCol>
                <a:gridCol w="1040383">
                  <a:extLst>
                    <a:ext uri="{9D8B030D-6E8A-4147-A177-3AD203B41FA5}">
                      <a16:colId xmlns:a16="http://schemas.microsoft.com/office/drawing/2014/main" xmlns="" val="1954492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income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SSN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632988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76087" y="2561667"/>
            <a:ext cx="12679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Foodies</a:t>
            </a:r>
            <a:endParaRPr lang="en-US" sz="2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7234"/>
              </p:ext>
            </p:extLst>
          </p:nvPr>
        </p:nvGraphicFramePr>
        <p:xfrm>
          <a:off x="949497" y="4379321"/>
          <a:ext cx="3121149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040383">
                  <a:extLst>
                    <a:ext uri="{9D8B030D-6E8A-4147-A177-3AD203B41FA5}">
                      <a16:colId xmlns:a16="http://schemas.microsoft.com/office/drawing/2014/main" xmlns="" val="3274742356"/>
                    </a:ext>
                  </a:extLst>
                </a:gridCol>
                <a:gridCol w="1040383">
                  <a:extLst>
                    <a:ext uri="{9D8B030D-6E8A-4147-A177-3AD203B41FA5}">
                      <a16:colId xmlns:a16="http://schemas.microsoft.com/office/drawing/2014/main" xmlns="" val="1813762488"/>
                    </a:ext>
                  </a:extLst>
                </a:gridCol>
                <a:gridCol w="1040383">
                  <a:extLst>
                    <a:ext uri="{9D8B030D-6E8A-4147-A177-3AD203B41FA5}">
                      <a16:colId xmlns:a16="http://schemas.microsoft.com/office/drawing/2014/main" xmlns="" val="1954492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price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cuisine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rID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632988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0855" y="3979211"/>
            <a:ext cx="1678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Restaurants</a:t>
            </a:r>
            <a:endParaRPr lang="en-US" sz="20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653296"/>
              </p:ext>
            </p:extLst>
          </p:nvPr>
        </p:nvGraphicFramePr>
        <p:xfrm>
          <a:off x="1347767" y="5771325"/>
          <a:ext cx="208076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040383">
                  <a:extLst>
                    <a:ext uri="{9D8B030D-6E8A-4147-A177-3AD203B41FA5}">
                      <a16:colId xmlns:a16="http://schemas.microsoft.com/office/drawing/2014/main" xmlns="" val="1813762488"/>
                    </a:ext>
                  </a:extLst>
                </a:gridCol>
                <a:gridCol w="1040383">
                  <a:extLst>
                    <a:ext uri="{9D8B030D-6E8A-4147-A177-3AD203B41FA5}">
                      <a16:colId xmlns:a16="http://schemas.microsoft.com/office/drawing/2014/main" xmlns="" val="1954492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SSN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sID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632988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48935" y="5371215"/>
            <a:ext cx="1678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Surveys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6950" y="2352497"/>
            <a:ext cx="4206240" cy="441240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534" y="1854932"/>
            <a:ext cx="2735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Ordinary Relations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728502" y="2352838"/>
            <a:ext cx="4206240" cy="441240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0615" y="1846930"/>
            <a:ext cx="3295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Preference Relations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86254" y="3637616"/>
            <a:ext cx="1678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Opinions</a:t>
            </a:r>
            <a:endParaRPr lang="en-US" sz="20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992661" y="4012720"/>
            <a:ext cx="3673857" cy="406206"/>
            <a:chOff x="7034784" y="4802647"/>
            <a:chExt cx="3108960" cy="40620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7034784" y="4802647"/>
              <a:ext cx="1036320" cy="400110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/>
                <a:t>sID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8065008" y="4808743"/>
              <a:ext cx="1036320" cy="400110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/>
                <a:t>lID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9107424" y="4802647"/>
              <a:ext cx="1036320" cy="400110"/>
            </a:xfrm>
            <a:prstGeom prst="rect">
              <a:avLst/>
            </a:prstGeom>
            <a:solidFill>
              <a:srgbClr val="FF0000">
                <a:alpha val="33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/>
                <a:t>rID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2" name="Straight Arrow Connector 21"/>
          <p:cNvCxnSpPr>
            <a:stCxn id="19" idx="2"/>
            <a:endCxn id="23" idx="0"/>
          </p:cNvCxnSpPr>
          <p:nvPr/>
        </p:nvCxnSpPr>
        <p:spPr bwMode="auto">
          <a:xfrm flipH="1">
            <a:off x="7604970" y="4412830"/>
            <a:ext cx="1" cy="3411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099000" y="4754006"/>
            <a:ext cx="10119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session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222695" y="4754006"/>
            <a:ext cx="12090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left item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457476" y="4754006"/>
            <a:ext cx="12090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right  item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0" idx="2"/>
            <a:endCxn id="24" idx="0"/>
          </p:cNvCxnSpPr>
          <p:nvPr/>
        </p:nvCxnSpPr>
        <p:spPr bwMode="auto">
          <a:xfrm>
            <a:off x="8822386" y="4418926"/>
            <a:ext cx="4830" cy="335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21" idx="2"/>
            <a:endCxn id="25" idx="0"/>
          </p:cNvCxnSpPr>
          <p:nvPr/>
        </p:nvCxnSpPr>
        <p:spPr bwMode="auto">
          <a:xfrm>
            <a:off x="10054209" y="4412830"/>
            <a:ext cx="7788" cy="3411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727224" y="2961777"/>
            <a:ext cx="202387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Represents a complete/partial ranking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cxnSp>
        <p:nvCxnSpPr>
          <p:cNvPr id="29" name="Straight Arrow Connector 28"/>
          <p:cNvCxnSpPr>
            <a:stCxn id="28" idx="2"/>
            <a:endCxn id="19" idx="1"/>
          </p:cNvCxnSpPr>
          <p:nvPr/>
        </p:nvCxnSpPr>
        <p:spPr bwMode="auto">
          <a:xfrm>
            <a:off x="5739161" y="3885107"/>
            <a:ext cx="1253500" cy="3276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urved Connector 29"/>
          <p:cNvCxnSpPr>
            <a:stCxn id="24" idx="2"/>
            <a:endCxn id="25" idx="2"/>
          </p:cNvCxnSpPr>
          <p:nvPr/>
        </p:nvCxnSpPr>
        <p:spPr bwMode="auto">
          <a:xfrm rot="16200000" flipH="1">
            <a:off x="9444606" y="4505947"/>
            <a:ext cx="12700" cy="1234781"/>
          </a:xfrm>
          <a:prstGeom prst="curvedConnector3">
            <a:avLst>
              <a:gd name="adj1" fmla="val 3720000"/>
            </a:avLst>
          </a:prstGeom>
          <a:solidFill>
            <a:schemeClr val="accent1"/>
          </a:solidFill>
          <a:ln w="15875" cap="rnd" cmpd="sng" algn="ctr">
            <a:solidFill>
              <a:schemeClr val="tx1"/>
            </a:solidFill>
            <a:prstDash val="solid"/>
            <a:bevel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41045" y="5603687"/>
                <a:ext cx="202387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Preferred</a:t>
                </a:r>
              </a:p>
              <a:p>
                <a:pPr algn="ctr"/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L-item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R-item 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045" y="5603687"/>
                <a:ext cx="2023873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8642645" y="3028325"/>
            <a:ext cx="20238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same arity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9654026" y="3381696"/>
            <a:ext cx="399627" cy="615063"/>
          </a:xfrm>
          <a:prstGeom prst="straightConnector1">
            <a:avLst/>
          </a:prstGeom>
          <a:solidFill>
            <a:schemeClr val="accent1"/>
          </a:solidFill>
          <a:ln w="15875" cap="rnd" cmpd="sng" algn="ctr">
            <a:solidFill>
              <a:schemeClr val="tx1"/>
            </a:solidFill>
            <a:prstDash val="solid"/>
            <a:bevel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8993939" y="3381696"/>
            <a:ext cx="463537" cy="615063"/>
          </a:xfrm>
          <a:prstGeom prst="straightConnector1">
            <a:avLst/>
          </a:prstGeom>
          <a:solidFill>
            <a:schemeClr val="accent1"/>
          </a:solidFill>
          <a:ln w="15875" cap="rnd" cmpd="sng" algn="ctr">
            <a:solidFill>
              <a:schemeClr val="tx1"/>
            </a:solidFill>
            <a:prstDash val="solid"/>
            <a:bevel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655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he-IL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84960" y="1098309"/>
                <a:ext cx="271271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/>
                  <a:t>Pattern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098309"/>
                <a:ext cx="2712719" cy="523220"/>
              </a:xfrm>
              <a:prstGeom prst="rect">
                <a:avLst/>
              </a:prstGeom>
              <a:blipFill>
                <a:blip r:embed="rId3"/>
                <a:stretch>
                  <a:fillRect l="-179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56361" y="1634046"/>
            <a:ext cx="2938272" cy="3698957"/>
            <a:chOff x="4620768" y="1792223"/>
            <a:chExt cx="2938272" cy="3698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 bwMode="auto">
                <a:xfrm>
                  <a:off x="4620768" y="1792224"/>
                  <a:ext cx="1225296" cy="735747"/>
                </a:xfrm>
                <a:prstGeom prst="ellipse">
                  <a:avLst/>
                </a:prstGeom>
                <a:solidFill>
                  <a:schemeClr val="accent1">
                    <a:alpha val="7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20768" y="1792224"/>
                  <a:ext cx="1225296" cy="7357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7" idx="4"/>
              <a:endCxn id="12" idx="0"/>
            </p:cNvCxnSpPr>
            <p:nvPr/>
          </p:nvCxnSpPr>
          <p:spPr bwMode="auto">
            <a:xfrm>
              <a:off x="5233416" y="2527971"/>
              <a:ext cx="862584" cy="7756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>
              <a:stCxn id="11" idx="4"/>
              <a:endCxn id="12" idx="0"/>
            </p:cNvCxnSpPr>
            <p:nvPr/>
          </p:nvCxnSpPr>
          <p:spPr bwMode="auto">
            <a:xfrm flipH="1">
              <a:off x="6096000" y="2527970"/>
              <a:ext cx="850392" cy="7756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>
              <a:stCxn id="12" idx="4"/>
              <a:endCxn id="13" idx="0"/>
            </p:cNvCxnSpPr>
            <p:nvPr/>
          </p:nvCxnSpPr>
          <p:spPr bwMode="auto">
            <a:xfrm>
              <a:off x="6096000" y="4039360"/>
              <a:ext cx="0" cy="7160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 bwMode="auto">
                <a:xfrm>
                  <a:off x="6333744" y="1792223"/>
                  <a:ext cx="1225296" cy="735747"/>
                </a:xfrm>
                <a:prstGeom prst="ellipse">
                  <a:avLst/>
                </a:prstGeom>
                <a:solidFill>
                  <a:schemeClr val="accent2">
                    <a:alpha val="7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33744" y="1792223"/>
                  <a:ext cx="1225296" cy="7357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 bwMode="auto">
                <a:xfrm>
                  <a:off x="5483352" y="3303613"/>
                  <a:ext cx="1225296" cy="73574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3352" y="3303613"/>
                  <a:ext cx="1225296" cy="7357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 bwMode="auto">
                <a:xfrm>
                  <a:off x="5483352" y="4755433"/>
                  <a:ext cx="1225296" cy="735747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3352" y="4755433"/>
                  <a:ext cx="1225296" cy="7357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17905" y="1741650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905" y="1741650"/>
                <a:ext cx="45110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31137" y="3244263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37" y="3244263"/>
                <a:ext cx="45110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26337" y="1741650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337" y="1741650"/>
                <a:ext cx="45110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69793" y="1731798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793" y="1731798"/>
                <a:ext cx="45110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93849" y="3246057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849" y="3246057"/>
                <a:ext cx="451104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55393" y="4693963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93" y="4693963"/>
                <a:ext cx="45110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0881" y="1720356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81" y="1720356"/>
                <a:ext cx="451104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343913" y="3237303"/>
            <a:ext cx="1048511" cy="1939031"/>
            <a:chOff x="5614416" y="3793138"/>
            <a:chExt cx="1048511" cy="1939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614416" y="5239726"/>
                  <a:ext cx="451104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416" y="5239726"/>
                  <a:ext cx="451104" cy="4924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211823" y="3793138"/>
                  <a:ext cx="451104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1823" y="3793138"/>
                  <a:ext cx="451104" cy="49244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32250" y="3377596"/>
                <a:ext cx="31876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items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250" y="3377596"/>
                <a:ext cx="3187668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60263" y="1427968"/>
                <a:ext cx="580767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263" y="1427968"/>
                <a:ext cx="5807675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54238" y="2826691"/>
                <a:ext cx="619073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 smtClean="0"/>
                  <a:t>A matching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238" y="2826691"/>
                <a:ext cx="6190736" cy="523220"/>
              </a:xfrm>
              <a:prstGeom prst="rect">
                <a:avLst/>
              </a:prstGeom>
              <a:blipFill>
                <a:blip r:embed="rId19"/>
                <a:stretch>
                  <a:fillRect l="-206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432250" y="4010129"/>
            <a:ext cx="37157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Labels match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Edges match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7063327" y="1989092"/>
            <a:ext cx="1" cy="4974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8588146" y="1999160"/>
            <a:ext cx="1" cy="4974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8964086" y="1986473"/>
            <a:ext cx="1" cy="4974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9340025" y="1999160"/>
            <a:ext cx="1" cy="4974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Arc 47"/>
          <p:cNvSpPr/>
          <p:nvPr/>
        </p:nvSpPr>
        <p:spPr bwMode="auto">
          <a:xfrm>
            <a:off x="7104360" y="1153813"/>
            <a:ext cx="1813325" cy="665639"/>
          </a:xfrm>
          <a:prstGeom prst="arc">
            <a:avLst>
              <a:gd name="adj1" fmla="val 10890653"/>
              <a:gd name="adj2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rc 48"/>
          <p:cNvSpPr/>
          <p:nvPr/>
        </p:nvSpPr>
        <p:spPr bwMode="auto">
          <a:xfrm>
            <a:off x="8588147" y="1352524"/>
            <a:ext cx="288506" cy="269005"/>
          </a:xfrm>
          <a:prstGeom prst="arc">
            <a:avLst>
              <a:gd name="adj1" fmla="val 10896217"/>
              <a:gd name="adj2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rc 49"/>
          <p:cNvSpPr/>
          <p:nvPr/>
        </p:nvSpPr>
        <p:spPr bwMode="auto">
          <a:xfrm>
            <a:off x="8917685" y="1271394"/>
            <a:ext cx="422340" cy="502622"/>
          </a:xfrm>
          <a:prstGeom prst="arc">
            <a:avLst>
              <a:gd name="adj1" fmla="val 12066611"/>
              <a:gd name="adj2" fmla="val 2128729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840146" y="5066270"/>
            <a:ext cx="1970984" cy="1315480"/>
            <a:chOff x="6840146" y="5066270"/>
            <a:chExt cx="1970984" cy="13154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840146" y="5175187"/>
                  <a:ext cx="1970984" cy="118699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146" y="5175187"/>
                  <a:ext cx="1970984" cy="118699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ounded Rectangle 52"/>
            <p:cNvSpPr/>
            <p:nvPr/>
          </p:nvSpPr>
          <p:spPr bwMode="auto">
            <a:xfrm>
              <a:off x="6840146" y="5066270"/>
              <a:ext cx="1970984" cy="1315480"/>
            </a:xfrm>
            <a:prstGeom prst="roundRec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Callout 54"/>
              <p:cNvSpPr/>
              <p:nvPr/>
            </p:nvSpPr>
            <p:spPr bwMode="auto">
              <a:xfrm>
                <a:off x="3256789" y="5795059"/>
                <a:ext cx="2863190" cy="995422"/>
              </a:xfrm>
              <a:prstGeom prst="wedgeEllipseCallout">
                <a:avLst>
                  <a:gd name="adj1" fmla="val 83298"/>
                  <a:gd name="adj2" fmla="val -4144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 a matching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Oval Callout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6789" y="5795059"/>
                <a:ext cx="2863190" cy="995422"/>
              </a:xfrm>
              <a:prstGeom prst="wedgeEllipseCallout">
                <a:avLst>
                  <a:gd name="adj1" fmla="val 83298"/>
                  <a:gd name="adj2" fmla="val -4144"/>
                </a:avLst>
              </a:prstGeom>
              <a:blipFill>
                <a:blip r:embed="rId2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Callout 55"/>
          <p:cNvSpPr/>
          <p:nvPr/>
        </p:nvSpPr>
        <p:spPr bwMode="auto">
          <a:xfrm>
            <a:off x="9824378" y="5020834"/>
            <a:ext cx="2024655" cy="1428214"/>
          </a:xfrm>
          <a:prstGeom prst="wedgeEllipseCallout">
            <a:avLst>
              <a:gd name="adj1" fmla="val -99393"/>
              <a:gd name="adj2" fmla="val 2116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Factorial in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size of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data!</a:t>
            </a:r>
          </a:p>
        </p:txBody>
      </p:sp>
    </p:spTree>
    <p:extLst>
      <p:ext uri="{BB962C8B-B14F-4D97-AF65-F5344CB8AC3E}">
        <p14:creationId xmlns:p14="http://schemas.microsoft.com/office/powerpoint/2010/main" val="28447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48" grpId="0" animBg="1"/>
      <p:bldP spid="49" grpId="0" animBg="1"/>
      <p:bldP spid="50" grpId="0" animBg="1"/>
      <p:bldP spid="55" grpId="0" animBg="1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Matchings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8203" y="969408"/>
                <a:ext cx="271271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/>
                  <a:t>Pattern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03" y="969408"/>
                <a:ext cx="2712719" cy="523220"/>
              </a:xfrm>
              <a:prstGeom prst="rect">
                <a:avLst/>
              </a:prstGeom>
              <a:blipFill>
                <a:blip r:embed="rId3"/>
                <a:stretch>
                  <a:fillRect l="-179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29604" y="1505146"/>
            <a:ext cx="2941318" cy="3698956"/>
            <a:chOff x="4620768" y="1792224"/>
            <a:chExt cx="2941318" cy="36989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 bwMode="auto">
                <a:xfrm>
                  <a:off x="4620768" y="1792224"/>
                  <a:ext cx="1225296" cy="735747"/>
                </a:xfrm>
                <a:prstGeom prst="ellipse">
                  <a:avLst/>
                </a:prstGeom>
                <a:solidFill>
                  <a:schemeClr val="accent1">
                    <a:alpha val="7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20768" y="1792224"/>
                  <a:ext cx="1225296" cy="7357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16" idx="4"/>
              <a:endCxn id="21" idx="0"/>
            </p:cNvCxnSpPr>
            <p:nvPr/>
          </p:nvCxnSpPr>
          <p:spPr bwMode="auto">
            <a:xfrm>
              <a:off x="5233416" y="2527971"/>
              <a:ext cx="862584" cy="7756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stCxn id="20" idx="4"/>
              <a:endCxn id="21" idx="0"/>
            </p:cNvCxnSpPr>
            <p:nvPr/>
          </p:nvCxnSpPr>
          <p:spPr bwMode="auto">
            <a:xfrm flipH="1">
              <a:off x="6096000" y="2555669"/>
              <a:ext cx="853438" cy="7479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stCxn id="21" idx="4"/>
              <a:endCxn id="22" idx="0"/>
            </p:cNvCxnSpPr>
            <p:nvPr/>
          </p:nvCxnSpPr>
          <p:spPr bwMode="auto">
            <a:xfrm>
              <a:off x="6096000" y="4039360"/>
              <a:ext cx="0" cy="7160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 bwMode="auto">
                <a:xfrm>
                  <a:off x="6336790" y="1819922"/>
                  <a:ext cx="1225296" cy="735747"/>
                </a:xfrm>
                <a:prstGeom prst="ellipse">
                  <a:avLst/>
                </a:prstGeom>
                <a:solidFill>
                  <a:schemeClr val="accent2">
                    <a:alpha val="7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36790" y="1819922"/>
                  <a:ext cx="1225296" cy="7357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 bwMode="auto">
                <a:xfrm>
                  <a:off x="5483352" y="3303613"/>
                  <a:ext cx="1225296" cy="73574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3352" y="3303613"/>
                  <a:ext cx="1225296" cy="7357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 bwMode="auto">
                <a:xfrm>
                  <a:off x="5483352" y="4755433"/>
                  <a:ext cx="1225296" cy="735747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3352" y="4755433"/>
                  <a:ext cx="1225296" cy="7357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1148" y="1612749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48" y="1612749"/>
                <a:ext cx="45110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04380" y="3115362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80" y="3115362"/>
                <a:ext cx="45110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99580" y="1612749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80" y="1612749"/>
                <a:ext cx="45110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43036" y="1602897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036" y="1602897"/>
                <a:ext cx="45110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67092" y="3117156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092" y="3117156"/>
                <a:ext cx="451104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28636" y="4565062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36" y="4565062"/>
                <a:ext cx="45110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04124" y="1591455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24" y="1591455"/>
                <a:ext cx="451104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417156" y="3108402"/>
            <a:ext cx="1048511" cy="1939031"/>
            <a:chOff x="5614416" y="3793138"/>
            <a:chExt cx="1048511" cy="1939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614416" y="5239726"/>
                  <a:ext cx="451104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416" y="5239726"/>
                  <a:ext cx="451104" cy="4924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211823" y="3793138"/>
                  <a:ext cx="451104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1823" y="3793138"/>
                  <a:ext cx="451104" cy="49244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34930" y="2219506"/>
                <a:ext cx="580767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930" y="2219506"/>
                <a:ext cx="5807675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34930" y="1053744"/>
                <a:ext cx="6392562" cy="1015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 ranking may have many different matchings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 </a:t>
                </a:r>
                <a:r>
                  <a:rPr lang="en-US" sz="2000" b="1" i="1" dirty="0" smtClean="0"/>
                  <a:t>top matching </a:t>
                </a:r>
                <a:r>
                  <a:rPr lang="en-US" sz="2000" dirty="0" smtClean="0"/>
                  <a:t>uniquely characterizes pattern-consistent rankings.</a:t>
                </a:r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930" y="1053744"/>
                <a:ext cx="6392562" cy="1015663"/>
              </a:xfrm>
              <a:prstGeom prst="rect">
                <a:avLst/>
              </a:prstGeom>
              <a:blipFill>
                <a:blip r:embed="rId18"/>
                <a:stretch>
                  <a:fillRect l="-858"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76135" y="3502070"/>
                <a:ext cx="7525264" cy="830997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A top matching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𝓜</m:t>
                        </m:r>
                      </m:e>
                      <m:sup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𝒕𝒐𝒑</m:t>
                        </m:r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𝑽</m:t>
                    </m:r>
                    <m:r>
                      <m:rPr>
                        <m:nor/>
                      </m:rP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items</m:t>
                    </m:r>
                    <m:d>
                      <m:d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2400" dirty="0" smtClean="0"/>
                  <a:t> assigns each node the </a:t>
                </a:r>
                <a:r>
                  <a:rPr lang="en-US" sz="2400" i="1" dirty="0" smtClean="0"/>
                  <a:t>earliest</a:t>
                </a:r>
                <a:r>
                  <a:rPr lang="en-US" sz="2400" dirty="0" smtClean="0"/>
                  <a:t> possible item in the ranking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135" y="3502070"/>
                <a:ext cx="7525264" cy="830997"/>
              </a:xfrm>
              <a:prstGeom prst="rect">
                <a:avLst/>
              </a:prstGeom>
              <a:blipFill>
                <a:blip r:embed="rId19"/>
                <a:stretch>
                  <a:fillRect l="-1133" t="-4317" b="-15108"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 bwMode="auto">
          <a:xfrm flipH="1" flipV="1">
            <a:off x="6408209" y="2851639"/>
            <a:ext cx="1" cy="4974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7245811" y="2851639"/>
            <a:ext cx="1" cy="4974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7571288" y="2851639"/>
            <a:ext cx="1" cy="4974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8733599" y="2859691"/>
            <a:ext cx="1" cy="4974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85087" y="4725486"/>
                <a:ext cx="1503810" cy="109465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087" y="4725486"/>
                <a:ext cx="1503810" cy="109465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88897" y="4750173"/>
                <a:ext cx="2533135" cy="10452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97" y="4750173"/>
                <a:ext cx="2533135" cy="10452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/>
          <p:cNvSpPr/>
          <p:nvPr/>
        </p:nvSpPr>
        <p:spPr bwMode="auto">
          <a:xfrm>
            <a:off x="3571104" y="4578485"/>
            <a:ext cx="6079524" cy="1438951"/>
          </a:xfrm>
          <a:prstGeom prst="roundRect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Callout 46"/>
              <p:cNvSpPr/>
              <p:nvPr/>
            </p:nvSpPr>
            <p:spPr bwMode="auto">
              <a:xfrm>
                <a:off x="9514703" y="5548184"/>
                <a:ext cx="2677297" cy="995422"/>
              </a:xfrm>
              <a:prstGeom prst="wedgeEllipseCallout">
                <a:avLst>
                  <a:gd name="adj1" fmla="val -97120"/>
                  <a:gd name="adj2" fmla="val -28991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l-G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ℳ</m:t>
                    </m:r>
                  </m:oMath>
                </a14:m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is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 top matching 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Oval Callout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4703" y="5548184"/>
                <a:ext cx="2677297" cy="995422"/>
              </a:xfrm>
              <a:prstGeom prst="wedgeEllipseCallout">
                <a:avLst>
                  <a:gd name="adj1" fmla="val -97120"/>
                  <a:gd name="adj2" fmla="val -28991"/>
                </a:avLst>
              </a:prstGeom>
              <a:blipFill>
                <a:blip r:embed="rId2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071674" y="3378558"/>
            <a:ext cx="6734185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Top matchings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partition</a:t>
            </a:r>
            <a:r>
              <a:rPr lang="en-US" sz="3200" dirty="0" smtClean="0"/>
              <a:t> the space of consistent rankings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714968" y="4988658"/>
                <a:ext cx="13701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968" y="4988658"/>
                <a:ext cx="1370119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9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44" grpId="0"/>
      <p:bldP spid="45" grpId="0"/>
      <p:bldP spid="46" grpId="0" animBg="1"/>
      <p:bldP spid="47" grpId="0" animBg="1"/>
      <p:bldP spid="48" grpId="0" animBg="1"/>
      <p:bldP spid="51" grpId="0"/>
      <p:bldP spid="5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useful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8203" y="969408"/>
                <a:ext cx="271271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/>
                  <a:t>Pattern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03" y="969408"/>
                <a:ext cx="2712719" cy="523220"/>
              </a:xfrm>
              <a:prstGeom prst="rect">
                <a:avLst/>
              </a:prstGeom>
              <a:blipFill>
                <a:blip r:embed="rId2"/>
                <a:stretch>
                  <a:fillRect l="-179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29604" y="1505145"/>
            <a:ext cx="2938272" cy="3698957"/>
            <a:chOff x="4620768" y="1792223"/>
            <a:chExt cx="2938272" cy="3698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 bwMode="auto">
                <a:xfrm>
                  <a:off x="4620768" y="1792224"/>
                  <a:ext cx="1225296" cy="735747"/>
                </a:xfrm>
                <a:prstGeom prst="ellipse">
                  <a:avLst/>
                </a:prstGeom>
                <a:solidFill>
                  <a:schemeClr val="accent1">
                    <a:alpha val="7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20768" y="1792224"/>
                  <a:ext cx="1225296" cy="7357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16" idx="4"/>
              <a:endCxn id="21" idx="0"/>
            </p:cNvCxnSpPr>
            <p:nvPr/>
          </p:nvCxnSpPr>
          <p:spPr bwMode="auto">
            <a:xfrm>
              <a:off x="5233416" y="2527971"/>
              <a:ext cx="862584" cy="7756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stCxn id="20" idx="4"/>
              <a:endCxn id="21" idx="0"/>
            </p:cNvCxnSpPr>
            <p:nvPr/>
          </p:nvCxnSpPr>
          <p:spPr bwMode="auto">
            <a:xfrm flipH="1">
              <a:off x="6096000" y="2527970"/>
              <a:ext cx="850392" cy="7756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stCxn id="21" idx="4"/>
              <a:endCxn id="22" idx="0"/>
            </p:cNvCxnSpPr>
            <p:nvPr/>
          </p:nvCxnSpPr>
          <p:spPr bwMode="auto">
            <a:xfrm>
              <a:off x="6096000" y="4039360"/>
              <a:ext cx="0" cy="7160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 bwMode="auto">
                <a:xfrm>
                  <a:off x="6333744" y="1792223"/>
                  <a:ext cx="1225296" cy="735747"/>
                </a:xfrm>
                <a:prstGeom prst="ellipse">
                  <a:avLst/>
                </a:prstGeom>
                <a:solidFill>
                  <a:schemeClr val="accent2">
                    <a:alpha val="7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33744" y="1792223"/>
                  <a:ext cx="1225296" cy="7357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 bwMode="auto">
                <a:xfrm>
                  <a:off x="5483352" y="3303613"/>
                  <a:ext cx="1225296" cy="73574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3352" y="3303613"/>
                  <a:ext cx="1225296" cy="7357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 bwMode="auto">
                <a:xfrm>
                  <a:off x="5483352" y="4755433"/>
                  <a:ext cx="1225296" cy="735747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3352" y="4755433"/>
                  <a:ext cx="1225296" cy="7357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1148" y="1612749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48" y="1612749"/>
                <a:ext cx="45110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04380" y="3115362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80" y="3115362"/>
                <a:ext cx="45110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99580" y="1612749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80" y="1612749"/>
                <a:ext cx="45110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43036" y="1602897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036" y="1602897"/>
                <a:ext cx="45110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67092" y="3117156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092" y="3117156"/>
                <a:ext cx="45110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28636" y="4565062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36" y="4565062"/>
                <a:ext cx="451104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04124" y="1591455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24" y="1591455"/>
                <a:ext cx="45110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417156" y="3108402"/>
            <a:ext cx="1048511" cy="1939031"/>
            <a:chOff x="5614416" y="3793138"/>
            <a:chExt cx="1048511" cy="1939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614416" y="5239726"/>
                  <a:ext cx="451104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416" y="5239726"/>
                  <a:ext cx="451104" cy="49244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211823" y="3793138"/>
                  <a:ext cx="451104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1823" y="3793138"/>
                  <a:ext cx="451104" cy="4924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65124" y="1038612"/>
                <a:ext cx="3647989" cy="10452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124" y="1038612"/>
                <a:ext cx="3647989" cy="10452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 bwMode="auto">
          <a:xfrm>
            <a:off x="5162077" y="883421"/>
            <a:ext cx="3771857" cy="1438951"/>
          </a:xfrm>
          <a:prstGeom prst="roundRect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17812" y="2512333"/>
            <a:ext cx="75499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How many top matchings are there 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20233" y="3752282"/>
                <a:ext cx="2455544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33" y="3752282"/>
                <a:ext cx="2455544" cy="9233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17812" y="3213673"/>
                <a:ext cx="754997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/>
                  <a:t>Each node can be assigned one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/>
                  <a:t> items</a:t>
                </a:r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812" y="3213673"/>
                <a:ext cx="7549978" cy="523220"/>
              </a:xfrm>
              <a:prstGeom prst="rect">
                <a:avLst/>
              </a:prstGeom>
              <a:blipFill>
                <a:blip r:embed="rId1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Callout 37"/>
          <p:cNvSpPr/>
          <p:nvPr/>
        </p:nvSpPr>
        <p:spPr bwMode="auto">
          <a:xfrm>
            <a:off x="9245600" y="3729955"/>
            <a:ext cx="2480963" cy="1428214"/>
          </a:xfrm>
          <a:prstGeom prst="wedgeEllipseCallout">
            <a:avLst>
              <a:gd name="adj1" fmla="val -92554"/>
              <a:gd name="adj2" fmla="val -5884"/>
            </a:avLst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Exponential in the size of the query</a:t>
            </a:r>
          </a:p>
        </p:txBody>
      </p:sp>
    </p:spTree>
    <p:extLst>
      <p:ext uri="{BB962C8B-B14F-4D97-AF65-F5344CB8AC3E}">
        <p14:creationId xmlns:p14="http://schemas.microsoft.com/office/powerpoint/2010/main" val="10356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done yet…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14148" y="2361936"/>
                <a:ext cx="3941806" cy="10452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148" y="2361936"/>
                <a:ext cx="3941806" cy="10452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287807" y="3564266"/>
            <a:ext cx="3212757" cy="1070580"/>
            <a:chOff x="4920049" y="2216229"/>
            <a:chExt cx="3212757" cy="1070580"/>
          </a:xfrm>
        </p:grpSpPr>
        <p:sp>
          <p:nvSpPr>
            <p:cNvPr id="9" name="Left Brace 8"/>
            <p:cNvSpPr/>
            <p:nvPr/>
          </p:nvSpPr>
          <p:spPr bwMode="auto">
            <a:xfrm rot="16200000">
              <a:off x="6330906" y="1585909"/>
              <a:ext cx="304548" cy="1565187"/>
            </a:xfrm>
            <a:prstGeom prst="leftBrace">
              <a:avLst>
                <a:gd name="adj1" fmla="val 98407"/>
                <a:gd name="adj2" fmla="val 50000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920049" y="2640478"/>
                  <a:ext cx="3212757" cy="646331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65000"/>
                    </a:schemeClr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“generate a ranking whose top matching is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a14:m>
                  <a:r>
                    <a:rPr lang="en-US" dirty="0" smtClean="0"/>
                    <a:t>”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0049" y="2640478"/>
                  <a:ext cx="3212757" cy="646331"/>
                </a:xfrm>
                <a:prstGeom prst="rect">
                  <a:avLst/>
                </a:prstGeom>
                <a:blipFill>
                  <a:blip r:embed="rId3"/>
                  <a:stretch>
                    <a:fillRect t="-3704" b="-12963"/>
                  </a:stretch>
                </a:blipFill>
                <a:ln>
                  <a:solidFill>
                    <a:schemeClr val="accent3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3532" y="2361936"/>
                <a:ext cx="1979826" cy="10452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32" y="2361936"/>
                <a:ext cx="1979826" cy="1045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 bwMode="auto">
          <a:xfrm>
            <a:off x="6500564" y="2403375"/>
            <a:ext cx="1112794" cy="8643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8215030" y="2272281"/>
            <a:ext cx="1641455" cy="995422"/>
          </a:xfrm>
          <a:prstGeom prst="wedgeEllipseCallout">
            <a:avLst>
              <a:gd name="adj1" fmla="val -80833"/>
              <a:gd name="adj2" fmla="val 1111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he-IL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94539" y="867441"/>
                <a:ext cx="4521939" cy="707886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5000"/>
                  </a:schemeClr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dirty="0" smtClean="0"/>
                  <a:t>generate a ranking whose top matching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539" y="867441"/>
                <a:ext cx="4521939" cy="707886"/>
              </a:xfrm>
              <a:prstGeom prst="rect">
                <a:avLst/>
              </a:prstGeom>
              <a:blipFill>
                <a:blip r:embed="rId3"/>
                <a:stretch>
                  <a:fillRect t="-2542" b="-14407"/>
                </a:stretch>
              </a:blipFill>
              <a:ln>
                <a:solidFill>
                  <a:schemeClr val="accent3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58282" y="907623"/>
            <a:ext cx="5022909" cy="769107"/>
            <a:chOff x="1851102" y="2361936"/>
            <a:chExt cx="5022909" cy="769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851102" y="2361936"/>
                  <a:ext cx="4004852" cy="7467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sub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102" y="2361936"/>
                  <a:ext cx="4004852" cy="7467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862519" y="2384300"/>
                  <a:ext cx="2011492" cy="7467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519" y="2384300"/>
                  <a:ext cx="2011492" cy="7467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 bwMode="auto">
            <a:xfrm>
              <a:off x="5740226" y="2438339"/>
              <a:ext cx="838994" cy="59130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36000"/>
              </a:schemeClr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2086" y="2147056"/>
                <a:ext cx="271271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/>
                  <a:t>Pattern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6" y="2147056"/>
                <a:ext cx="2712719" cy="523220"/>
              </a:xfrm>
              <a:prstGeom prst="rect">
                <a:avLst/>
              </a:prstGeom>
              <a:blipFill>
                <a:blip r:embed="rId6"/>
                <a:stretch>
                  <a:fillRect l="-179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73487" y="2682793"/>
            <a:ext cx="2938272" cy="3698957"/>
            <a:chOff x="4620768" y="1792223"/>
            <a:chExt cx="2938272" cy="3698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 bwMode="auto">
                <a:xfrm>
                  <a:off x="4620768" y="1792224"/>
                  <a:ext cx="1225296" cy="735747"/>
                </a:xfrm>
                <a:prstGeom prst="ellipse">
                  <a:avLst/>
                </a:prstGeom>
                <a:solidFill>
                  <a:schemeClr val="accent1">
                    <a:alpha val="7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20768" y="1792224"/>
                  <a:ext cx="1225296" cy="7357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16" idx="4"/>
              <a:endCxn id="21" idx="0"/>
            </p:cNvCxnSpPr>
            <p:nvPr/>
          </p:nvCxnSpPr>
          <p:spPr bwMode="auto">
            <a:xfrm>
              <a:off x="5233416" y="2527971"/>
              <a:ext cx="862584" cy="7756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stCxn id="20" idx="4"/>
              <a:endCxn id="21" idx="0"/>
            </p:cNvCxnSpPr>
            <p:nvPr/>
          </p:nvCxnSpPr>
          <p:spPr bwMode="auto">
            <a:xfrm flipH="1">
              <a:off x="6096000" y="2527970"/>
              <a:ext cx="850392" cy="7756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stCxn id="21" idx="4"/>
              <a:endCxn id="22" idx="0"/>
            </p:cNvCxnSpPr>
            <p:nvPr/>
          </p:nvCxnSpPr>
          <p:spPr bwMode="auto">
            <a:xfrm>
              <a:off x="6096000" y="4039360"/>
              <a:ext cx="0" cy="7160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 bwMode="auto">
                <a:xfrm>
                  <a:off x="6333744" y="1792223"/>
                  <a:ext cx="1225296" cy="735747"/>
                </a:xfrm>
                <a:prstGeom prst="ellipse">
                  <a:avLst/>
                </a:prstGeom>
                <a:solidFill>
                  <a:schemeClr val="accent2">
                    <a:alpha val="7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33744" y="1792223"/>
                  <a:ext cx="1225296" cy="73574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 bwMode="auto">
                <a:xfrm>
                  <a:off x="5483352" y="3303613"/>
                  <a:ext cx="1225296" cy="73574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3352" y="3303613"/>
                  <a:ext cx="1225296" cy="7357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 bwMode="auto">
                <a:xfrm>
                  <a:off x="5483352" y="4755433"/>
                  <a:ext cx="1225296" cy="735747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3352" y="4755433"/>
                  <a:ext cx="1225296" cy="73574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031" y="2790397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31" y="2790397"/>
                <a:ext cx="45110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48263" y="4293010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263" y="4293010"/>
                <a:ext cx="451104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3463" y="2790397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63" y="2790397"/>
                <a:ext cx="45110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86919" y="2780545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919" y="2780545"/>
                <a:ext cx="451104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10975" y="4294804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75" y="4294804"/>
                <a:ext cx="451104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72519" y="5742710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19" y="5742710"/>
                <a:ext cx="451104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48007" y="2769103"/>
                <a:ext cx="45110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007" y="2769103"/>
                <a:ext cx="451104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261039" y="4286050"/>
            <a:ext cx="1048511" cy="1939031"/>
            <a:chOff x="5614416" y="3793138"/>
            <a:chExt cx="1048511" cy="1939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614416" y="5239726"/>
                  <a:ext cx="451104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416" y="5239726"/>
                  <a:ext cx="451104" cy="49244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211823" y="3793138"/>
                  <a:ext cx="451104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1823" y="3793138"/>
                  <a:ext cx="451104" cy="49244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Connector 32"/>
          <p:cNvCxnSpPr/>
          <p:nvPr/>
        </p:nvCxnSpPr>
        <p:spPr>
          <a:xfrm>
            <a:off x="1510975" y="1921214"/>
            <a:ext cx="883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0509222"/>
                  </p:ext>
                </p:extLst>
              </p:nvPr>
            </p:nvGraphicFramePr>
            <p:xfrm>
              <a:off x="3469449" y="3567051"/>
              <a:ext cx="1403253" cy="170688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713130">
                      <a:extLst>
                        <a:ext uri="{9D8B030D-6E8A-4147-A177-3AD203B41FA5}">
                          <a16:colId xmlns:a16="http://schemas.microsoft.com/office/drawing/2014/main" xmlns="" val="595959771"/>
                        </a:ext>
                      </a:extLst>
                    </a:gridCol>
                    <a:gridCol w="690123">
                      <a:extLst>
                        <a:ext uri="{9D8B030D-6E8A-4147-A177-3AD203B41FA5}">
                          <a16:colId xmlns:a16="http://schemas.microsoft.com/office/drawing/2014/main" xmlns="" val="3789970379"/>
                        </a:ext>
                      </a:extLst>
                    </a:gridCol>
                  </a:tblGrid>
                  <a:tr h="2956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Item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Color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815279480"/>
                      </a:ext>
                    </a:extLst>
                  </a:tr>
                  <a:tr h="2956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52484480"/>
                      </a:ext>
                    </a:extLst>
                  </a:tr>
                  <a:tr h="2956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055175535"/>
                      </a:ext>
                    </a:extLst>
                  </a:tr>
                  <a:tr h="2956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9544694"/>
                      </a:ext>
                    </a:extLst>
                  </a:tr>
                  <a:tr h="2956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376728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0509222"/>
                  </p:ext>
                </p:extLst>
              </p:nvPr>
            </p:nvGraphicFramePr>
            <p:xfrm>
              <a:off x="3469449" y="3567051"/>
              <a:ext cx="1403253" cy="170688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713130">
                      <a:extLst>
                        <a:ext uri="{9D8B030D-6E8A-4147-A177-3AD203B41FA5}">
                          <a16:colId xmlns:a16="http://schemas.microsoft.com/office/drawing/2014/main" val="595959771"/>
                        </a:ext>
                      </a:extLst>
                    </a:gridCol>
                    <a:gridCol w="690123">
                      <a:extLst>
                        <a:ext uri="{9D8B030D-6E8A-4147-A177-3AD203B41FA5}">
                          <a16:colId xmlns:a16="http://schemas.microsoft.com/office/drawing/2014/main" val="378997037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Item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Color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527948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0"/>
                          <a:stretch>
                            <a:fillRect l="-855" t="-96667" r="-99145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48448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0"/>
                          <a:stretch>
                            <a:fillRect l="-855" t="-210714" r="-9914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517553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0"/>
                          <a:stretch>
                            <a:fillRect l="-855" t="-316364" r="-99145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446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0"/>
                          <a:stretch>
                            <a:fillRect l="-855" t="-416364" r="-99145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6728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Rectangle 34"/>
          <p:cNvSpPr/>
          <p:nvPr/>
        </p:nvSpPr>
        <p:spPr bwMode="auto">
          <a:xfrm>
            <a:off x="3455911" y="3910615"/>
            <a:ext cx="702366" cy="35636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456513" y="4285081"/>
            <a:ext cx="703773" cy="32338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463252" y="4610986"/>
            <a:ext cx="703773" cy="32338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454504" y="4949212"/>
            <a:ext cx="703773" cy="323385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914604" y="3451581"/>
                <a:ext cx="6215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04" y="3451581"/>
                <a:ext cx="621517" cy="461665"/>
              </a:xfrm>
              <a:prstGeom prst="rect">
                <a:avLst/>
              </a:prstGeom>
              <a:blipFill>
                <a:blip r:embed="rId21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233459" y="2404064"/>
            <a:ext cx="559133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u="sng" dirty="0" smtClean="0"/>
              <a:t>Step 1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Start with some consistent order of the mapped items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81191" y="5674826"/>
                <a:ext cx="4914969" cy="646331"/>
              </a:xfrm>
              <a:prstGeom prst="rect">
                <a:avLst/>
              </a:prstGeom>
              <a:noFill/>
              <a:ln w="6350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3600" dirty="0" smtClean="0"/>
                  <a:t> possible orderings  </a:t>
                </a:r>
                <a:endParaRPr lang="en-US" sz="3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191" y="5674826"/>
                <a:ext cx="4914969" cy="646331"/>
              </a:xfrm>
              <a:prstGeom prst="rect">
                <a:avLst/>
              </a:prstGeom>
              <a:blipFill>
                <a:blip r:embed="rId22"/>
                <a:stretch>
                  <a:fillRect t="-14953" r="-3465" b="-33645"/>
                </a:stretch>
              </a:blipFill>
              <a:ln w="63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/>
              <p:cNvSpPr/>
              <p:nvPr/>
            </p:nvSpPr>
            <p:spPr bwMode="auto">
              <a:xfrm>
                <a:off x="6951272" y="3700035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Oval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1272" y="3700035"/>
                <a:ext cx="592460" cy="60590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/>
              <p:cNvSpPr/>
              <p:nvPr/>
            </p:nvSpPr>
            <p:spPr bwMode="auto">
              <a:xfrm>
                <a:off x="7643999" y="3700035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Oval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3999" y="3700035"/>
                <a:ext cx="592460" cy="60590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/>
              <p:cNvSpPr/>
              <p:nvPr/>
            </p:nvSpPr>
            <p:spPr bwMode="auto">
              <a:xfrm>
                <a:off x="8336726" y="3700035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Oval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6726" y="3700035"/>
                <a:ext cx="592460" cy="60590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 bwMode="auto">
              <a:xfrm>
                <a:off x="9029453" y="3700035"/>
                <a:ext cx="592460" cy="605909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9453" y="3700035"/>
                <a:ext cx="592460" cy="605909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/>
              <p:cNvSpPr/>
              <p:nvPr/>
            </p:nvSpPr>
            <p:spPr bwMode="auto">
              <a:xfrm>
                <a:off x="7614150" y="4698571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Oval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4150" y="4698571"/>
                <a:ext cx="592460" cy="605909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 bwMode="auto">
              <a:xfrm>
                <a:off x="6951272" y="4698572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1272" y="4698572"/>
                <a:ext cx="592460" cy="60590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 bwMode="auto">
              <a:xfrm>
                <a:off x="8329730" y="4698572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9730" y="4698572"/>
                <a:ext cx="592460" cy="60590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/>
              <p:cNvSpPr/>
              <p:nvPr/>
            </p:nvSpPr>
            <p:spPr bwMode="auto">
              <a:xfrm>
                <a:off x="9022457" y="4698572"/>
                <a:ext cx="592460" cy="605909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Oval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2457" y="4698572"/>
                <a:ext cx="592460" cy="605909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8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7397"/>
              </p:ext>
            </p:extLst>
          </p:nvPr>
        </p:nvGraphicFramePr>
        <p:xfrm>
          <a:off x="2369127" y="3747530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Generate the Ranking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 bwMode="auto">
              <a:xfrm>
                <a:off x="2469717" y="3839169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9717" y="3839169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3267674" y="3839168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7674" y="3839168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4156364" y="3839168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364" y="3839168"/>
                <a:ext cx="592460" cy="6059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4977710" y="3839167"/>
                <a:ext cx="592460" cy="605909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7710" y="3839167"/>
                <a:ext cx="592460" cy="60590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2945735" y="1786055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5735" y="1786055"/>
                <a:ext cx="592460" cy="60590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7837352" y="1786056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7352" y="1786056"/>
                <a:ext cx="592460" cy="60590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6451898" y="1824049"/>
                <a:ext cx="592460" cy="605909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1898" y="1824049"/>
                <a:ext cx="592460" cy="60590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 bwMode="auto">
              <a:xfrm>
                <a:off x="3638462" y="1798717"/>
                <a:ext cx="592460" cy="605909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8462" y="1798717"/>
                <a:ext cx="592460" cy="60590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4331189" y="1798716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1189" y="1798716"/>
                <a:ext cx="592460" cy="60590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5038092" y="1798715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8092" y="1798715"/>
                <a:ext cx="592460" cy="60590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5744995" y="1809336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4995" y="1809336"/>
                <a:ext cx="592460" cy="605909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7144625" y="1792653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4625" y="1792653"/>
                <a:ext cx="592460" cy="605909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9" idx="4"/>
          </p:cNvCxnSpPr>
          <p:nvPr/>
        </p:nvCxnSpPr>
        <p:spPr bwMode="auto">
          <a:xfrm flipH="1">
            <a:off x="2784764" y="2391964"/>
            <a:ext cx="457201" cy="13555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1938922" y="4139149"/>
            <a:ext cx="2859322" cy="1586152"/>
            <a:chOff x="1776668" y="4268138"/>
            <a:chExt cx="2859322" cy="1586152"/>
          </a:xfrm>
        </p:grpSpPr>
        <p:sp>
          <p:nvSpPr>
            <p:cNvPr id="23" name="TextBox 22"/>
            <p:cNvSpPr txBox="1"/>
            <p:nvPr/>
          </p:nvSpPr>
          <p:spPr>
            <a:xfrm>
              <a:off x="1776668" y="5023293"/>
              <a:ext cx="285932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Not consistent with the top matching!!</a:t>
              </a:r>
              <a:endParaRPr lang="en-US" sz="2400" dirty="0"/>
            </a:p>
          </p:txBody>
        </p:sp>
        <p:sp>
          <p:nvSpPr>
            <p:cNvPr id="33" name="Arc 32"/>
            <p:cNvSpPr/>
            <p:nvPr/>
          </p:nvSpPr>
          <p:spPr bwMode="auto">
            <a:xfrm rot="10800000">
              <a:off x="2648825" y="4268138"/>
              <a:ext cx="989637" cy="720436"/>
            </a:xfrm>
            <a:prstGeom prst="arc">
              <a:avLst>
                <a:gd name="adj1" fmla="val 10878125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50632" y="3758149"/>
            <a:ext cx="3394363" cy="762001"/>
            <a:chOff x="2369770" y="3758149"/>
            <a:chExt cx="3394363" cy="762001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369770" y="3758150"/>
              <a:ext cx="831273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28753" y="375814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87735" y="375814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932862" y="375814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09615" y="3758149"/>
            <a:ext cx="3394363" cy="762001"/>
            <a:chOff x="2369770" y="3758149"/>
            <a:chExt cx="3394363" cy="762001"/>
          </a:xfrm>
        </p:grpSpPr>
        <p:sp>
          <p:nvSpPr>
            <p:cNvPr id="41" name="Rectangle 40"/>
            <p:cNvSpPr/>
            <p:nvPr/>
          </p:nvSpPr>
          <p:spPr bwMode="auto">
            <a:xfrm>
              <a:off x="2369770" y="3758150"/>
              <a:ext cx="831273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228753" y="375814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087735" y="375814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932862" y="375814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Multiply 44"/>
          <p:cNvSpPr/>
          <p:nvPr/>
        </p:nvSpPr>
        <p:spPr bwMode="auto">
          <a:xfrm>
            <a:off x="1022917" y="4520149"/>
            <a:ext cx="1177636" cy="1487446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0655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07278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6745 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07318 -0.001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3906 0.299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1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30933"/>
              </p:ext>
            </p:extLst>
          </p:nvPr>
        </p:nvGraphicFramePr>
        <p:xfrm>
          <a:off x="2409370" y="3215381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Generate the Ranking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 bwMode="auto">
              <a:xfrm>
                <a:off x="3111989" y="1564382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1989" y="1564382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8003606" y="1564383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3606" y="1564383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6618152" y="1602376"/>
                <a:ext cx="592460" cy="605909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8152" y="1602376"/>
                <a:ext cx="592460" cy="6059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3804716" y="1577044"/>
                <a:ext cx="592460" cy="605909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4716" y="1577044"/>
                <a:ext cx="592460" cy="60590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4497443" y="1577043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7443" y="1577043"/>
                <a:ext cx="592460" cy="60590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5204346" y="1577042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4346" y="1577042"/>
                <a:ext cx="592460" cy="60590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5911249" y="1587663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1249" y="1587663"/>
                <a:ext cx="592460" cy="60590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7310879" y="1570980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0879" y="1570980"/>
                <a:ext cx="592460" cy="60590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2509960" y="3307020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960" y="3307020"/>
                <a:ext cx="592460" cy="60590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3307917" y="3307019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7917" y="3307019"/>
                <a:ext cx="592460" cy="60590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5" idx="4"/>
          </p:cNvCxnSpPr>
          <p:nvPr/>
        </p:nvCxnSpPr>
        <p:spPr bwMode="auto">
          <a:xfrm>
            <a:off x="3408219" y="2170291"/>
            <a:ext cx="1089224" cy="10450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2382982" y="3212820"/>
            <a:ext cx="831273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41965" y="3212819"/>
            <a:ext cx="831271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100947" y="3212819"/>
            <a:ext cx="1676398" cy="762000"/>
            <a:chOff x="4100947" y="3212819"/>
            <a:chExt cx="1676398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 bwMode="auto">
                <a:xfrm>
                  <a:off x="4196607" y="3307019"/>
                  <a:ext cx="592460" cy="60590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96607" y="3307019"/>
                  <a:ext cx="592460" cy="605909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 bwMode="auto">
                <a:xfrm>
                  <a:off x="5017953" y="3307018"/>
                  <a:ext cx="592460" cy="605909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7953" y="3307018"/>
                  <a:ext cx="592460" cy="605909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 bwMode="auto">
            <a:xfrm>
              <a:off x="4100947" y="321281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946074" y="321281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52831" y="4582904"/>
            <a:ext cx="2287485" cy="1347775"/>
            <a:chOff x="3952831" y="4582904"/>
            <a:chExt cx="2287485" cy="1347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952831" y="4582904"/>
                  <a:ext cx="2287485" cy="5140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31" y="4582904"/>
                  <a:ext cx="2287485" cy="514051"/>
                </a:xfrm>
                <a:prstGeom prst="rect">
                  <a:avLst/>
                </a:prstGeom>
                <a:blipFill>
                  <a:blip r:embed="rId14"/>
                  <a:stretch>
                    <a:fillRect b="-1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ounded Rectangular Callout 26"/>
            <p:cNvSpPr/>
            <p:nvPr/>
          </p:nvSpPr>
          <p:spPr bwMode="auto">
            <a:xfrm>
              <a:off x="5471868" y="5419901"/>
              <a:ext cx="735611" cy="510778"/>
            </a:xfrm>
            <a:prstGeom prst="wedgeRoundRectCallout">
              <a:avLst>
                <a:gd name="adj1" fmla="val -1375"/>
                <a:gd name="adj2" fmla="val -108884"/>
                <a:gd name="adj3" fmla="val 1666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4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06875 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8633 0.255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409370" y="3215381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Generate the Ranking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 bwMode="auto">
              <a:xfrm>
                <a:off x="4201213" y="3316629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1213" y="3316629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8003606" y="1564383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3606" y="1564383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6618152" y="1602376"/>
                <a:ext cx="592460" cy="605909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8152" y="1602376"/>
                <a:ext cx="592460" cy="6059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3804716" y="1577044"/>
                <a:ext cx="592460" cy="605909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4716" y="1577044"/>
                <a:ext cx="592460" cy="60590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4497443" y="1577043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7443" y="1577043"/>
                <a:ext cx="592460" cy="60590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5204346" y="1577042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4346" y="1577042"/>
                <a:ext cx="592460" cy="60590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5911249" y="1587663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1249" y="1587663"/>
                <a:ext cx="592460" cy="60590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7310879" y="1570980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0879" y="1570980"/>
                <a:ext cx="592460" cy="60590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2509960" y="3307020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960" y="3307020"/>
                <a:ext cx="592460" cy="60590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3307917" y="3307019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7917" y="3307019"/>
                <a:ext cx="592460" cy="60590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2382982" y="3212820"/>
            <a:ext cx="831273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41965" y="3212819"/>
            <a:ext cx="831271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952341" y="3228040"/>
            <a:ext cx="1676398" cy="762000"/>
            <a:chOff x="4100947" y="3212819"/>
            <a:chExt cx="1676398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 bwMode="auto">
                <a:xfrm>
                  <a:off x="4196607" y="3307019"/>
                  <a:ext cx="592460" cy="60590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96607" y="3307019"/>
                  <a:ext cx="592460" cy="605909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 bwMode="auto">
                <a:xfrm>
                  <a:off x="5017953" y="3307018"/>
                  <a:ext cx="592460" cy="605909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7953" y="3307018"/>
                  <a:ext cx="592460" cy="605909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 bwMode="auto">
            <a:xfrm>
              <a:off x="4100947" y="321281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946074" y="321281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58600" y="4913379"/>
                <a:ext cx="2226507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600" y="4913379"/>
                <a:ext cx="2226507" cy="514051"/>
              </a:xfrm>
              <a:prstGeom prst="rect">
                <a:avLst/>
              </a:prstGeom>
              <a:blipFill>
                <a:blip r:embed="rId14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>
            <a:off x="4100946" y="2182953"/>
            <a:ext cx="1267030" cy="1029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50200" y="4913378"/>
                <a:ext cx="1190262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200" y="4913378"/>
                <a:ext cx="1190262" cy="514051"/>
              </a:xfrm>
              <a:prstGeom prst="rect">
                <a:avLst/>
              </a:prstGeom>
              <a:blipFill>
                <a:blip r:embed="rId15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6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10026 0.2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409370" y="3215381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Generate the Ranking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8003606" y="1564383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3606" y="1564383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6618152" y="1602376"/>
                <a:ext cx="592460" cy="605909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8152" y="1602376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4497443" y="1577043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7443" y="1577043"/>
                <a:ext cx="592460" cy="6059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5204346" y="1577042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4346" y="1577042"/>
                <a:ext cx="592460" cy="60590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5911249" y="1587663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1249" y="1587663"/>
                <a:ext cx="592460" cy="60590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7310879" y="1570980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0879" y="1570980"/>
                <a:ext cx="592460" cy="60590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2509960" y="3307020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960" y="3307020"/>
                <a:ext cx="592460" cy="60590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2382982" y="3212820"/>
            <a:ext cx="831273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241965" y="3212819"/>
            <a:ext cx="3386774" cy="777221"/>
            <a:chOff x="3241965" y="3212819"/>
            <a:chExt cx="3386774" cy="777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 bwMode="auto">
                <a:xfrm>
                  <a:off x="4201213" y="3316629"/>
                  <a:ext cx="592460" cy="60590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1213" y="3316629"/>
                  <a:ext cx="592460" cy="60590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 bwMode="auto">
                <a:xfrm>
                  <a:off x="3307917" y="3307019"/>
                  <a:ext cx="592460" cy="605909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07917" y="3307019"/>
                  <a:ext cx="592460" cy="60590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 bwMode="auto">
            <a:xfrm>
              <a:off x="3241965" y="321281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952341" y="3228040"/>
              <a:ext cx="1676398" cy="762000"/>
              <a:chOff x="4100947" y="3212819"/>
              <a:chExt cx="1676398" cy="762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4196607" y="3307019"/>
                    <a:ext cx="592460" cy="60590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96607" y="3307019"/>
                    <a:ext cx="592460" cy="605909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/>
                  <p:cNvSpPr/>
                  <p:nvPr/>
                </p:nvSpPr>
                <p:spPr bwMode="auto">
                  <a:xfrm>
                    <a:off x="5017953" y="3307018"/>
                    <a:ext cx="592460" cy="605909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Oval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17953" y="3307018"/>
                    <a:ext cx="592460" cy="605909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/>
              <p:cNvSpPr/>
              <p:nvPr/>
            </p:nvSpPr>
            <p:spPr bwMode="auto">
              <a:xfrm>
                <a:off x="4100947" y="3212819"/>
                <a:ext cx="831271" cy="76200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4946074" y="3212819"/>
                <a:ext cx="831271" cy="76200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9" name="Straight Arrow Connector 18"/>
          <p:cNvCxnSpPr>
            <a:stCxn id="9" idx="4"/>
          </p:cNvCxnSpPr>
          <p:nvPr/>
        </p:nvCxnSpPr>
        <p:spPr bwMode="auto">
          <a:xfrm flipH="1">
            <a:off x="3671455" y="2182952"/>
            <a:ext cx="1122218" cy="10298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1846258" y="3755064"/>
            <a:ext cx="3762361" cy="1892119"/>
            <a:chOff x="1846258" y="3755064"/>
            <a:chExt cx="3762361" cy="1892119"/>
          </a:xfrm>
        </p:grpSpPr>
        <p:grpSp>
          <p:nvGrpSpPr>
            <p:cNvPr id="30" name="Group 29"/>
            <p:cNvGrpSpPr/>
            <p:nvPr/>
          </p:nvGrpSpPr>
          <p:grpSpPr>
            <a:xfrm>
              <a:off x="2749297" y="3755064"/>
              <a:ext cx="2859322" cy="1586152"/>
              <a:chOff x="1776668" y="4268138"/>
              <a:chExt cx="2859322" cy="158615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776668" y="5023293"/>
                <a:ext cx="2859322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/>
                  <a:t>Not consistent with the top matching!!</a:t>
                </a:r>
                <a:endParaRPr lang="en-US" sz="2400" dirty="0"/>
              </a:p>
            </p:txBody>
          </p:sp>
          <p:sp>
            <p:nvSpPr>
              <p:cNvPr id="32" name="Arc 31"/>
              <p:cNvSpPr/>
              <p:nvPr/>
            </p:nvSpPr>
            <p:spPr bwMode="auto">
              <a:xfrm rot="10800000">
                <a:off x="2648825" y="4268138"/>
                <a:ext cx="989637" cy="720436"/>
              </a:xfrm>
              <a:prstGeom prst="arc">
                <a:avLst>
                  <a:gd name="adj1" fmla="val 1087812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Multiply 32"/>
            <p:cNvSpPr/>
            <p:nvPr/>
          </p:nvSpPr>
          <p:spPr bwMode="auto">
            <a:xfrm>
              <a:off x="1846258" y="4159737"/>
              <a:ext cx="1177636" cy="1487446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22528" y="5647184"/>
                <a:ext cx="2226507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528" y="5647184"/>
                <a:ext cx="2226507" cy="5140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14128" y="5647183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28" y="5647183"/>
                <a:ext cx="1138773" cy="5140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18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0701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09766 0.251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409370" y="3215381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Generate the Ranking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8003606" y="1564383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3606" y="1564383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6618152" y="1602376"/>
                <a:ext cx="592460" cy="605909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8152" y="1602376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4497443" y="1577043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7443" y="1577043"/>
                <a:ext cx="592460" cy="6059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5204346" y="1577042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4346" y="1577042"/>
                <a:ext cx="592460" cy="60590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5911249" y="1587663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1249" y="1587663"/>
                <a:ext cx="592460" cy="60590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7310879" y="1570980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0879" y="1570980"/>
                <a:ext cx="592460" cy="60590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382982" y="3212819"/>
            <a:ext cx="4245757" cy="777221"/>
            <a:chOff x="2382982" y="3212819"/>
            <a:chExt cx="4245757" cy="777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 bwMode="auto">
                <a:xfrm>
                  <a:off x="4201213" y="3316629"/>
                  <a:ext cx="592460" cy="60590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1213" y="3316629"/>
                  <a:ext cx="592460" cy="60590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 bwMode="auto">
                <a:xfrm>
                  <a:off x="2509960" y="3307020"/>
                  <a:ext cx="592460" cy="60590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09960" y="3307020"/>
                  <a:ext cx="592460" cy="60590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 bwMode="auto">
                <a:xfrm>
                  <a:off x="3307917" y="3307019"/>
                  <a:ext cx="592460" cy="605909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07917" y="3307019"/>
                  <a:ext cx="592460" cy="60590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 bwMode="auto">
            <a:xfrm>
              <a:off x="2382982" y="3212820"/>
              <a:ext cx="831273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241965" y="321281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952341" y="3228040"/>
              <a:ext cx="1676398" cy="762000"/>
              <a:chOff x="4100947" y="3212819"/>
              <a:chExt cx="1676398" cy="762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4196607" y="3307019"/>
                    <a:ext cx="592460" cy="60590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96607" y="3307019"/>
                    <a:ext cx="592460" cy="605909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/>
                  <p:cNvSpPr/>
                  <p:nvPr/>
                </p:nvSpPr>
                <p:spPr bwMode="auto">
                  <a:xfrm>
                    <a:off x="5017953" y="3307018"/>
                    <a:ext cx="592460" cy="605909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Oval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17953" y="3307018"/>
                    <a:ext cx="592460" cy="605909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/>
              <p:cNvSpPr/>
              <p:nvPr/>
            </p:nvSpPr>
            <p:spPr bwMode="auto">
              <a:xfrm>
                <a:off x="4100947" y="3212819"/>
                <a:ext cx="831271" cy="76200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4946074" y="3212819"/>
                <a:ext cx="831271" cy="76200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9" name="Straight Arrow Connector 18"/>
          <p:cNvCxnSpPr>
            <a:stCxn id="9" idx="4"/>
          </p:cNvCxnSpPr>
          <p:nvPr/>
        </p:nvCxnSpPr>
        <p:spPr bwMode="auto">
          <a:xfrm>
            <a:off x="4793673" y="2182952"/>
            <a:ext cx="2309492" cy="10298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22528" y="5647184"/>
                <a:ext cx="2226507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528" y="5647184"/>
                <a:ext cx="2226507" cy="5140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14128" y="5647183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28" y="5647183"/>
                <a:ext cx="1138773" cy="5140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65577" y="5647183"/>
                <a:ext cx="1190262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77" y="5647183"/>
                <a:ext cx="1190262" cy="5140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1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18737 0.24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1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Preference-centric DB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he-IL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58342" y="1339776"/>
          <a:ext cx="3871312" cy="1854200"/>
        </p:xfrm>
        <a:graphic>
          <a:graphicData uri="http://schemas.openxmlformats.org/drawingml/2006/table">
            <a:tbl>
              <a:tblPr rtl="1" firstRow="1" bandRow="1">
                <a:tableStyleId>{5202B0CA-FC54-4496-8BCA-5EF66A818D29}</a:tableStyleId>
              </a:tblPr>
              <a:tblGrid>
                <a:gridCol w="967828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967828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807543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1128113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sex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party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Trump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Clinton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Sanders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Rubio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58342" y="3872770"/>
          <a:ext cx="3871312" cy="2595880"/>
        </p:xfrm>
        <a:graphic>
          <a:graphicData uri="http://schemas.openxmlformats.org/drawingml/2006/table">
            <a:tbl>
              <a:tblPr rtl="1" firstRow="1" bandRow="1">
                <a:tableStyleId>{5202B0CA-FC54-4496-8BCA-5EF66A818D29}</a:tableStyleId>
              </a:tblPr>
              <a:tblGrid>
                <a:gridCol w="967828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967828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807543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1128113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sex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voter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Bob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Dave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Eve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92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Fred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81662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8340" y="970444"/>
            <a:ext cx="17902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Candidates (o)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8340" y="3510886"/>
            <a:ext cx="17902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Voters (o)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833239" y="2455312"/>
            <a:ext cx="5528442" cy="2238333"/>
            <a:chOff x="5833239" y="2455312"/>
            <a:chExt cx="5528442" cy="2238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833239" y="2455312"/>
                  <a:ext cx="5528441" cy="7386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64000"/>
                  </a:schemeClr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/>
                    <a:t>On </a:t>
                  </a:r>
                  <a:r>
                    <a:rPr lang="en-US" b="1" dirty="0" smtClean="0">
                      <a:solidFill>
                        <a:srgbClr val="7030A0"/>
                      </a:solidFill>
                    </a:rPr>
                    <a:t>Oct-5</a:t>
                  </a:r>
                  <a:r>
                    <a:rPr lang="en-US" dirty="0" smtClean="0">
                      <a:solidFill>
                        <a:srgbClr val="7030A0"/>
                      </a:solidFill>
                    </a:rPr>
                    <a:t> </a:t>
                  </a:r>
                  <a:r>
                    <a:rPr lang="en-US" b="1" dirty="0" smtClean="0">
                      <a:solidFill>
                        <a:srgbClr val="7030A0"/>
                      </a:solidFill>
                    </a:rPr>
                    <a:t>Ann</a:t>
                  </a:r>
                  <a:r>
                    <a:rPr lang="en-US" dirty="0" smtClean="0">
                      <a:solidFill>
                        <a:srgbClr val="7030A0"/>
                      </a:solidFill>
                    </a:rPr>
                    <a:t> </a:t>
                  </a:r>
                  <a:r>
                    <a:rPr lang="en-US" dirty="0" smtClean="0"/>
                    <a:t>rated the candidates: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Sanders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Clinton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Rubio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Trump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39" y="2455312"/>
                  <a:ext cx="5528441" cy="738664"/>
                </a:xfrm>
                <a:prstGeom prst="rect">
                  <a:avLst/>
                </a:prstGeom>
                <a:blipFill>
                  <a:blip r:embed="rId3"/>
                  <a:stretch>
                    <a:fillRect l="-992" t="-4959" b="-12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833240" y="3954981"/>
                  <a:ext cx="5528441" cy="73866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64000"/>
                  </a:schemeClr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/>
                    <a:t>On </a:t>
                  </a:r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Oct-5</a:t>
                  </a:r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Bob</a:t>
                  </a:r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dirty="0" smtClean="0"/>
                    <a:t>rated the candidates: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Sanders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Rubio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Clinton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Trump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40" y="3954981"/>
                  <a:ext cx="5528441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992" t="-4959" b="-12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644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409370" y="3215381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Generate the Ranking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he-IL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8003606" y="1564383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3606" y="1564383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6618152" y="1602376"/>
                <a:ext cx="592460" cy="605909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8152" y="1602376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6767074" y="3297728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7074" y="3297728"/>
                <a:ext cx="592460" cy="6059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5204346" y="1577042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4346" y="1577042"/>
                <a:ext cx="592460" cy="60590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5911249" y="1587663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1249" y="1587663"/>
                <a:ext cx="592460" cy="60590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7310879" y="1570980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0879" y="1570980"/>
                <a:ext cx="592460" cy="60590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394427" y="3212819"/>
            <a:ext cx="4245757" cy="777221"/>
            <a:chOff x="2382982" y="3212819"/>
            <a:chExt cx="4245757" cy="777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 bwMode="auto">
                <a:xfrm>
                  <a:off x="4201213" y="3316629"/>
                  <a:ext cx="592460" cy="60590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1213" y="3316629"/>
                  <a:ext cx="592460" cy="60590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 bwMode="auto">
                <a:xfrm>
                  <a:off x="2509960" y="3307020"/>
                  <a:ext cx="592460" cy="60590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09960" y="3307020"/>
                  <a:ext cx="592460" cy="60590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 bwMode="auto">
                <a:xfrm>
                  <a:off x="3307917" y="3307019"/>
                  <a:ext cx="592460" cy="605909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07917" y="3307019"/>
                  <a:ext cx="592460" cy="60590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 bwMode="auto">
            <a:xfrm>
              <a:off x="2382982" y="3212820"/>
              <a:ext cx="831273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241965" y="321281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952341" y="3228040"/>
              <a:ext cx="1676398" cy="762000"/>
              <a:chOff x="4100947" y="3212819"/>
              <a:chExt cx="1676398" cy="762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4196607" y="3307019"/>
                    <a:ext cx="592460" cy="60590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96607" y="3307019"/>
                    <a:ext cx="592460" cy="605909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/>
                  <p:cNvSpPr/>
                  <p:nvPr/>
                </p:nvSpPr>
                <p:spPr bwMode="auto">
                  <a:xfrm>
                    <a:off x="5017953" y="3307018"/>
                    <a:ext cx="592460" cy="605909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Oval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17953" y="3307018"/>
                    <a:ext cx="592460" cy="605909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/>
              <p:cNvSpPr/>
              <p:nvPr/>
            </p:nvSpPr>
            <p:spPr bwMode="auto">
              <a:xfrm>
                <a:off x="4100947" y="3212819"/>
                <a:ext cx="831271" cy="76200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4946074" y="3212819"/>
                <a:ext cx="831271" cy="76200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8" name="Straight Arrow Connector 7"/>
          <p:cNvCxnSpPr>
            <a:stCxn id="10" idx="4"/>
            <a:endCxn id="20" idx="0"/>
          </p:cNvCxnSpPr>
          <p:nvPr/>
        </p:nvCxnSpPr>
        <p:spPr bwMode="auto">
          <a:xfrm flipH="1">
            <a:off x="2810064" y="2182951"/>
            <a:ext cx="2690512" cy="10298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23138" y="5330415"/>
                <a:ext cx="2226507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138" y="5330415"/>
                <a:ext cx="2226507" cy="514051"/>
              </a:xfrm>
              <a:prstGeom prst="rect">
                <a:avLst/>
              </a:prstGeom>
              <a:blipFill>
                <a:blip r:embed="rId1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14738" y="5330414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38" y="5330414"/>
                <a:ext cx="1138773" cy="514051"/>
              </a:xfrm>
              <a:prstGeom prst="rect">
                <a:avLst/>
              </a:prstGeom>
              <a:blipFill>
                <a:blip r:embed="rId14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66187" y="5330414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87" y="5330414"/>
                <a:ext cx="1138773" cy="514051"/>
              </a:xfrm>
              <a:prstGeom prst="rect">
                <a:avLst/>
              </a:prstGeom>
              <a:blipFill>
                <a:blip r:embed="rId15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93274" y="5330414"/>
                <a:ext cx="1190262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274" y="5330414"/>
                <a:ext cx="1190262" cy="514051"/>
              </a:xfrm>
              <a:prstGeom prst="rect">
                <a:avLst/>
              </a:prstGeom>
              <a:blipFill>
                <a:blip r:embed="rId16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4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2207 0.25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409370" y="3215381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Generate the Ranking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he-IL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7205346" y="1586162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5346" y="1586162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5819892" y="1624155"/>
                <a:ext cx="592460" cy="605909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9892" y="1624155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5112989" y="1609442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2989" y="1609442"/>
                <a:ext cx="592460" cy="6059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6512619" y="1592759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2619" y="1592759"/>
                <a:ext cx="592460" cy="60590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409370" y="3215380"/>
            <a:ext cx="4933203" cy="777221"/>
            <a:chOff x="3255819" y="3212819"/>
            <a:chExt cx="4933203" cy="777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7596562" y="3307019"/>
                  <a:ext cx="592460" cy="605909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96562" y="3307019"/>
                  <a:ext cx="592460" cy="60590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/>
            <p:cNvGrpSpPr/>
            <p:nvPr/>
          </p:nvGrpSpPr>
          <p:grpSpPr>
            <a:xfrm>
              <a:off x="3255819" y="3212819"/>
              <a:ext cx="4245757" cy="777221"/>
              <a:chOff x="2382982" y="3212819"/>
              <a:chExt cx="4245757" cy="7772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/>
                  <p:cNvSpPr/>
                  <p:nvPr/>
                </p:nvSpPr>
                <p:spPr bwMode="auto">
                  <a:xfrm>
                    <a:off x="4201213" y="3316629"/>
                    <a:ext cx="592460" cy="60590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" name="Oval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201213" y="3316629"/>
                    <a:ext cx="592460" cy="605909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2509960" y="3307020"/>
                    <a:ext cx="592460" cy="60590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Oval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09960" y="3307020"/>
                    <a:ext cx="592460" cy="605909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3307917" y="3307019"/>
                    <a:ext cx="592460" cy="605909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Oval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07917" y="3307019"/>
                    <a:ext cx="592460" cy="605909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 19"/>
              <p:cNvSpPr/>
              <p:nvPr/>
            </p:nvSpPr>
            <p:spPr bwMode="auto">
              <a:xfrm>
                <a:off x="2382982" y="3212820"/>
                <a:ext cx="831273" cy="76200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3241965" y="3212819"/>
                <a:ext cx="831271" cy="76200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4952341" y="3228040"/>
                <a:ext cx="1676398" cy="762000"/>
                <a:chOff x="4100947" y="3212819"/>
                <a:chExt cx="1676398" cy="762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Oval 15"/>
                    <p:cNvSpPr/>
                    <p:nvPr/>
                  </p:nvSpPr>
                  <p:spPr bwMode="auto">
                    <a:xfrm>
                      <a:off x="4196607" y="3307019"/>
                      <a:ext cx="592460" cy="60590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kumimoji="0" lang="en-US" sz="22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Oval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196607" y="3307019"/>
                      <a:ext cx="592460" cy="605909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Oval 16"/>
                    <p:cNvSpPr/>
                    <p:nvPr/>
                  </p:nvSpPr>
                  <p:spPr bwMode="auto">
                    <a:xfrm>
                      <a:off x="5017953" y="3307018"/>
                      <a:ext cx="592460" cy="605909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kumimoji="0" lang="en-US" sz="22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oMath>
                        </m:oMathPara>
                      </a14:m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Oval 1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017953" y="3307018"/>
                      <a:ext cx="592460" cy="605909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Rectangle 21"/>
                <p:cNvSpPr/>
                <p:nvPr/>
              </p:nvSpPr>
              <p:spPr bwMode="auto">
                <a:xfrm>
                  <a:off x="4100947" y="3212819"/>
                  <a:ext cx="831271" cy="762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4946074" y="3212819"/>
                  <a:ext cx="831271" cy="762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cxnSp>
        <p:nvCxnSpPr>
          <p:cNvPr id="18" name="Straight Arrow Connector 17"/>
          <p:cNvCxnSpPr>
            <a:stCxn id="11" idx="4"/>
          </p:cNvCxnSpPr>
          <p:nvPr/>
        </p:nvCxnSpPr>
        <p:spPr bwMode="auto">
          <a:xfrm flipH="1">
            <a:off x="2809461" y="2215351"/>
            <a:ext cx="2599758" cy="9853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06982" y="5063800"/>
                <a:ext cx="2226507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82" y="5063800"/>
                <a:ext cx="2226507" cy="514051"/>
              </a:xfrm>
              <a:prstGeom prst="rect">
                <a:avLst/>
              </a:prstGeom>
              <a:blipFill>
                <a:blip r:embed="rId1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98582" y="5063799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2" y="5063799"/>
                <a:ext cx="1138773" cy="514051"/>
              </a:xfrm>
              <a:prstGeom prst="rect">
                <a:avLst/>
              </a:prstGeom>
              <a:blipFill>
                <a:blip r:embed="rId1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50031" y="5063799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31" y="5063799"/>
                <a:ext cx="1138773" cy="514051"/>
              </a:xfrm>
              <a:prstGeom prst="rect">
                <a:avLst/>
              </a:prstGeom>
              <a:blipFill>
                <a:blip r:embed="rId14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77118" y="5063799"/>
                <a:ext cx="1135759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118" y="5063799"/>
                <a:ext cx="1135759" cy="514051"/>
              </a:xfrm>
              <a:prstGeom prst="rect">
                <a:avLst/>
              </a:prstGeom>
              <a:blipFill>
                <a:blip r:embed="rId15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205346" y="5063798"/>
                <a:ext cx="1190261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346" y="5063798"/>
                <a:ext cx="1190261" cy="514051"/>
              </a:xfrm>
              <a:prstGeom prst="rect">
                <a:avLst/>
              </a:prstGeom>
              <a:blipFill>
                <a:blip r:embed="rId16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5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0675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21536 0.248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8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409370" y="3215381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Generate the Ranking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he-IL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6596085" y="1565075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6085" y="1565075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5210631" y="1603068"/>
                <a:ext cx="592460" cy="605909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0631" y="1603068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5903358" y="1571672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3358" y="1571672"/>
                <a:ext cx="592460" cy="6059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236158" y="3215380"/>
            <a:ext cx="4966518" cy="777221"/>
            <a:chOff x="3255819" y="3212819"/>
            <a:chExt cx="4966518" cy="777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7629877" y="3307019"/>
                  <a:ext cx="592460" cy="605909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9877" y="3307019"/>
                  <a:ext cx="592460" cy="60590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/>
            <p:cNvGrpSpPr/>
            <p:nvPr/>
          </p:nvGrpSpPr>
          <p:grpSpPr>
            <a:xfrm>
              <a:off x="3255819" y="3212819"/>
              <a:ext cx="4245757" cy="777221"/>
              <a:chOff x="2382982" y="3212819"/>
              <a:chExt cx="4245757" cy="7772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/>
                  <p:cNvSpPr/>
                  <p:nvPr/>
                </p:nvSpPr>
                <p:spPr bwMode="auto">
                  <a:xfrm>
                    <a:off x="4201213" y="3316629"/>
                    <a:ext cx="592460" cy="60590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" name="Oval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201213" y="3316629"/>
                    <a:ext cx="592460" cy="60590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2509960" y="3307020"/>
                    <a:ext cx="592460" cy="60590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Oval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09960" y="3307020"/>
                    <a:ext cx="592460" cy="605909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3307917" y="3307019"/>
                    <a:ext cx="592460" cy="605909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Oval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07917" y="3307019"/>
                    <a:ext cx="592460" cy="605909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 19"/>
              <p:cNvSpPr/>
              <p:nvPr/>
            </p:nvSpPr>
            <p:spPr bwMode="auto">
              <a:xfrm>
                <a:off x="2382982" y="3212820"/>
                <a:ext cx="831273" cy="76200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3241965" y="3212819"/>
                <a:ext cx="831271" cy="76200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4952341" y="3228040"/>
                <a:ext cx="1676398" cy="762000"/>
                <a:chOff x="4100947" y="3212819"/>
                <a:chExt cx="1676398" cy="762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Oval 15"/>
                    <p:cNvSpPr/>
                    <p:nvPr/>
                  </p:nvSpPr>
                  <p:spPr bwMode="auto">
                    <a:xfrm>
                      <a:off x="4196607" y="3307019"/>
                      <a:ext cx="592460" cy="60590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kumimoji="0" lang="en-US" sz="22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Oval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196607" y="3307019"/>
                      <a:ext cx="592460" cy="605909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Oval 16"/>
                    <p:cNvSpPr/>
                    <p:nvPr/>
                  </p:nvSpPr>
                  <p:spPr bwMode="auto">
                    <a:xfrm>
                      <a:off x="5017953" y="3307018"/>
                      <a:ext cx="592460" cy="605909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kumimoji="0" lang="en-US" sz="22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oMath>
                        </m:oMathPara>
                      </a14:m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Oval 1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017953" y="3307018"/>
                      <a:ext cx="592460" cy="605909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Rectangle 21"/>
                <p:cNvSpPr/>
                <p:nvPr/>
              </p:nvSpPr>
              <p:spPr bwMode="auto">
                <a:xfrm>
                  <a:off x="4100947" y="3212819"/>
                  <a:ext cx="831271" cy="762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4946074" y="3212819"/>
                  <a:ext cx="831271" cy="762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 bwMode="auto">
              <a:xfrm>
                <a:off x="2489837" y="3316629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837" y="3316629"/>
                <a:ext cx="592460" cy="60590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7" idx="4"/>
            <a:endCxn id="23" idx="0"/>
          </p:cNvCxnSpPr>
          <p:nvPr/>
        </p:nvCxnSpPr>
        <p:spPr bwMode="auto">
          <a:xfrm>
            <a:off x="5506861" y="2208977"/>
            <a:ext cx="1559419" cy="10216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006982" y="5063800"/>
                <a:ext cx="2226507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82" y="5063800"/>
                <a:ext cx="2226507" cy="514051"/>
              </a:xfrm>
              <a:prstGeom prst="rect">
                <a:avLst/>
              </a:prstGeom>
              <a:blipFill>
                <a:blip r:embed="rId1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98582" y="5063799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2" y="5063799"/>
                <a:ext cx="1138773" cy="514051"/>
              </a:xfrm>
              <a:prstGeom prst="rect">
                <a:avLst/>
              </a:prstGeom>
              <a:blipFill>
                <a:blip r:embed="rId1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50031" y="5063799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31" y="5063799"/>
                <a:ext cx="1138773" cy="514051"/>
              </a:xfrm>
              <a:prstGeom prst="rect">
                <a:avLst/>
              </a:prstGeom>
              <a:blipFill>
                <a:blip r:embed="rId14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77118" y="5063799"/>
                <a:ext cx="1135759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118" y="5063799"/>
                <a:ext cx="1135759" cy="514051"/>
              </a:xfrm>
              <a:prstGeom prst="rect">
                <a:avLst/>
              </a:prstGeom>
              <a:blipFill>
                <a:blip r:embed="rId15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205346" y="5063798"/>
                <a:ext cx="1135759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346" y="5063798"/>
                <a:ext cx="1135759" cy="514051"/>
              </a:xfrm>
              <a:prstGeom prst="rect">
                <a:avLst/>
              </a:prstGeom>
              <a:blipFill>
                <a:blip r:embed="rId16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55912" y="5063798"/>
                <a:ext cx="1190261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912" y="5063798"/>
                <a:ext cx="1190261" cy="514051"/>
              </a:xfrm>
              <a:prstGeom prst="rect">
                <a:avLst/>
              </a:prstGeom>
              <a:blipFill>
                <a:blip r:embed="rId17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68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1224 0.2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12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48744"/>
              </p:ext>
            </p:extLst>
          </p:nvPr>
        </p:nvGraphicFramePr>
        <p:xfrm>
          <a:off x="2428185" y="3230056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Generate the Ranking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he-IL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6087122" y="1564382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7122" y="1564382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5394395" y="1570979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4395" y="1570979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3365930" y="3320273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5930" y="3320273"/>
                <a:ext cx="592460" cy="6059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3238952" y="3226073"/>
            <a:ext cx="831273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097935" y="3226072"/>
            <a:ext cx="4067981" cy="777221"/>
            <a:chOff x="4097935" y="3226072"/>
            <a:chExt cx="4067981" cy="777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7573456" y="3316629"/>
                  <a:ext cx="592460" cy="605909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73456" y="3316629"/>
                  <a:ext cx="592460" cy="60590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33"/>
            <p:cNvGrpSpPr/>
            <p:nvPr/>
          </p:nvGrpSpPr>
          <p:grpSpPr>
            <a:xfrm>
              <a:off x="4097935" y="3226072"/>
              <a:ext cx="3386774" cy="777221"/>
              <a:chOff x="4946074" y="3212819"/>
              <a:chExt cx="3386774" cy="7772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5012026" y="3307019"/>
                    <a:ext cx="592460" cy="605909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Oval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12026" y="3307019"/>
                    <a:ext cx="592460" cy="60590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ectangle 20"/>
              <p:cNvSpPr/>
              <p:nvPr/>
            </p:nvSpPr>
            <p:spPr bwMode="auto">
              <a:xfrm>
                <a:off x="4946074" y="3212819"/>
                <a:ext cx="831271" cy="76200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905322" y="3228040"/>
                <a:ext cx="2427526" cy="762000"/>
                <a:chOff x="5905322" y="3228040"/>
                <a:chExt cx="2427526" cy="762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Oval 4"/>
                    <p:cNvSpPr/>
                    <p:nvPr/>
                  </p:nvSpPr>
                  <p:spPr bwMode="auto">
                    <a:xfrm>
                      <a:off x="5905322" y="3316629"/>
                      <a:ext cx="592460" cy="60590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kumimoji="0" lang="en-US" sz="22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" name="Oval 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905322" y="3316629"/>
                      <a:ext cx="592460" cy="605909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4" name="Group 23"/>
                <p:cNvGrpSpPr/>
                <p:nvPr/>
              </p:nvGrpSpPr>
              <p:grpSpPr>
                <a:xfrm>
                  <a:off x="6656450" y="3228040"/>
                  <a:ext cx="1676398" cy="762000"/>
                  <a:chOff x="4100947" y="3212819"/>
                  <a:chExt cx="1676398" cy="762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Oval 15"/>
                      <p:cNvSpPr/>
                      <p:nvPr/>
                    </p:nvSpPr>
                    <p:spPr bwMode="auto">
                      <a:xfrm>
                        <a:off x="4196607" y="3307019"/>
                        <a:ext cx="592460" cy="605909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US" sz="22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kumimoji="0" lang="en-US" sz="22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oMath>
                          </m:oMathPara>
                        </a14:m>
                        <a:endPara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Oval 1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4196607" y="3307019"/>
                        <a:ext cx="592460" cy="605909"/>
                      </a:xfrm>
                      <a:prstGeom prst="ellipse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  <a:ln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Oval 16"/>
                      <p:cNvSpPr/>
                      <p:nvPr/>
                    </p:nvSpPr>
                    <p:spPr bwMode="auto">
                      <a:xfrm>
                        <a:off x="5017953" y="3307018"/>
                        <a:ext cx="592460" cy="605909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US" sz="22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kumimoji="0" lang="en-US" sz="22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𝟔</m:t>
                              </m:r>
                            </m:oMath>
                          </m:oMathPara>
                        </a14:m>
                        <a:endPara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Oval 1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5017953" y="3307018"/>
                        <a:ext cx="592460" cy="605909"/>
                      </a:xfrm>
                      <a:prstGeom prst="ellipse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  <a:ln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2" name="Rectangle 21"/>
                  <p:cNvSpPr/>
                  <p:nvPr/>
                </p:nvSpPr>
                <p:spPr bwMode="auto">
                  <a:xfrm>
                    <a:off x="4100947" y="3212819"/>
                    <a:ext cx="831271" cy="762000"/>
                  </a:xfrm>
                  <a:prstGeom prst="rect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 bwMode="auto">
                  <a:xfrm>
                    <a:off x="4946074" y="3212819"/>
                    <a:ext cx="831271" cy="762000"/>
                  </a:xfrm>
                  <a:prstGeom prst="rect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 bwMode="auto">
              <a:xfrm>
                <a:off x="2489837" y="3316629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837" y="3316629"/>
                <a:ext cx="592460" cy="60590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2" idx="4"/>
            <a:endCxn id="21" idx="0"/>
          </p:cNvCxnSpPr>
          <p:nvPr/>
        </p:nvCxnSpPr>
        <p:spPr bwMode="auto">
          <a:xfrm flipH="1">
            <a:off x="4513571" y="2176888"/>
            <a:ext cx="1177054" cy="10491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16986" y="5330414"/>
                <a:ext cx="2226507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86" y="5330414"/>
                <a:ext cx="2226507" cy="514051"/>
              </a:xfrm>
              <a:prstGeom prst="rect">
                <a:avLst/>
              </a:prstGeom>
              <a:blipFill>
                <a:blip r:embed="rId11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08586" y="5330413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86" y="5330413"/>
                <a:ext cx="1138773" cy="514051"/>
              </a:xfrm>
              <a:prstGeom prst="rect">
                <a:avLst/>
              </a:prstGeom>
              <a:blipFill>
                <a:blip r:embed="rId1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60035" y="5330413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035" y="5330413"/>
                <a:ext cx="1138773" cy="514051"/>
              </a:xfrm>
              <a:prstGeom prst="rect">
                <a:avLst/>
              </a:prstGeom>
              <a:blipFill>
                <a:blip r:embed="rId1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87122" y="5330413"/>
                <a:ext cx="1135759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122" y="5330413"/>
                <a:ext cx="1135759" cy="514051"/>
              </a:xfrm>
              <a:prstGeom prst="rect">
                <a:avLst/>
              </a:prstGeom>
              <a:blipFill>
                <a:blip r:embed="rId14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115350" y="5330412"/>
                <a:ext cx="1135759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50" y="5330412"/>
                <a:ext cx="1135759" cy="514051"/>
              </a:xfrm>
              <a:prstGeom prst="rect">
                <a:avLst/>
              </a:prstGeom>
              <a:blipFill>
                <a:blip r:embed="rId15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165916" y="5330412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6,5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916" y="5330412"/>
                <a:ext cx="1138773" cy="514051"/>
              </a:xfrm>
              <a:prstGeom prst="rect">
                <a:avLst/>
              </a:prstGeom>
              <a:blipFill>
                <a:blip r:embed="rId16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90872" y="5342030"/>
                <a:ext cx="1190262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872" y="5342030"/>
                <a:ext cx="1190262" cy="5140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7435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10078 0.25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409370" y="3215381"/>
          <a:ext cx="6774872" cy="789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4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91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8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Generate the Ranking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64121" y="6375952"/>
            <a:ext cx="28448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he-IL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8003606" y="1564383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3606" y="1564383"/>
                <a:ext cx="592460" cy="60590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8461440" y="3304121"/>
                <a:ext cx="592460" cy="60590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1440" y="3304121"/>
                <a:ext cx="592460" cy="6059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3381046" y="3308899"/>
                <a:ext cx="592460" cy="60590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046" y="3308899"/>
                <a:ext cx="592460" cy="6059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3254068" y="3214699"/>
            <a:ext cx="831273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957577" y="3214097"/>
            <a:ext cx="3386774" cy="777221"/>
            <a:chOff x="4946074" y="3212819"/>
            <a:chExt cx="3386774" cy="777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 bwMode="auto">
                <a:xfrm>
                  <a:off x="5012026" y="3307019"/>
                  <a:ext cx="592460" cy="605909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oMath>
                    </m:oMathPara>
                  </a14:m>
                  <a:endPara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2026" y="3307019"/>
                  <a:ext cx="592460" cy="60590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 bwMode="auto">
            <a:xfrm>
              <a:off x="4946074" y="3212819"/>
              <a:ext cx="831271" cy="762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905322" y="3228040"/>
              <a:ext cx="2427526" cy="762000"/>
              <a:chOff x="5905322" y="3228040"/>
              <a:chExt cx="2427526" cy="762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/>
                  <p:cNvSpPr/>
                  <p:nvPr/>
                </p:nvSpPr>
                <p:spPr bwMode="auto">
                  <a:xfrm>
                    <a:off x="5905322" y="3316629"/>
                    <a:ext cx="592460" cy="60590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2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oMath>
                      </m:oMathPara>
                    </a14:m>
                    <a:endParaRPr kumimoji="0" 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" name="Oval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905322" y="3316629"/>
                    <a:ext cx="592460" cy="60590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" name="Group 23"/>
              <p:cNvGrpSpPr/>
              <p:nvPr/>
            </p:nvGrpSpPr>
            <p:grpSpPr>
              <a:xfrm>
                <a:off x="6656450" y="3228040"/>
                <a:ext cx="1676398" cy="762000"/>
                <a:chOff x="4100947" y="3212819"/>
                <a:chExt cx="1676398" cy="762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Oval 15"/>
                    <p:cNvSpPr/>
                    <p:nvPr/>
                  </p:nvSpPr>
                  <p:spPr bwMode="auto">
                    <a:xfrm>
                      <a:off x="4196607" y="3307019"/>
                      <a:ext cx="592460" cy="60590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kumimoji="0" lang="en-US" sz="22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Oval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196607" y="3307019"/>
                      <a:ext cx="592460" cy="605909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Oval 16"/>
                    <p:cNvSpPr/>
                    <p:nvPr/>
                  </p:nvSpPr>
                  <p:spPr bwMode="auto">
                    <a:xfrm>
                      <a:off x="5017953" y="3307018"/>
                      <a:ext cx="592460" cy="605909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kumimoji="0" lang="en-US" sz="22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oMath>
                        </m:oMathPara>
                      </a14:m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Oval 1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017953" y="3307018"/>
                      <a:ext cx="592460" cy="605909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Rectangle 21"/>
                <p:cNvSpPr/>
                <p:nvPr/>
              </p:nvSpPr>
              <p:spPr bwMode="auto">
                <a:xfrm>
                  <a:off x="4100947" y="3212819"/>
                  <a:ext cx="831271" cy="762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4946074" y="3212819"/>
                  <a:ext cx="831271" cy="762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 bwMode="auto">
              <a:xfrm>
                <a:off x="2489837" y="3316629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837" y="3316629"/>
                <a:ext cx="592460" cy="60590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/>
              <p:cNvSpPr/>
              <p:nvPr/>
            </p:nvSpPr>
            <p:spPr bwMode="auto">
              <a:xfrm>
                <a:off x="4218602" y="3292744"/>
                <a:ext cx="592460" cy="60590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8602" y="3292744"/>
                <a:ext cx="592460" cy="60590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4"/>
            <a:endCxn id="21" idx="0"/>
          </p:cNvCxnSpPr>
          <p:nvPr/>
        </p:nvCxnSpPr>
        <p:spPr bwMode="auto">
          <a:xfrm flipH="1">
            <a:off x="5373213" y="2170292"/>
            <a:ext cx="2926623" cy="10438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ounded Rectangular Callout 7"/>
          <p:cNvSpPr/>
          <p:nvPr/>
        </p:nvSpPr>
        <p:spPr bwMode="auto">
          <a:xfrm>
            <a:off x="265536" y="5677312"/>
            <a:ext cx="2143834" cy="987504"/>
          </a:xfrm>
          <a:prstGeom prst="wedgeRoundRectCallout">
            <a:avLst>
              <a:gd name="adj1" fmla="val 47142"/>
              <a:gd name="adj2" fmla="val -88642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Classic RIM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probability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98249" y="4830791"/>
                <a:ext cx="2226507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49" y="4830791"/>
                <a:ext cx="2226507" cy="514051"/>
              </a:xfrm>
              <a:prstGeom prst="rect">
                <a:avLst/>
              </a:prstGeom>
              <a:blipFill>
                <a:blip r:embed="rId11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89849" y="4830790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849" y="4830790"/>
                <a:ext cx="1138773" cy="514051"/>
              </a:xfrm>
              <a:prstGeom prst="rect">
                <a:avLst/>
              </a:prstGeom>
              <a:blipFill>
                <a:blip r:embed="rId1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41298" y="4830790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98" y="4830790"/>
                <a:ext cx="1138773" cy="514051"/>
              </a:xfrm>
              <a:prstGeom prst="rect">
                <a:avLst/>
              </a:prstGeom>
              <a:blipFill>
                <a:blip r:embed="rId1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68385" y="4830790"/>
                <a:ext cx="1135759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85" y="4830790"/>
                <a:ext cx="1135759" cy="514051"/>
              </a:xfrm>
              <a:prstGeom prst="rect">
                <a:avLst/>
              </a:prstGeom>
              <a:blipFill>
                <a:blip r:embed="rId14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96613" y="4830789"/>
                <a:ext cx="1135759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13" y="4830789"/>
                <a:ext cx="1135759" cy="514051"/>
              </a:xfrm>
              <a:prstGeom prst="rect">
                <a:avLst/>
              </a:prstGeom>
              <a:blipFill>
                <a:blip r:embed="rId15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447179" y="4830789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6,5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79" y="4830789"/>
                <a:ext cx="1138773" cy="514051"/>
              </a:xfrm>
              <a:prstGeom prst="rect">
                <a:avLst/>
              </a:prstGeom>
              <a:blipFill>
                <a:blip r:embed="rId16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472135" y="4842407"/>
                <a:ext cx="1138773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7,3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135" y="4842407"/>
                <a:ext cx="1138773" cy="5140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464930" y="4830789"/>
                <a:ext cx="1190262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930" y="4830789"/>
                <a:ext cx="1190262" cy="514051"/>
              </a:xfrm>
              <a:prstGeom prst="rect">
                <a:avLst/>
              </a:prstGeom>
              <a:blipFill>
                <a:blip r:embed="rId18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4492 0.2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Number of top matchings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to compute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For each top matching there can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r>
                  <a:rPr lang="en-US" dirty="0" smtClean="0"/>
                  <a:t> different complete orders for the mapped items</a:t>
                </a:r>
              </a:p>
              <a:p>
                <a:r>
                  <a:rPr lang="en-US" dirty="0" smtClean="0"/>
                  <a:t>Calculating the probability of a single top matching </a:t>
                </a:r>
              </a:p>
              <a:p>
                <a:pPr lvl="1"/>
                <a:r>
                  <a:rPr lang="en-US" dirty="0" smtClean="0"/>
                  <a:t>Dynamic programming</a:t>
                </a:r>
              </a:p>
              <a:p>
                <a:pPr lvl="1"/>
                <a:r>
                  <a:rPr lang="en-US" dirty="0" smtClean="0"/>
                  <a:t>Number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sz="3600" dirty="0" smtClean="0"/>
                  <a:t>Exponential only in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600" dirty="0" smtClean="0"/>
                  <a:t> the size of the query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7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0330" y="3988904"/>
            <a:ext cx="9475305" cy="808383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general query languages</a:t>
            </a:r>
          </a:p>
          <a:p>
            <a:pPr lvl="1"/>
            <a:r>
              <a:rPr lang="en-US" dirty="0" smtClean="0"/>
              <a:t>Negation</a:t>
            </a:r>
          </a:p>
          <a:p>
            <a:pPr lvl="1"/>
            <a:r>
              <a:rPr lang="en-US" dirty="0" smtClean="0"/>
              <a:t>UCQ</a:t>
            </a:r>
          </a:p>
          <a:p>
            <a:r>
              <a:rPr lang="en-US" dirty="0" smtClean="0"/>
              <a:t>Generalize dichotomy in the complexity of CQ</a:t>
            </a:r>
          </a:p>
          <a:p>
            <a:r>
              <a:rPr lang="en-US" dirty="0" smtClean="0"/>
              <a:t>Approximate query evaluation</a:t>
            </a:r>
          </a:p>
          <a:p>
            <a:r>
              <a:rPr lang="en-US" dirty="0" smtClean="0"/>
              <a:t>Tractability conditions under combined complexity (query-and-data)</a:t>
            </a:r>
          </a:p>
          <a:p>
            <a:r>
              <a:rPr lang="en-US" dirty="0" smtClean="0"/>
              <a:t>Develop into a practical system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Parallelization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990" y="3346174"/>
            <a:ext cx="865367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smtClean="0"/>
              <a:t>Questions</a:t>
            </a:r>
            <a:r>
              <a:rPr lang="en-US" sz="6600" smtClean="0"/>
              <a:t>?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470990" y="1365586"/>
            <a:ext cx="865367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 smtClean="0"/>
              <a:t>Thank You!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545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Schemas with Preference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he-IL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58342" y="1339776"/>
          <a:ext cx="3871312" cy="1854200"/>
        </p:xfrm>
        <a:graphic>
          <a:graphicData uri="http://schemas.openxmlformats.org/drawingml/2006/table">
            <a:tbl>
              <a:tblPr rtl="1" firstRow="1" bandRow="1">
                <a:tableStyleId>{5202B0CA-FC54-4496-8BCA-5EF66A818D29}</a:tableStyleId>
              </a:tblPr>
              <a:tblGrid>
                <a:gridCol w="967828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967828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807543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1128113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sex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party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Trump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Clinton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Sanders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Rubio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58342" y="3872770"/>
          <a:ext cx="3871312" cy="2595880"/>
        </p:xfrm>
        <a:graphic>
          <a:graphicData uri="http://schemas.openxmlformats.org/drawingml/2006/table">
            <a:tbl>
              <a:tblPr rtl="1" firstRow="1" bandRow="1">
                <a:tableStyleId>{5202B0CA-FC54-4496-8BCA-5EF66A818D29}</a:tableStyleId>
              </a:tblPr>
              <a:tblGrid>
                <a:gridCol w="967828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967828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807543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1128113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sex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voter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Bob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Dave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Eve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92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Fred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81662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172942"/>
              </p:ext>
            </p:extLst>
          </p:nvPr>
        </p:nvGraphicFramePr>
        <p:xfrm>
          <a:off x="7300492" y="1538705"/>
          <a:ext cx="4039488" cy="4358640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827413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1192331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842624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1177120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rcand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lcand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voter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92879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816620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4224057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728897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287789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5534536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3778577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466366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8340" y="970444"/>
            <a:ext cx="17902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Candidates (o)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8340" y="3510886"/>
            <a:ext cx="17902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Voters (o)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11053" y="1137801"/>
            <a:ext cx="11071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Polls (p)</a:t>
            </a:r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04009" y="3888964"/>
            <a:ext cx="40464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9320236" y="1582493"/>
            <a:ext cx="0" cy="43586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7300492" y="1538705"/>
            <a:ext cx="2019744" cy="435864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ight Brace 34"/>
          <p:cNvSpPr/>
          <p:nvPr/>
        </p:nvSpPr>
        <p:spPr bwMode="auto">
          <a:xfrm rot="16200000">
            <a:off x="8133605" y="312595"/>
            <a:ext cx="246699" cy="2019744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0492" y="835517"/>
            <a:ext cx="201011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i="1" dirty="0" smtClean="0"/>
              <a:t>Session signature</a:t>
            </a:r>
            <a:endParaRPr lang="en-US" sz="1600" b="1" i="1" dirty="0"/>
          </a:p>
        </p:txBody>
      </p:sp>
      <p:sp>
        <p:nvSpPr>
          <p:cNvPr id="37" name="Right Brace 36"/>
          <p:cNvSpPr/>
          <p:nvPr/>
        </p:nvSpPr>
        <p:spPr bwMode="auto">
          <a:xfrm rot="16200000">
            <a:off x="9785918" y="997958"/>
            <a:ext cx="246699" cy="64902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Brace 37"/>
          <p:cNvSpPr/>
          <p:nvPr/>
        </p:nvSpPr>
        <p:spPr bwMode="auto">
          <a:xfrm rot="16200000">
            <a:off x="10752870" y="997957"/>
            <a:ext cx="246699" cy="64902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60825" y="832889"/>
            <a:ext cx="8968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i="1" dirty="0" smtClean="0"/>
              <a:t>LHS</a:t>
            </a:r>
            <a:endParaRPr lang="en-US" sz="16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438286" y="838200"/>
            <a:ext cx="8968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i="1" dirty="0" smtClean="0"/>
              <a:t>RHS</a:t>
            </a:r>
            <a:endParaRPr lang="en-US" sz="16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5110372" y="3718025"/>
            <a:ext cx="1187669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Sessions</a:t>
            </a:r>
            <a:endParaRPr lang="en-US" dirty="0"/>
          </a:p>
        </p:txBody>
      </p:sp>
      <p:sp>
        <p:nvSpPr>
          <p:cNvPr id="42" name="Left Brace 41"/>
          <p:cNvSpPr/>
          <p:nvPr/>
        </p:nvSpPr>
        <p:spPr bwMode="auto">
          <a:xfrm>
            <a:off x="6944973" y="1934040"/>
            <a:ext cx="214947" cy="1919165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ft Brace 43"/>
          <p:cNvSpPr/>
          <p:nvPr/>
        </p:nvSpPr>
        <p:spPr bwMode="auto">
          <a:xfrm>
            <a:off x="6944973" y="3946479"/>
            <a:ext cx="214947" cy="1919165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407109" y="3352937"/>
            <a:ext cx="327581" cy="5935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6407109" y="3946479"/>
            <a:ext cx="327581" cy="4995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5747062" y="6167985"/>
            <a:ext cx="5409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000" dirty="0"/>
              <a:t>[Jacob, </a:t>
            </a:r>
            <a:r>
              <a:rPr lang="en-US" sz="2000" dirty="0" err="1"/>
              <a:t>Kimelfeld</a:t>
            </a:r>
            <a:r>
              <a:rPr lang="en-US" sz="2000" dirty="0"/>
              <a:t>, </a:t>
            </a:r>
            <a:r>
              <a:rPr lang="en-US" sz="2000" dirty="0" err="1"/>
              <a:t>Stoyanovich</a:t>
            </a:r>
            <a:r>
              <a:rPr lang="en-US" sz="2000" dirty="0"/>
              <a:t> VLDB 2014]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783258" y="6096236"/>
            <a:ext cx="5336833" cy="499507"/>
          </a:xfrm>
          <a:prstGeom prst="roundRect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Preferences are Uncertain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19" y="1003739"/>
            <a:ext cx="10847917" cy="54801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Majority of preference data comes in the form of arbitrary pairwise preferences </a:t>
            </a:r>
            <a:r>
              <a:rPr lang="en-US" dirty="0" smtClean="0">
                <a:sym typeface="Wingdings" panose="05000000000000000000" pitchFamily="2" charset="2"/>
              </a:rPr>
              <a:t> missing values (preferences)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User rankings inherently uncertain</a:t>
            </a:r>
          </a:p>
          <a:p>
            <a:pPr>
              <a:defRPr/>
            </a:pPr>
            <a:r>
              <a:rPr lang="en-US" dirty="0" smtClean="0"/>
              <a:t>Probabilistic models for rankings</a:t>
            </a:r>
            <a:endParaRPr lang="en-US" dirty="0"/>
          </a:p>
          <a:p>
            <a:pPr lvl="1">
              <a:defRPr/>
            </a:pPr>
            <a:r>
              <a:rPr lang="en-US" dirty="0" err="1"/>
              <a:t>Thurstone</a:t>
            </a:r>
            <a:r>
              <a:rPr lang="en-US" dirty="0"/>
              <a:t> (1927</a:t>
            </a:r>
            <a:r>
              <a:rPr lang="en-US" dirty="0" smtClean="0"/>
              <a:t>), </a:t>
            </a:r>
            <a:r>
              <a:rPr lang="en-US" dirty="0"/>
              <a:t>Mallows (</a:t>
            </a:r>
            <a:r>
              <a:rPr lang="en-US" dirty="0" smtClean="0"/>
              <a:t>1957), </a:t>
            </a:r>
            <a:r>
              <a:rPr lang="en-US" dirty="0" err="1" smtClean="0"/>
              <a:t>Plackett-Luce</a:t>
            </a:r>
            <a:r>
              <a:rPr lang="en-US" dirty="0" smtClean="0"/>
              <a:t> </a:t>
            </a:r>
            <a:r>
              <a:rPr lang="en-US" dirty="0"/>
              <a:t>(1975</a:t>
            </a:r>
            <a:r>
              <a:rPr lang="en-US" dirty="0" smtClean="0"/>
              <a:t>), Lebanon-Mao </a:t>
            </a:r>
            <a:r>
              <a:rPr lang="en-US" dirty="0"/>
              <a:t>(2008)</a:t>
            </a:r>
          </a:p>
          <a:p>
            <a:r>
              <a:rPr lang="en-US" dirty="0"/>
              <a:t>Considerable work in ML, AI and statistics </a:t>
            </a:r>
          </a:p>
          <a:p>
            <a:pPr lvl="1"/>
            <a:r>
              <a:rPr lang="en-US" dirty="0" smtClean="0"/>
              <a:t>Lu &amp; </a:t>
            </a:r>
            <a:r>
              <a:rPr lang="en-US" dirty="0" err="1" smtClean="0"/>
              <a:t>Boutilier</a:t>
            </a:r>
            <a:r>
              <a:rPr lang="en-US" dirty="0" smtClean="0"/>
              <a:t> </a:t>
            </a:r>
            <a:r>
              <a:rPr lang="en-US" dirty="0"/>
              <a:t>‘14, </a:t>
            </a:r>
            <a:endParaRPr lang="en-US" dirty="0" smtClean="0"/>
          </a:p>
          <a:p>
            <a:pPr lvl="1"/>
            <a:r>
              <a:rPr lang="en-US" dirty="0" smtClean="0"/>
              <a:t>Huang </a:t>
            </a:r>
            <a:r>
              <a:rPr lang="en-US" dirty="0"/>
              <a:t>&amp; </a:t>
            </a:r>
            <a:r>
              <a:rPr lang="en-US" dirty="0" err="1"/>
              <a:t>Guestrin</a:t>
            </a:r>
            <a:r>
              <a:rPr lang="en-US" dirty="0" smtClean="0"/>
              <a:t> ’12</a:t>
            </a:r>
          </a:p>
          <a:p>
            <a:pPr lvl="1"/>
            <a:r>
              <a:rPr lang="en-US" dirty="0" err="1" smtClean="0"/>
              <a:t>Meila</a:t>
            </a:r>
            <a:r>
              <a:rPr lang="en-US" dirty="0" smtClean="0"/>
              <a:t> &amp; Meek ’14</a:t>
            </a:r>
          </a:p>
          <a:p>
            <a:pPr lvl="1"/>
            <a:r>
              <a:rPr lang="en-US" dirty="0" smtClean="0"/>
              <a:t>Choi, Van Den </a:t>
            </a:r>
            <a:r>
              <a:rPr lang="en-US" dirty="0" err="1" smtClean="0"/>
              <a:t>Broeck</a:t>
            </a:r>
            <a:r>
              <a:rPr lang="en-US" dirty="0" smtClean="0"/>
              <a:t>, </a:t>
            </a:r>
            <a:r>
              <a:rPr lang="en-US" dirty="0" err="1" smtClean="0"/>
              <a:t>Darwiche</a:t>
            </a:r>
            <a:r>
              <a:rPr lang="en-US" dirty="0" smtClean="0"/>
              <a:t> ’15</a:t>
            </a:r>
          </a:p>
          <a:p>
            <a:pPr lvl="1"/>
            <a:r>
              <a:rPr lang="en-US" dirty="0" err="1" smtClean="0"/>
              <a:t>Lukasiewicz</a:t>
            </a:r>
            <a:r>
              <a:rPr lang="en-US" dirty="0" smtClean="0"/>
              <a:t>, Martinez, Poole, </a:t>
            </a:r>
            <a:r>
              <a:rPr lang="en-US" dirty="0" err="1"/>
              <a:t>Simari</a:t>
            </a:r>
            <a:r>
              <a:rPr lang="en-US" dirty="0"/>
              <a:t> </a:t>
            </a:r>
            <a:r>
              <a:rPr lang="en-US" dirty="0" smtClean="0"/>
              <a:t>‘16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latin typeface="Helvetica Neue Thi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he-I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  <a:r>
              <a:rPr lang="en-US" dirty="0" smtClean="0"/>
              <a:t>Probabilistic Preference-centric DBs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19" y="1003739"/>
            <a:ext cx="10847917" cy="5480188"/>
          </a:xfrm>
        </p:spPr>
        <p:txBody>
          <a:bodyPr anchor="ctr"/>
          <a:lstStyle/>
          <a:p>
            <a:pPr>
              <a:defRPr/>
            </a:pPr>
            <a:r>
              <a:rPr lang="en-US" sz="4400" dirty="0" smtClean="0"/>
              <a:t>A preference-centric database for managing </a:t>
            </a:r>
            <a:r>
              <a:rPr lang="en-US" sz="4400" b="1" i="1" dirty="0" smtClean="0"/>
              <a:t>uncertain</a:t>
            </a:r>
            <a:r>
              <a:rPr lang="en-US" sz="4400" dirty="0" smtClean="0"/>
              <a:t> data</a:t>
            </a:r>
          </a:p>
          <a:p>
            <a:pPr>
              <a:defRPr/>
            </a:pPr>
            <a:r>
              <a:rPr lang="en-US" sz="4400" dirty="0" smtClean="0"/>
              <a:t>Use the paradigm of </a:t>
            </a:r>
            <a:r>
              <a:rPr lang="en-US" sz="4400" i="1" dirty="0" smtClean="0"/>
              <a:t>probabilistic </a:t>
            </a:r>
            <a:r>
              <a:rPr lang="en-US" sz="4400" i="1" dirty="0" smtClean="0"/>
              <a:t>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he-I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Probabilistic Databases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122" y="970864"/>
            <a:ext cx="764117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8191" y="158046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Data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97621" y="1470454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6001" y="147045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Query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0087" y="158046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Outcome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438" y="1123264"/>
            <a:ext cx="764117" cy="4572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491657" y="1974347"/>
            <a:ext cx="883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22024" y="3164972"/>
            <a:ext cx="198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Probabilistic Data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557" y="2725637"/>
            <a:ext cx="556578" cy="4440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980" y="2717013"/>
            <a:ext cx="549348" cy="438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535" y="2725636"/>
            <a:ext cx="556578" cy="4440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099" y="2720943"/>
            <a:ext cx="382059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80" y="2720943"/>
            <a:ext cx="440032" cy="351050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endCxn id="26" idx="0"/>
          </p:cNvCxnSpPr>
          <p:nvPr/>
        </p:nvCxnSpPr>
        <p:spPr>
          <a:xfrm flipH="1">
            <a:off x="2011797" y="2338285"/>
            <a:ext cx="1000241" cy="382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3" idx="0"/>
          </p:cNvCxnSpPr>
          <p:nvPr/>
        </p:nvCxnSpPr>
        <p:spPr>
          <a:xfrm flipH="1">
            <a:off x="2523655" y="2338284"/>
            <a:ext cx="488383" cy="378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0"/>
          </p:cNvCxnSpPr>
          <p:nvPr/>
        </p:nvCxnSpPr>
        <p:spPr>
          <a:xfrm>
            <a:off x="3012038" y="2355725"/>
            <a:ext cx="6091" cy="365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2" idx="0"/>
          </p:cNvCxnSpPr>
          <p:nvPr/>
        </p:nvCxnSpPr>
        <p:spPr>
          <a:xfrm>
            <a:off x="3012038" y="2338284"/>
            <a:ext cx="500809" cy="387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4" idx="0"/>
          </p:cNvCxnSpPr>
          <p:nvPr/>
        </p:nvCxnSpPr>
        <p:spPr>
          <a:xfrm>
            <a:off x="3012038" y="2355725"/>
            <a:ext cx="1082787" cy="36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Diamond 43"/>
          <p:cNvSpPr/>
          <p:nvPr/>
        </p:nvSpPr>
        <p:spPr>
          <a:xfrm>
            <a:off x="2874850" y="2201097"/>
            <a:ext cx="274377" cy="27437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726389" y="3036842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96000" y="2667510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Query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989680" y="2305670"/>
            <a:ext cx="859305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Helvetica Neue Thin" charset="0"/>
                <a:ea typeface="Helvetica Neue Thin" charset="0"/>
                <a:cs typeface="Helvetica Neue Thin" charset="0"/>
              </a:rPr>
              <a:t>PrXML</a:t>
            </a:r>
            <a:endParaRPr lang="en-US" sz="1600" dirty="0"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7630662" y="2349050"/>
            <a:ext cx="988504" cy="376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8175475" y="2338446"/>
            <a:ext cx="515070" cy="362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678811" y="2355886"/>
            <a:ext cx="6091" cy="365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8678810" y="2338445"/>
            <a:ext cx="454792" cy="37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8678811" y="2355886"/>
            <a:ext cx="1082787" cy="36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Diamond 83"/>
          <p:cNvSpPr/>
          <p:nvPr/>
        </p:nvSpPr>
        <p:spPr>
          <a:xfrm>
            <a:off x="8541623" y="2201258"/>
            <a:ext cx="274377" cy="27437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476111" y="3005620"/>
            <a:ext cx="24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Probabilistic Outcome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614" y="2725797"/>
            <a:ext cx="418097" cy="2501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05" y="2700821"/>
            <a:ext cx="620341" cy="3711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809" y="2707041"/>
            <a:ext cx="418097" cy="2501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906" y="2715193"/>
            <a:ext cx="485392" cy="29042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885" y="2717266"/>
            <a:ext cx="620341" cy="37117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4922911" y="1059013"/>
            <a:ext cx="1746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Helvetica Neue Thin" charset="0"/>
                <a:ea typeface="Helvetica Neue Thin" charset="0"/>
                <a:cs typeface="Helvetica Neue Thin" charset="0"/>
              </a:rPr>
              <a:t>Ordinary </a:t>
            </a:r>
            <a:r>
              <a:rPr lang="en-US" sz="2400" i="1" dirty="0" smtClean="0">
                <a:latin typeface="Helvetica Neue Thin" charset="0"/>
                <a:ea typeface="Helvetica Neue Thin" charset="0"/>
                <a:cs typeface="Helvetica Neue Thin" charset="0"/>
              </a:rPr>
              <a:t>DB</a:t>
            </a:r>
            <a:endParaRPr lang="en-US" sz="2400" i="1" dirty="0"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3849181" y="2290179"/>
            <a:ext cx="1017265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elvetica Neue Thin" charset="0"/>
                <a:ea typeface="Helvetica Neue Thin" charset="0"/>
                <a:cs typeface="Helvetica Neue Thin" charset="0"/>
              </a:rPr>
              <a:t>MYSTIQ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6153284" y="2296986"/>
            <a:ext cx="754137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elvetica Neue Thin" charset="0"/>
                <a:ea typeface="Helvetica Neue Thin" charset="0"/>
                <a:cs typeface="Helvetica Neue Thin" charset="0"/>
              </a:rPr>
              <a:t>TRIO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4952346" y="2294665"/>
            <a:ext cx="1118679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elvetica Neue Thin" charset="0"/>
                <a:ea typeface="Helvetica Neue Thin" charset="0"/>
                <a:cs typeface="Helvetica Neue Thin" charset="0"/>
              </a:rPr>
              <a:t>pc-tables</a:t>
            </a: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579128" y="3988630"/>
            <a:ext cx="46828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Helvetica Neue Thin" charset="0"/>
                <a:ea typeface="Helvetica Neue Thin" charset="0"/>
                <a:cs typeface="Helvetica Neue Thin" charset="0"/>
              </a:rPr>
              <a:t>When evaluating a query </a:t>
            </a:r>
            <a:r>
              <a:rPr lang="en-US" altLang="en-US" sz="2400" i="1" dirty="0">
                <a:solidFill>
                  <a:schemeClr val="accent1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Q</a:t>
            </a:r>
            <a:r>
              <a:rPr lang="en-US" altLang="en-US" sz="2400" dirty="0">
                <a:latin typeface="Helvetica Neue Thin" charset="0"/>
                <a:ea typeface="Helvetica Neue Thin" charset="0"/>
                <a:cs typeface="Helvetica Neue Thin" charset="0"/>
              </a:rPr>
              <a:t> over a prob. database, </a:t>
            </a:r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each 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answer has a probability</a:t>
            </a:r>
            <a:r>
              <a:rPr lang="en-US" altLang="en-US" sz="2800" dirty="0">
                <a:solidFill>
                  <a:schemeClr val="accent2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r>
              <a:rPr lang="en-US" altLang="en-US" sz="2800" dirty="0">
                <a:latin typeface="Helvetica Neue Thin" charset="0"/>
                <a:ea typeface="Helvetica Neue Thin" charset="0"/>
                <a:cs typeface="Helvetica Neue Thin" charset="0"/>
              </a:rPr>
              <a:t>(confidence)</a:t>
            </a:r>
          </a:p>
        </p:txBody>
      </p:sp>
      <p:sp>
        <p:nvSpPr>
          <p:cNvPr id="55" name="AutoShape 18"/>
          <p:cNvSpPr>
            <a:spLocks noChangeArrowheads="1"/>
          </p:cNvSpPr>
          <p:nvPr/>
        </p:nvSpPr>
        <p:spPr bwMode="auto">
          <a:xfrm>
            <a:off x="653860" y="5343264"/>
            <a:ext cx="6282329" cy="107679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728045" y="5211539"/>
            <a:ext cx="631109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3200" dirty="0" err="1">
                <a:latin typeface="Cambria Math" charset="0"/>
                <a:ea typeface="Cambria Math" charset="0"/>
                <a:cs typeface="Cambria Math" charset="0"/>
              </a:rPr>
              <a:t>Pr</a:t>
            </a:r>
            <a:r>
              <a:rPr lang="en-US" altLang="en-US" sz="3200" dirty="0">
                <a:latin typeface="Cambria Math" charset="0"/>
                <a:ea typeface="Cambria Math" charset="0"/>
                <a:cs typeface="Cambria Math" charset="0"/>
              </a:rPr>
              <a:t>(</a:t>
            </a: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a</a:t>
            </a:r>
            <a:r>
              <a:rPr lang="en-US" altLang="en-US" sz="3200" dirty="0">
                <a:latin typeface="Cambria Math" charset="0"/>
                <a:ea typeface="Cambria Math" charset="0"/>
                <a:cs typeface="Cambria Math" charset="0"/>
              </a:rPr>
              <a:t>) = </a:t>
            </a:r>
            <a:r>
              <a:rPr lang="en-US" altLang="en-US" sz="3200" dirty="0" err="1">
                <a:latin typeface="Cambria Math" charset="0"/>
                <a:ea typeface="Cambria Math" charset="0"/>
                <a:cs typeface="Cambria Math" charset="0"/>
              </a:rPr>
              <a:t>Pr</a:t>
            </a:r>
            <a:r>
              <a:rPr lang="en-US" altLang="en-US" sz="6600" dirty="0">
                <a:latin typeface="Cambria Math" charset="0"/>
                <a:ea typeface="Cambria Math" charset="0"/>
                <a:cs typeface="Cambria Math" charset="0"/>
              </a:rPr>
              <a:t>(                   )</a:t>
            </a:r>
            <a:r>
              <a:rPr lang="en-US" altLang="en-US" sz="3200" dirty="0">
                <a:latin typeface="Cambria Math" charset="0"/>
                <a:ea typeface="Cambria Math" charset="0"/>
                <a:cs typeface="Cambria Math" charset="0"/>
              </a:rPr>
              <a:t> </a:t>
            </a: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2706297" y="5433060"/>
            <a:ext cx="39821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a</a:t>
            </a:r>
            <a:r>
              <a:rPr lang="en-US" altLang="en-US" sz="2400" dirty="0">
                <a:solidFill>
                  <a:srgbClr val="3333FF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r>
              <a:rPr lang="en-US" altLang="en-US" sz="2400" dirty="0">
                <a:latin typeface="Helvetica Neue Thin" charset="0"/>
                <a:ea typeface="Helvetica Neue Thin" charset="0"/>
                <a:cs typeface="Helvetica Neue Thin" charset="0"/>
              </a:rPr>
              <a:t>is obtained when applying </a:t>
            </a:r>
            <a:r>
              <a:rPr lang="en-US" altLang="en-US" sz="2400" i="1" dirty="0">
                <a:solidFill>
                  <a:schemeClr val="accent1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Q</a:t>
            </a:r>
            <a:r>
              <a:rPr lang="en-US" altLang="en-US" sz="2400" dirty="0">
                <a:latin typeface="Helvetica Neue Thin" charset="0"/>
                <a:ea typeface="Helvetica Neue Thin" charset="0"/>
                <a:cs typeface="Helvetica Neue Thin" charset="0"/>
              </a:rPr>
              <a:t> to a random database </a:t>
            </a:r>
            <a:endParaRPr lang="en-US" altLang="en-US" sz="2400" dirty="0">
              <a:solidFill>
                <a:srgbClr val="9900CC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pic>
        <p:nvPicPr>
          <p:cNvPr id="58" name="Picture 5" descr="MCj015393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574" y="3682289"/>
            <a:ext cx="95726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10203105" y="487936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8266289" y="5244510"/>
            <a:ext cx="27747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i="1" dirty="0">
                <a:solidFill>
                  <a:schemeClr val="accent2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a </a:t>
            </a:r>
            <a:r>
              <a:rPr lang="en-US" altLang="en-US" sz="4000" dirty="0">
                <a:latin typeface="Cambria Math" charset="0"/>
                <a:ea typeface="Cambria Math" charset="0"/>
                <a:cs typeface="Cambria Math" charset="0"/>
              </a:rPr>
              <a:t>∈</a:t>
            </a:r>
            <a:r>
              <a:rPr lang="en-US" altLang="en-US" sz="4000" i="1" dirty="0">
                <a:solidFill>
                  <a:schemeClr val="accent1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Q </a:t>
            </a:r>
            <a:r>
              <a:rPr lang="en-US" altLang="en-US" sz="5400" b="1" dirty="0">
                <a:latin typeface="Cambria Math" charset="0"/>
                <a:ea typeface="Cambria Math" charset="0"/>
                <a:cs typeface="Cambria Math" charset="0"/>
              </a:rPr>
              <a:t>(      )</a:t>
            </a: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7476111" y="4802593"/>
            <a:ext cx="5870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err="1">
                <a:latin typeface="Cambria Math" charset="0"/>
                <a:ea typeface="Cambria Math" charset="0"/>
                <a:cs typeface="Cambria Math" charset="0"/>
              </a:rPr>
              <a:t>Pr</a:t>
            </a:r>
            <a:endParaRPr lang="en-US" altLang="en-US" sz="32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2" name="AutoShape 17"/>
          <p:cNvSpPr>
            <a:spLocks/>
          </p:cNvSpPr>
          <p:nvPr/>
        </p:nvSpPr>
        <p:spPr bwMode="auto">
          <a:xfrm flipH="1">
            <a:off x="11212569" y="3835300"/>
            <a:ext cx="142875" cy="2519362"/>
          </a:xfrm>
          <a:prstGeom prst="leftBracket">
            <a:avLst>
              <a:gd name="adj" fmla="val 1469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3200"/>
          </a:p>
        </p:txBody>
      </p:sp>
      <p:sp>
        <p:nvSpPr>
          <p:cNvPr id="63" name="Can 62"/>
          <p:cNvSpPr/>
          <p:nvPr/>
        </p:nvSpPr>
        <p:spPr>
          <a:xfrm>
            <a:off x="9850074" y="5504947"/>
            <a:ext cx="706063" cy="560886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utoShape 16"/>
          <p:cNvSpPr>
            <a:spLocks/>
          </p:cNvSpPr>
          <p:nvPr/>
        </p:nvSpPr>
        <p:spPr bwMode="auto">
          <a:xfrm>
            <a:off x="8099595" y="3835300"/>
            <a:ext cx="142875" cy="2519363"/>
          </a:xfrm>
          <a:prstGeom prst="leftBracket">
            <a:avLst>
              <a:gd name="adj" fmla="val 1469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726389" y="3061794"/>
            <a:ext cx="21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latin typeface="Helvetica Neue Thin" charset="0"/>
                <a:ea typeface="Helvetica Neue Thin" charset="0"/>
                <a:cs typeface="Helvetica Neue Thin" charset="0"/>
              </a:rPr>
              <a:t>Probabilistic DB</a:t>
            </a:r>
            <a:endParaRPr lang="en-US" sz="2400" i="1" dirty="0"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9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4" grpId="0" animBg="1"/>
      <p:bldP spid="48" grpId="0"/>
      <p:bldP spid="77" grpId="0" animBg="1"/>
      <p:bldP spid="84" grpId="0" animBg="1"/>
      <p:bldP spid="85" grpId="0"/>
      <p:bldP spid="157" grpId="0" animBg="1"/>
      <p:bldP spid="159" grpId="0" animBg="1"/>
      <p:bldP spid="160" grpId="0" animBg="1"/>
      <p:bldP spid="59" grpId="0" animBg="1"/>
      <p:bldP spid="60" grpId="0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Preferences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4FDF-A601-40B4-86F5-0ACA7782C73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he-IL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88187" y="1501141"/>
          <a:ext cx="3871312" cy="1854200"/>
        </p:xfrm>
        <a:graphic>
          <a:graphicData uri="http://schemas.openxmlformats.org/drawingml/2006/table">
            <a:tbl>
              <a:tblPr rtl="1" firstRow="1" bandRow="1">
                <a:tableStyleId>{5202B0CA-FC54-4496-8BCA-5EF66A818D29}</a:tableStyleId>
              </a:tblPr>
              <a:tblGrid>
                <a:gridCol w="967828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967828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807543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1128113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sex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party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Trump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Clinton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Sanders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Rubio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88187" y="4034135"/>
          <a:ext cx="3871312" cy="2595880"/>
        </p:xfrm>
        <a:graphic>
          <a:graphicData uri="http://schemas.openxmlformats.org/drawingml/2006/table">
            <a:tbl>
              <a:tblPr rtl="1" firstRow="1" bandRow="1">
                <a:tableStyleId>{5202B0CA-FC54-4496-8BCA-5EF66A818D29}</a:tableStyleId>
              </a:tblPr>
              <a:tblGrid>
                <a:gridCol w="967828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967828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807543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1128113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sex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voter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Bob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Dave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Eve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92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Fred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81662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8185" y="1131809"/>
            <a:ext cx="17902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Candidates (o)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8185" y="3672251"/>
            <a:ext cx="17902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Voters (o)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619391" y="1223899"/>
                <a:ext cx="5841403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()←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oct</m:t>
                          </m:r>
                          <m:r>
                            <m:rPr>
                              <m:nor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";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BS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𝑛𝑖𝑙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𝑛𝑖𝑙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𝑛𝑖𝑙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91" y="1223899"/>
                <a:ext cx="5841403" cy="707886"/>
              </a:xfrm>
              <a:prstGeom prst="rect">
                <a:avLst/>
              </a:prstGeom>
              <a:blipFill rotWithShape="0"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23604"/>
              </p:ext>
            </p:extLst>
          </p:nvPr>
        </p:nvGraphicFramePr>
        <p:xfrm>
          <a:off x="4546968" y="2131458"/>
          <a:ext cx="4039488" cy="4358640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827413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1192331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842624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1177120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rcand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lcand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voter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92879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816620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4224057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728897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287789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5534536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3778577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4663669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288185" y="4771023"/>
            <a:ext cx="8298271" cy="393142"/>
            <a:chOff x="288185" y="4771023"/>
            <a:chExt cx="8298271" cy="39314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88185" y="4771023"/>
              <a:ext cx="3871314" cy="376517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546968" y="4787648"/>
              <a:ext cx="4039488" cy="376517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512288" y="1762126"/>
            <a:ext cx="11071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Polls (p)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98132" y="570544"/>
            <a:ext cx="508392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Does any voter with a BS degree prefer a Male to a Female democratic candidate ?</a:t>
            </a: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085516"/>
              </p:ext>
            </p:extLst>
          </p:nvPr>
        </p:nvGraphicFramePr>
        <p:xfrm>
          <a:off x="5254450" y="3896385"/>
          <a:ext cx="4288481" cy="2346960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1022464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1121777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894563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1249677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3206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err="1" smtClean="0"/>
                        <a:t>rcand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lcand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voter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92879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81662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0492"/>
              </p:ext>
            </p:extLst>
          </p:nvPr>
        </p:nvGraphicFramePr>
        <p:xfrm>
          <a:off x="6393529" y="4389469"/>
          <a:ext cx="4297680" cy="2346960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989215">
                  <a:extLst>
                    <a:ext uri="{9D8B030D-6E8A-4147-A177-3AD203B41FA5}">
                      <a16:colId xmlns:a16="http://schemas.microsoft.com/office/drawing/2014/main" xmlns="" val="2979354031"/>
                    </a:ext>
                  </a:extLst>
                </a:gridCol>
                <a:gridCol w="1159625">
                  <a:extLst>
                    <a:ext uri="{9D8B030D-6E8A-4147-A177-3AD203B41FA5}">
                      <a16:colId xmlns:a16="http://schemas.microsoft.com/office/drawing/2014/main" xmlns="" val="804324128"/>
                    </a:ext>
                  </a:extLst>
                </a:gridCol>
                <a:gridCol w="896482">
                  <a:extLst>
                    <a:ext uri="{9D8B030D-6E8A-4147-A177-3AD203B41FA5}">
                      <a16:colId xmlns:a16="http://schemas.microsoft.com/office/drawing/2014/main" xmlns="" val="3207842223"/>
                    </a:ext>
                  </a:extLst>
                </a:gridCol>
                <a:gridCol w="1252358">
                  <a:extLst>
                    <a:ext uri="{9D8B030D-6E8A-4147-A177-3AD203B41FA5}">
                      <a16:colId xmlns:a16="http://schemas.microsoft.com/office/drawing/2014/main" xmlns="" val="3241854217"/>
                    </a:ext>
                  </a:extLst>
                </a:gridCol>
              </a:tblGrid>
              <a:tr h="3206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err="1" smtClean="0"/>
                        <a:t>rcand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lcand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voter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438371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757368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40048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Rubio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91060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688030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Sanders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92879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Trump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Clinton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Oct-5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816620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 bwMode="auto">
          <a:xfrm>
            <a:off x="6412028" y="5745969"/>
            <a:ext cx="4256127" cy="329723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 bwMode="auto">
              <a:xfrm>
                <a:off x="8713268" y="2241026"/>
                <a:ext cx="405520" cy="58477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3268" y="2241026"/>
                <a:ext cx="40552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868196" y="2989363"/>
                <a:ext cx="12089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196" y="2989363"/>
                <a:ext cx="120898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9793015" y="2989363"/>
                <a:ext cx="15635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015" y="2989363"/>
                <a:ext cx="1563505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 bwMode="auto">
              <a:xfrm>
                <a:off x="10807555" y="4309631"/>
                <a:ext cx="405520" cy="58477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7555" y="4309631"/>
                <a:ext cx="40552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 bwMode="auto">
          <a:xfrm>
            <a:off x="8762584" y="2853774"/>
            <a:ext cx="2629194" cy="867554"/>
          </a:xfrm>
          <a:prstGeom prst="rect">
            <a:avLst/>
          </a:prstGeom>
          <a:noFill/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 bwMode="auto">
              <a:xfrm>
                <a:off x="9618534" y="3753680"/>
                <a:ext cx="405520" cy="58477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8534" y="3753680"/>
                <a:ext cx="405520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0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3" grpId="0" animBg="1"/>
      <p:bldP spid="24" grpId="0" animBg="1"/>
      <p:bldP spid="19" grpId="0"/>
      <p:bldP spid="21" grpId="0"/>
      <p:bldP spid="22" grpId="0"/>
      <p:bldP spid="23" grpId="0"/>
      <p:bldP spid="26" grpId="0" animBg="1"/>
      <p:bldP spid="27" grpId="0"/>
      <p:bldP spid="27" grpId="1"/>
    </p:bld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35973</TotalTime>
  <Words>4612</Words>
  <Application>Microsoft Macintosh PowerPoint</Application>
  <PresentationFormat>Widescreen</PresentationFormat>
  <Paragraphs>1501</Paragraphs>
  <Slides>47</Slides>
  <Notes>21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American Typewriter</vt:lpstr>
      <vt:lpstr>Calibri</vt:lpstr>
      <vt:lpstr>Calibri Light</vt:lpstr>
      <vt:lpstr>Cambria Math</vt:lpstr>
      <vt:lpstr>Courier New</vt:lpstr>
      <vt:lpstr>Helvetica Neue Thin</vt:lpstr>
      <vt:lpstr>Rockwell</vt:lpstr>
      <vt:lpstr>Tahoma</vt:lpstr>
      <vt:lpstr>Wingdings</vt:lpstr>
      <vt:lpstr>Arial</vt:lpstr>
      <vt:lpstr>2_Default Design</vt:lpstr>
      <vt:lpstr>3_Default Design</vt:lpstr>
      <vt:lpstr>4_Default Design</vt:lpstr>
      <vt:lpstr>Office Theme</vt:lpstr>
      <vt:lpstr>PowerPoint Presentation</vt:lpstr>
      <vt:lpstr>Examples of Preference Data Analysis</vt:lpstr>
      <vt:lpstr>Preference-centric DB [Jacob, Kimelfeld, Stoyanovich VLDB 2014]</vt:lpstr>
      <vt:lpstr>Example of Preference-centric DB </vt:lpstr>
      <vt:lpstr>Schemas with Preference Relations</vt:lpstr>
      <vt:lpstr>User Preferences are Uncertain</vt:lpstr>
      <vt:lpstr>Goal: Probabilistic Preference-centric DBs</vt:lpstr>
      <vt:lpstr>Probabilistic Databases</vt:lpstr>
      <vt:lpstr>Probabilistic Preferences</vt:lpstr>
      <vt:lpstr>Probabilistic Preference Databases</vt:lpstr>
      <vt:lpstr>Agenda</vt:lpstr>
      <vt:lpstr>Mallows Distribution [Mallows ‘57]</vt:lpstr>
      <vt:lpstr>The Repeated Insertion Model (RIM) [Doignon et al., ‘04]</vt:lpstr>
      <vt:lpstr>Mallows Distribution</vt:lpstr>
      <vt:lpstr>The Repeated Insertion Model (RIM) [Doignon et al., ‘04]</vt:lpstr>
      <vt:lpstr>The Repeated Insertion Model (RIM) [Doignon et al., ‘04]</vt:lpstr>
      <vt:lpstr>The Repeated Insertion Model (RIM) [Doignon et al., ‘04]</vt:lpstr>
      <vt:lpstr>The Repeated Insertion Model (RIM) [Doignon et al., ‘04]</vt:lpstr>
      <vt:lpstr>The Repeated Insertion Model (RIM) [Doignon et al., ‘04]</vt:lpstr>
      <vt:lpstr>The Repeated Insertion Model (RIM) [Doignon et al., ‘04]</vt:lpstr>
      <vt:lpstr>The Repeated Insertion Model (RIM) [Doignon et al., ‘04]</vt:lpstr>
      <vt:lpstr>The Repeated Insertion Model (RIM) [Doignon et al., ‘04]</vt:lpstr>
      <vt:lpstr>CQ Evaluation on RIM-PPDs</vt:lpstr>
      <vt:lpstr>Itemwise CQs - graphically</vt:lpstr>
      <vt:lpstr>Dichotomy</vt:lpstr>
      <vt:lpstr>Hardness</vt:lpstr>
      <vt:lpstr>Hardness</vt:lpstr>
      <vt:lpstr>Itemwise CQ Evaluation</vt:lpstr>
      <vt:lpstr>Patterns</vt:lpstr>
      <vt:lpstr>Matchings</vt:lpstr>
      <vt:lpstr>Top Matchings</vt:lpstr>
      <vt:lpstr>Why is this useful ? </vt:lpstr>
      <vt:lpstr>Not done yet…</vt:lpstr>
      <vt:lpstr>Rank Generation</vt:lpstr>
      <vt:lpstr>Step 2 – Generate the Ranking</vt:lpstr>
      <vt:lpstr>Step 2 – Generate the Ranking</vt:lpstr>
      <vt:lpstr>Step 2 – Generate the Ranking</vt:lpstr>
      <vt:lpstr>Step 2 – Generate the Ranking</vt:lpstr>
      <vt:lpstr>Step 2 – Generate the Ranking</vt:lpstr>
      <vt:lpstr>Step 2 – Generate the Ranking</vt:lpstr>
      <vt:lpstr>Step 2 – Generate the Ranking</vt:lpstr>
      <vt:lpstr>Step 2 – Generate the Ranking</vt:lpstr>
      <vt:lpstr>Step 2 – Generate the Ranking</vt:lpstr>
      <vt:lpstr>Step 2 – Generate the Ranking</vt:lpstr>
      <vt:lpstr>Complexity Analysis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Probabilistic Preferences in Databases</dc:title>
  <dc:creator>Batya Kenig</dc:creator>
  <cp:lastModifiedBy>Benny Kimelfeld</cp:lastModifiedBy>
  <cp:revision>426</cp:revision>
  <dcterms:created xsi:type="dcterms:W3CDTF">2017-03-29T10:08:41Z</dcterms:created>
  <dcterms:modified xsi:type="dcterms:W3CDTF">2017-04-27T14:01:53Z</dcterms:modified>
</cp:coreProperties>
</file>