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34"/>
  </p:notesMasterIdLst>
  <p:sldIdLst>
    <p:sldId id="256" r:id="rId2"/>
    <p:sldId id="291" r:id="rId3"/>
    <p:sldId id="257" r:id="rId4"/>
    <p:sldId id="285" r:id="rId5"/>
    <p:sldId id="293" r:id="rId6"/>
    <p:sldId id="259" r:id="rId7"/>
    <p:sldId id="286" r:id="rId8"/>
    <p:sldId id="260" r:id="rId9"/>
    <p:sldId id="261" r:id="rId10"/>
    <p:sldId id="262" r:id="rId11"/>
    <p:sldId id="263" r:id="rId12"/>
    <p:sldId id="264" r:id="rId13"/>
    <p:sldId id="292" r:id="rId14"/>
    <p:sldId id="287" r:id="rId15"/>
    <p:sldId id="288" r:id="rId16"/>
    <p:sldId id="289" r:id="rId17"/>
    <p:sldId id="266" r:id="rId18"/>
    <p:sldId id="267" r:id="rId19"/>
    <p:sldId id="268" r:id="rId20"/>
    <p:sldId id="284" r:id="rId21"/>
    <p:sldId id="269" r:id="rId22"/>
    <p:sldId id="270" r:id="rId23"/>
    <p:sldId id="271" r:id="rId24"/>
    <p:sldId id="273" r:id="rId25"/>
    <p:sldId id="274" r:id="rId26"/>
    <p:sldId id="275" r:id="rId27"/>
    <p:sldId id="276" r:id="rId28"/>
    <p:sldId id="277" r:id="rId29"/>
    <p:sldId id="279" r:id="rId30"/>
    <p:sldId id="282" r:id="rId31"/>
    <p:sldId id="280" r:id="rId32"/>
    <p:sldId id="281" r:id="rId3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23" autoAdjust="0"/>
    <p:restoredTop sz="71950" autoAdjust="0"/>
  </p:normalViewPr>
  <p:slideViewPr>
    <p:cSldViewPr>
      <p:cViewPr>
        <p:scale>
          <a:sx n="69" d="100"/>
          <a:sy n="69" d="100"/>
        </p:scale>
        <p:origin x="-200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10" Type="http://schemas.openxmlformats.org/officeDocument/2006/relationships/image" Target="../media/image140.wmf"/><Relationship Id="rId4" Type="http://schemas.openxmlformats.org/officeDocument/2006/relationships/image" Target="../media/image47.wmf"/><Relationship Id="rId9" Type="http://schemas.openxmlformats.org/officeDocument/2006/relationships/image" Target="../media/image139.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41.wmf"/><Relationship Id="rId13" Type="http://schemas.openxmlformats.org/officeDocument/2006/relationships/image" Target="../media/image146.wmf"/><Relationship Id="rId3" Type="http://schemas.openxmlformats.org/officeDocument/2006/relationships/image" Target="../media/image46.wmf"/><Relationship Id="rId7" Type="http://schemas.openxmlformats.org/officeDocument/2006/relationships/image" Target="../media/image50.wmf"/><Relationship Id="rId12" Type="http://schemas.openxmlformats.org/officeDocument/2006/relationships/image" Target="../media/image145.wmf"/><Relationship Id="rId2" Type="http://schemas.openxmlformats.org/officeDocument/2006/relationships/image" Target="../media/image45.wmf"/><Relationship Id="rId16" Type="http://schemas.openxmlformats.org/officeDocument/2006/relationships/image" Target="../media/image149.wmf"/><Relationship Id="rId1" Type="http://schemas.openxmlformats.org/officeDocument/2006/relationships/image" Target="../media/image44.wmf"/><Relationship Id="rId6" Type="http://schemas.openxmlformats.org/officeDocument/2006/relationships/image" Target="../media/image49.wmf"/><Relationship Id="rId11" Type="http://schemas.openxmlformats.org/officeDocument/2006/relationships/image" Target="../media/image144.wmf"/><Relationship Id="rId5" Type="http://schemas.openxmlformats.org/officeDocument/2006/relationships/image" Target="../media/image48.wmf"/><Relationship Id="rId15" Type="http://schemas.openxmlformats.org/officeDocument/2006/relationships/image" Target="../media/image148.wmf"/><Relationship Id="rId10" Type="http://schemas.openxmlformats.org/officeDocument/2006/relationships/image" Target="../media/image143.wmf"/><Relationship Id="rId4" Type="http://schemas.openxmlformats.org/officeDocument/2006/relationships/image" Target="../media/image47.wmf"/><Relationship Id="rId9" Type="http://schemas.openxmlformats.org/officeDocument/2006/relationships/image" Target="../media/image142.wmf"/><Relationship Id="rId14" Type="http://schemas.openxmlformats.org/officeDocument/2006/relationships/image" Target="../media/image147.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48.wmf"/><Relationship Id="rId13" Type="http://schemas.openxmlformats.org/officeDocument/2006/relationships/image" Target="../media/image153.wmf"/><Relationship Id="rId3" Type="http://schemas.openxmlformats.org/officeDocument/2006/relationships/image" Target="../media/image46.wmf"/><Relationship Id="rId7" Type="http://schemas.openxmlformats.org/officeDocument/2006/relationships/image" Target="../media/image50.wmf"/><Relationship Id="rId12" Type="http://schemas.openxmlformats.org/officeDocument/2006/relationships/image" Target="../media/image152.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11" Type="http://schemas.openxmlformats.org/officeDocument/2006/relationships/image" Target="../media/image151.wmf"/><Relationship Id="rId5" Type="http://schemas.openxmlformats.org/officeDocument/2006/relationships/image" Target="../media/image48.wmf"/><Relationship Id="rId10" Type="http://schemas.openxmlformats.org/officeDocument/2006/relationships/image" Target="../media/image150.wmf"/><Relationship Id="rId4" Type="http://schemas.openxmlformats.org/officeDocument/2006/relationships/image" Target="../media/image47.wmf"/><Relationship Id="rId9" Type="http://schemas.openxmlformats.org/officeDocument/2006/relationships/image" Target="../media/image149.wmf"/><Relationship Id="rId14" Type="http://schemas.openxmlformats.org/officeDocument/2006/relationships/image" Target="../media/image154.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58.wmf"/><Relationship Id="rId3" Type="http://schemas.openxmlformats.org/officeDocument/2006/relationships/image" Target="../media/image4.wmf"/><Relationship Id="rId7" Type="http://schemas.openxmlformats.org/officeDocument/2006/relationships/image" Target="../media/image157.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156.wmf"/><Relationship Id="rId5" Type="http://schemas.openxmlformats.org/officeDocument/2006/relationships/image" Target="../media/image155.wmf"/><Relationship Id="rId4" Type="http://schemas.openxmlformats.org/officeDocument/2006/relationships/image" Target="../media/image5.wmf"/><Relationship Id="rId9" Type="http://schemas.openxmlformats.org/officeDocument/2006/relationships/image" Target="../media/image15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4.wmf"/><Relationship Id="rId3" Type="http://schemas.openxmlformats.org/officeDocument/2006/relationships/image" Target="../media/image14.wmf"/><Relationship Id="rId7" Type="http://schemas.openxmlformats.org/officeDocument/2006/relationships/image" Target="../media/image18.wmf"/><Relationship Id="rId12" Type="http://schemas.openxmlformats.org/officeDocument/2006/relationships/image" Target="../media/image23.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image" Target="../media/image24.wmf"/><Relationship Id="rId3" Type="http://schemas.openxmlformats.org/officeDocument/2006/relationships/image" Target="../media/image26.wmf"/><Relationship Id="rId7" Type="http://schemas.openxmlformats.org/officeDocument/2006/relationships/image" Target="../media/image30.wmf"/><Relationship Id="rId12" Type="http://schemas.openxmlformats.org/officeDocument/2006/relationships/image" Target="../media/image23.wmf"/><Relationship Id="rId2" Type="http://schemas.openxmlformats.org/officeDocument/2006/relationships/image" Target="../media/image25.wmf"/><Relationship Id="rId1" Type="http://schemas.openxmlformats.org/officeDocument/2006/relationships/image" Target="../media/image12.wmf"/><Relationship Id="rId6" Type="http://schemas.openxmlformats.org/officeDocument/2006/relationships/image" Target="../media/image29.wmf"/><Relationship Id="rId11" Type="http://schemas.openxmlformats.org/officeDocument/2006/relationships/image" Target="../media/image22.wmf"/><Relationship Id="rId5" Type="http://schemas.openxmlformats.org/officeDocument/2006/relationships/image" Target="../media/image28.wmf"/><Relationship Id="rId10" Type="http://schemas.openxmlformats.org/officeDocument/2006/relationships/image" Target="../media/image21.wmf"/><Relationship Id="rId4" Type="http://schemas.openxmlformats.org/officeDocument/2006/relationships/image" Target="../media/image27.wmf"/><Relationship Id="rId9"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2.wmf"/><Relationship Id="rId7" Type="http://schemas.openxmlformats.org/officeDocument/2006/relationships/image" Target="../media/image33.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32.wmf"/><Relationship Id="rId5" Type="http://schemas.openxmlformats.org/officeDocument/2006/relationships/image" Target="../media/image24.wmf"/><Relationship Id="rId10" Type="http://schemas.openxmlformats.org/officeDocument/2006/relationships/image" Target="../media/image36.wmf"/><Relationship Id="rId4" Type="http://schemas.openxmlformats.org/officeDocument/2006/relationships/image" Target="../media/image23.wmf"/><Relationship Id="rId9"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image" Target="../media/image43.wmf"/><Relationship Id="rId3" Type="http://schemas.openxmlformats.org/officeDocument/2006/relationships/image" Target="../media/image22.wmf"/><Relationship Id="rId7" Type="http://schemas.openxmlformats.org/officeDocument/2006/relationships/image" Target="../media/image37.wmf"/><Relationship Id="rId12" Type="http://schemas.openxmlformats.org/officeDocument/2006/relationships/image" Target="../media/image4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12.wmf"/><Relationship Id="rId11" Type="http://schemas.openxmlformats.org/officeDocument/2006/relationships/image" Target="../media/image41.wmf"/><Relationship Id="rId5" Type="http://schemas.openxmlformats.org/officeDocument/2006/relationships/image" Target="../media/image24.wmf"/><Relationship Id="rId10" Type="http://schemas.openxmlformats.org/officeDocument/2006/relationships/image" Target="../media/image40.wmf"/><Relationship Id="rId4" Type="http://schemas.openxmlformats.org/officeDocument/2006/relationships/image" Target="../media/image23.wmf"/><Relationship Id="rId9"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F75E8F3-D63F-4DD7-9719-B251D296CB57}" type="datetimeFigureOut">
              <a:rPr lang="en-US" smtClean="0"/>
              <a:t>6/12/2013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A34BE33-B168-49C0-941A-5CD7AB44337D}" type="slidenum">
              <a:rPr lang="en-US" smtClean="0"/>
              <a:t>‹#›</a:t>
            </a:fld>
            <a:endParaRPr lang="en-US"/>
          </a:p>
        </p:txBody>
      </p:sp>
    </p:spTree>
    <p:extLst>
      <p:ext uri="{BB962C8B-B14F-4D97-AF65-F5344CB8AC3E}">
        <p14:creationId xmlns:p14="http://schemas.microsoft.com/office/powerpoint/2010/main" val="1017597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sz="1200" b="0" i="0" u="none" strike="noStrike" kern="1200" baseline="0" dirty="0" smtClean="0">
                <a:solidFill>
                  <a:schemeClr val="tx1"/>
                </a:solidFill>
                <a:latin typeface="+mn-lt"/>
                <a:ea typeface="+mn-ea"/>
                <a:cs typeface="+mn-cs"/>
              </a:rPr>
              <a:t>An IE system extracts </a:t>
            </a:r>
            <a:r>
              <a:rPr lang="en-US" sz="1200" b="0" i="1" u="none" strike="noStrike" kern="1200" baseline="0" dirty="0" smtClean="0">
                <a:solidFill>
                  <a:schemeClr val="tx1"/>
                </a:solidFill>
                <a:latin typeface="+mn-lt"/>
                <a:ea typeface="+mn-ea"/>
                <a:cs typeface="+mn-cs"/>
              </a:rPr>
              <a:t>structured data</a:t>
            </a:r>
            <a:r>
              <a:rPr lang="en-US" sz="1200" b="0" i="0" u="none" strike="noStrike" kern="1200" baseline="0" dirty="0" smtClean="0">
                <a:solidFill>
                  <a:schemeClr val="tx1"/>
                </a:solidFill>
                <a:latin typeface="+mn-lt"/>
                <a:ea typeface="+mn-ea"/>
                <a:cs typeface="+mn-cs"/>
              </a:rPr>
              <a:t>, from a collection of </a:t>
            </a:r>
            <a:r>
              <a:rPr lang="en-US" sz="1200" b="0" i="1" u="none" strike="noStrike" kern="1200" baseline="0" dirty="0" smtClean="0">
                <a:solidFill>
                  <a:schemeClr val="tx1"/>
                </a:solidFill>
                <a:latin typeface="+mn-lt"/>
                <a:ea typeface="+mn-ea"/>
                <a:cs typeface="+mn-cs"/>
              </a:rPr>
              <a:t>unstructured data</a:t>
            </a:r>
            <a:r>
              <a:rPr lang="en-US" sz="1200" b="0" i="0" u="none" strike="noStrike" kern="1200" baseline="0" dirty="0" smtClean="0">
                <a:solidFill>
                  <a:schemeClr val="tx1"/>
                </a:solidFill>
                <a:latin typeface="+mn-lt"/>
                <a:ea typeface="+mn-ea"/>
                <a:cs typeface="+mn-cs"/>
              </a:rPr>
              <a:t>, such as Web pages, blogs, emails, twitter feeds, etc.</a:t>
            </a:r>
          </a:p>
          <a:p>
            <a:pPr marL="171450" indent="-171450" algn="l" rtl="0">
              <a:buFont typeface="Arial" pitchFamily="34" charset="0"/>
              <a:buChar char="•"/>
            </a:pPr>
            <a:r>
              <a:rPr lang="en-US" sz="1200" b="0" i="0" u="none" strike="noStrike" kern="1200" baseline="0" dirty="0" smtClean="0">
                <a:solidFill>
                  <a:schemeClr val="tx1"/>
                </a:solidFill>
                <a:latin typeface="+mn-lt"/>
                <a:ea typeface="+mn-ea"/>
                <a:cs typeface="+mn-cs"/>
              </a:rPr>
              <a:t>Most IE systems produce data that is probabilistic : Each fact has a probability, representing the system’s confidence that the extraction is correct.</a:t>
            </a:r>
          </a:p>
          <a:p>
            <a:pPr marL="171450" indent="-171450" algn="l" rtl="0">
              <a:buFont typeface="Arial" pitchFamily="34" charset="0"/>
              <a:buChar char="•"/>
            </a:pPr>
            <a:r>
              <a:rPr lang="en-US" sz="1200" b="0" i="0" u="none" strike="noStrike" kern="1200" baseline="0" dirty="0" smtClean="0">
                <a:solidFill>
                  <a:schemeClr val="tx1"/>
                </a:solidFill>
                <a:latin typeface="+mn-lt"/>
                <a:ea typeface="+mn-ea"/>
                <a:cs typeface="+mn-cs"/>
              </a:rPr>
              <a:t>The uncertainty depicted in this example is called “tuple level uncertainty” and defines the degree of confidence in the correctness of the tuple.</a:t>
            </a:r>
            <a:endParaRPr lang="en-US" dirty="0"/>
          </a:p>
        </p:txBody>
      </p:sp>
      <p:sp>
        <p:nvSpPr>
          <p:cNvPr id="4" name="Slide Number Placeholder 3"/>
          <p:cNvSpPr>
            <a:spLocks noGrp="1"/>
          </p:cNvSpPr>
          <p:nvPr>
            <p:ph type="sldNum" sz="quarter" idx="10"/>
          </p:nvPr>
        </p:nvSpPr>
        <p:spPr/>
        <p:txBody>
          <a:bodyPr/>
          <a:lstStyle/>
          <a:p>
            <a:fld id="{4A34BE33-B168-49C0-941A-5CD7AB44337D}" type="slidenum">
              <a:rPr lang="en-US" smtClean="0"/>
              <a:t>3</a:t>
            </a:fld>
            <a:endParaRPr lang="en-US"/>
          </a:p>
        </p:txBody>
      </p:sp>
    </p:spTree>
    <p:extLst>
      <p:ext uri="{BB962C8B-B14F-4D97-AF65-F5344CB8AC3E}">
        <p14:creationId xmlns:p14="http://schemas.microsoft.com/office/powerpoint/2010/main" val="2952809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dirty="0" smtClean="0"/>
              <a:t>Mention that acyclic </a:t>
            </a:r>
            <a:r>
              <a:rPr lang="en-US" dirty="0" err="1" smtClean="0"/>
              <a:t>hypergraphs</a:t>
            </a:r>
            <a:r>
              <a:rPr lang="en-US" dirty="0" smtClean="0"/>
              <a:t> (and specifically acyclic database schemes) have many desirable properties,</a:t>
            </a:r>
            <a:r>
              <a:rPr lang="en-US" baseline="0" dirty="0" smtClean="0"/>
              <a:t> some of which are derived from the junction tree existence.</a:t>
            </a:r>
            <a:endParaRPr lang="he-IL" baseline="0" dirty="0" smtClean="0"/>
          </a:p>
          <a:p>
            <a:pPr marL="171450" indent="-171450" algn="l" rtl="0">
              <a:buFont typeface="Arial" pitchFamily="34" charset="0"/>
              <a:buChar char="•"/>
            </a:pPr>
            <a:endParaRPr lang="he-IL" baseline="0" dirty="0" smtClean="0"/>
          </a:p>
          <a:p>
            <a:pPr marL="171450" indent="-171450" algn="r" rtl="1">
              <a:buFont typeface="Arial" pitchFamily="34" charset="0"/>
              <a:buChar char="•"/>
            </a:pPr>
            <a:r>
              <a:rPr lang="he-IL" baseline="0" dirty="0" err="1" smtClean="0"/>
              <a:t>להיפרגרפים</a:t>
            </a:r>
            <a:r>
              <a:rPr lang="he-IL" baseline="0" dirty="0" smtClean="0"/>
              <a:t> שהם </a:t>
            </a:r>
            <a:r>
              <a:rPr lang="he-IL" baseline="0" dirty="0" err="1" smtClean="0"/>
              <a:t>אציקליים</a:t>
            </a:r>
            <a:r>
              <a:rPr lang="he-IL" baseline="0" dirty="0" smtClean="0"/>
              <a:t> (וסכמות </a:t>
            </a:r>
            <a:r>
              <a:rPr lang="he-IL" baseline="0" dirty="0" err="1" smtClean="0"/>
              <a:t>אציקליות</a:t>
            </a:r>
            <a:r>
              <a:rPr lang="he-IL" baseline="0" dirty="0" smtClean="0"/>
              <a:t>) יש תכונות טובות שחלקן נובעות מקיומו של העץ</a:t>
            </a:r>
            <a:endParaRPr lang="en-US" dirty="0"/>
          </a:p>
        </p:txBody>
      </p:sp>
      <p:sp>
        <p:nvSpPr>
          <p:cNvPr id="4" name="Slide Number Placeholder 3"/>
          <p:cNvSpPr>
            <a:spLocks noGrp="1"/>
          </p:cNvSpPr>
          <p:nvPr>
            <p:ph type="sldNum" sz="quarter" idx="10"/>
          </p:nvPr>
        </p:nvSpPr>
        <p:spPr/>
        <p:txBody>
          <a:bodyPr/>
          <a:lstStyle/>
          <a:p>
            <a:fld id="{4A34BE33-B168-49C0-941A-5CD7AB44337D}" type="slidenum">
              <a:rPr lang="en-US" smtClean="0"/>
              <a:t>15</a:t>
            </a:fld>
            <a:endParaRPr lang="en-US"/>
          </a:p>
        </p:txBody>
      </p:sp>
    </p:spTree>
    <p:extLst>
      <p:ext uri="{BB962C8B-B14F-4D97-AF65-F5344CB8AC3E}">
        <p14:creationId xmlns:p14="http://schemas.microsoft.com/office/powerpoint/2010/main" val="3410469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A34BE33-B168-49C0-941A-5CD7AB44337D}" type="slidenum">
              <a:rPr lang="en-US" smtClean="0"/>
              <a:t>16</a:t>
            </a:fld>
            <a:endParaRPr lang="en-US"/>
          </a:p>
        </p:txBody>
      </p:sp>
    </p:spTree>
    <p:extLst>
      <p:ext uri="{BB962C8B-B14F-4D97-AF65-F5344CB8AC3E}">
        <p14:creationId xmlns:p14="http://schemas.microsoft.com/office/powerpoint/2010/main" val="2169303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dirty="0" smtClean="0"/>
              <a:t>Mention that due to </a:t>
            </a:r>
            <a:r>
              <a:rPr lang="en-US" dirty="0" err="1" smtClean="0"/>
              <a:t>conformality</a:t>
            </a:r>
            <a:r>
              <a:rPr lang="en-US" dirty="0" smtClean="0"/>
              <a:t> the nodes of a junction tree corresponding to alpha-acyclic </a:t>
            </a:r>
            <a:r>
              <a:rPr lang="en-US" dirty="0" err="1" smtClean="0"/>
              <a:t>hypergraphs</a:t>
            </a:r>
            <a:r>
              <a:rPr lang="en-US" dirty="0" smtClean="0"/>
              <a:t> correspond exactly to the </a:t>
            </a:r>
            <a:r>
              <a:rPr lang="en-US" dirty="0" err="1" smtClean="0"/>
              <a:t>hyperedges</a:t>
            </a:r>
            <a:r>
              <a:rPr lang="en-US" dirty="0" smtClean="0"/>
              <a:t>.</a:t>
            </a:r>
          </a:p>
          <a:p>
            <a:pPr marL="171450" indent="-171450" algn="l" rtl="0">
              <a:buFont typeface="Arial" pitchFamily="34" charset="0"/>
              <a:buChar char="•"/>
            </a:pPr>
            <a:r>
              <a:rPr lang="en-US" dirty="0" smtClean="0"/>
              <a:t>Database</a:t>
            </a:r>
            <a:r>
              <a:rPr lang="en-US" baseline="0" dirty="0" smtClean="0"/>
              <a:t> schemes that are acyclic posses several desirable properties</a:t>
            </a:r>
          </a:p>
          <a:p>
            <a:pPr marL="628650" lvl="1" indent="-171450" algn="l" rtl="0">
              <a:buFont typeface="Arial" pitchFamily="34" charset="0"/>
              <a:buChar char="•"/>
            </a:pPr>
            <a:r>
              <a:rPr lang="en-US" sz="1200" b="0" i="0" u="none" strike="noStrike" kern="1200" baseline="0" dirty="0" smtClean="0">
                <a:solidFill>
                  <a:schemeClr val="tx1"/>
                </a:solidFill>
                <a:latin typeface="+mn-lt"/>
                <a:ea typeface="+mn-ea"/>
                <a:cs typeface="+mn-cs"/>
              </a:rPr>
              <a:t>A DB is consistent if the relations are projections of a fixed “universal” relation – consistency check can be done in PTIME if schema is acyclic (pairwise consistency </a:t>
            </a:r>
            <a:r>
              <a:rPr lang="en-US" sz="1200" b="0" i="0" u="none" strike="noStrike" kern="1200" baseline="0" dirty="0" smtClean="0">
                <a:solidFill>
                  <a:schemeClr val="tx1"/>
                </a:solidFill>
                <a:latin typeface="+mn-lt"/>
                <a:ea typeface="+mn-ea"/>
                <a:cs typeface="+mn-cs"/>
                <a:sym typeface="Wingdings" pitchFamily="2" charset="2"/>
              </a:rPr>
              <a:t> global consistency</a:t>
            </a:r>
            <a:r>
              <a:rPr lang="en-US" sz="1200" b="0" i="0" u="none" strike="noStrike" kern="1200" baseline="0" dirty="0" smtClean="0">
                <a:solidFill>
                  <a:schemeClr val="tx1"/>
                </a:solidFill>
                <a:latin typeface="+mn-lt"/>
                <a:ea typeface="+mn-ea"/>
                <a:cs typeface="+mn-cs"/>
              </a:rPr>
              <a:t>)</a:t>
            </a:r>
          </a:p>
          <a:p>
            <a:pPr marL="628650" lvl="1" indent="-171450" algn="l" rtl="0">
              <a:buFont typeface="Arial" pitchFamily="34" charset="0"/>
              <a:buChar char="•"/>
            </a:pPr>
            <a:r>
              <a:rPr lang="en-US" sz="1200" b="0" i="0" u="none" strike="noStrike" kern="1200" baseline="0" dirty="0" smtClean="0">
                <a:solidFill>
                  <a:schemeClr val="tx1"/>
                </a:solidFill>
                <a:latin typeface="+mn-lt"/>
                <a:ea typeface="+mn-ea"/>
                <a:cs typeface="+mn-cs"/>
              </a:rPr>
              <a:t>Acyclic DB schemes have a monotone join expression (lossless join)</a:t>
            </a:r>
            <a:endParaRPr lang="en-US" dirty="0"/>
          </a:p>
        </p:txBody>
      </p:sp>
      <p:sp>
        <p:nvSpPr>
          <p:cNvPr id="4" name="Slide Number Placeholder 3"/>
          <p:cNvSpPr>
            <a:spLocks noGrp="1"/>
          </p:cNvSpPr>
          <p:nvPr>
            <p:ph type="sldNum" sz="quarter" idx="10"/>
          </p:nvPr>
        </p:nvSpPr>
        <p:spPr/>
        <p:txBody>
          <a:bodyPr/>
          <a:lstStyle/>
          <a:p>
            <a:fld id="{4A34BE33-B168-49C0-941A-5CD7AB44337D}" type="slidenum">
              <a:rPr lang="en-US" smtClean="0"/>
              <a:t>17</a:t>
            </a:fld>
            <a:endParaRPr lang="en-US"/>
          </a:p>
        </p:txBody>
      </p:sp>
    </p:spTree>
    <p:extLst>
      <p:ext uri="{BB962C8B-B14F-4D97-AF65-F5344CB8AC3E}">
        <p14:creationId xmlns:p14="http://schemas.microsoft.com/office/powerpoint/2010/main" val="2264582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dirty="0" smtClean="0"/>
              <a:t>In the first bullet explain that these two conditions are also equivalent to </a:t>
            </a:r>
            <a:r>
              <a:rPr lang="en-US" dirty="0" err="1" smtClean="0"/>
              <a:t>acyclicity</a:t>
            </a:r>
            <a:r>
              <a:rPr lang="en-US" dirty="0" smtClean="0"/>
              <a:t> and to the existence of the junction tree</a:t>
            </a:r>
            <a:endParaRPr lang="en-US" dirty="0"/>
          </a:p>
        </p:txBody>
      </p:sp>
      <p:sp>
        <p:nvSpPr>
          <p:cNvPr id="4" name="Slide Number Placeholder 3"/>
          <p:cNvSpPr>
            <a:spLocks noGrp="1"/>
          </p:cNvSpPr>
          <p:nvPr>
            <p:ph type="sldNum" sz="quarter" idx="10"/>
          </p:nvPr>
        </p:nvSpPr>
        <p:spPr/>
        <p:txBody>
          <a:bodyPr/>
          <a:lstStyle/>
          <a:p>
            <a:fld id="{4A34BE33-B168-49C0-941A-5CD7AB44337D}" type="slidenum">
              <a:rPr lang="en-US" smtClean="0"/>
              <a:t>20</a:t>
            </a:fld>
            <a:endParaRPr lang="en-US"/>
          </a:p>
        </p:txBody>
      </p:sp>
    </p:spTree>
    <p:extLst>
      <p:ext uri="{BB962C8B-B14F-4D97-AF65-F5344CB8AC3E}">
        <p14:creationId xmlns:p14="http://schemas.microsoft.com/office/powerpoint/2010/main" val="3138352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dirty="0" smtClean="0"/>
              <a:t>The</a:t>
            </a:r>
            <a:r>
              <a:rPr lang="en-US" baseline="0" dirty="0" smtClean="0"/>
              <a:t> junction tree algorithm is based on message passing between neighboring nodes.</a:t>
            </a:r>
          </a:p>
          <a:p>
            <a:pPr marL="171450" indent="-171450" algn="l" rtl="0">
              <a:buFont typeface="Arial" pitchFamily="34" charset="0"/>
              <a:buChar char="•"/>
            </a:pPr>
            <a:r>
              <a:rPr lang="en-US" baseline="0" dirty="0" smtClean="0"/>
              <a:t>The protocol is that a node can send a message to its parent only after it has received messages from all of its children</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At the end of this one-way pass, the root node holds </a:t>
            </a:r>
            <a:r>
              <a:rPr lang="en-US" sz="2100" dirty="0" smtClean="0"/>
              <a:t>the marginal of the joint probability distribution of the entire variable set.</a:t>
            </a:r>
            <a:endParaRPr lang="he-IL" sz="2100" dirty="0" smtClean="0"/>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Although we assume that the </a:t>
            </a:r>
            <a:r>
              <a:rPr lang="en-US" baseline="0" dirty="0" err="1" smtClean="0"/>
              <a:t>vars</a:t>
            </a:r>
            <a:r>
              <a:rPr lang="en-US" baseline="0" dirty="0" smtClean="0"/>
              <a:t> are independent, once we introduce evidence that f=0, this is no longer the case.</a:t>
            </a:r>
          </a:p>
          <a:p>
            <a:pPr marL="171450" indent="-171450" algn="l" rtl="0">
              <a:buFont typeface="Arial" pitchFamily="34" charset="0"/>
              <a:buChar char="•"/>
            </a:pPr>
            <a:r>
              <a:rPr lang="en-US" baseline="0" dirty="0" smtClean="0"/>
              <a:t>At the end of the algorithm each clique (and separator) holds the marginal probability of its variables.</a:t>
            </a:r>
          </a:p>
          <a:p>
            <a:pPr marL="171450" indent="-171450" algn="l" rtl="0">
              <a:buFont typeface="Arial" pitchFamily="34" charset="0"/>
              <a:buChar char="•"/>
            </a:pPr>
            <a:endParaRPr lang="en-US" baseline="0" dirty="0" smtClean="0"/>
          </a:p>
          <a:p>
            <a:pPr marL="171450" indent="-171450" algn="r" rtl="1">
              <a:buFont typeface="Arial" pitchFamily="34" charset="0"/>
              <a:buChar char="•"/>
            </a:pPr>
            <a:r>
              <a:rPr lang="he-IL" baseline="0" dirty="0" smtClean="0"/>
              <a:t>אלגוריתם ה-</a:t>
            </a:r>
            <a:r>
              <a:rPr lang="en-US" baseline="0" dirty="0" smtClean="0"/>
              <a:t>junction tree</a:t>
            </a:r>
            <a:r>
              <a:rPr lang="he-IL" baseline="0" dirty="0" smtClean="0"/>
              <a:t> מבוסס על העברת הודעות בין הצמתים בעץ</a:t>
            </a:r>
            <a:endParaRPr lang="en-US" baseline="0" dirty="0" smtClean="0"/>
          </a:p>
          <a:p>
            <a:pPr marL="171450" indent="-171450" algn="r" rtl="1">
              <a:buFont typeface="Arial" pitchFamily="34" charset="0"/>
              <a:buChar char="•"/>
            </a:pPr>
            <a:r>
              <a:rPr lang="he-IL" baseline="0" dirty="0" smtClean="0"/>
              <a:t>צומת יכול לשלוח הודעה לאביו רק לאחר שקיבל הודעות מכל בניו</a:t>
            </a:r>
          </a:p>
          <a:p>
            <a:pPr marL="171450" indent="-171450" algn="r" rtl="1">
              <a:buFont typeface="Arial" pitchFamily="34" charset="0"/>
              <a:buChar char="•"/>
            </a:pPr>
            <a:r>
              <a:rPr lang="he-IL" baseline="0" dirty="0" smtClean="0"/>
              <a:t>לאחר מעבר הודעות מכיוון העלים לשורש, פקטור השורש מכיל את ההתפלגות השולית שנלקחה מתוך ההתפלגות המשותפת של כל המשתנים המקריים.</a:t>
            </a:r>
          </a:p>
          <a:p>
            <a:pPr marL="171450" indent="-171450" algn="r" rtl="1">
              <a:buFont typeface="Arial" pitchFamily="34" charset="0"/>
              <a:buChar char="•"/>
            </a:pPr>
            <a:r>
              <a:rPr lang="he-IL" baseline="0" dirty="0" smtClean="0"/>
              <a:t>חשוב להדגיש: אמנם המ"מ הם </a:t>
            </a:r>
            <a:r>
              <a:rPr lang="he-IL" baseline="0" dirty="0" err="1" smtClean="0"/>
              <a:t>ב"ת</a:t>
            </a:r>
            <a:r>
              <a:rPr lang="he-IL" baseline="0" dirty="0" smtClean="0"/>
              <a:t> אבל בהינתן שערך הביטוי הוא 0\1, כבר נוצרת תלות בין המ"מ.</a:t>
            </a:r>
          </a:p>
          <a:p>
            <a:pPr marL="171450" indent="-171450" algn="r" rtl="1">
              <a:buFont typeface="Arial" pitchFamily="34" charset="0"/>
              <a:buChar char="•"/>
            </a:pPr>
            <a:r>
              <a:rPr lang="he-IL" baseline="0" dirty="0" smtClean="0"/>
              <a:t>בסוף האלגוריתם כל קליקה ומפריד מחזיקים את ההתפלגות השולית של המשתנים שהם מכילים</a:t>
            </a:r>
            <a:endParaRPr lang="en-US" baseline="0" dirty="0" smtClean="0"/>
          </a:p>
          <a:p>
            <a:pPr marL="171450" indent="-171450" algn="l" rtl="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A34BE33-B168-49C0-941A-5CD7AB44337D}" type="slidenum">
              <a:rPr lang="en-US" smtClean="0"/>
              <a:t>21</a:t>
            </a:fld>
            <a:endParaRPr lang="en-US"/>
          </a:p>
        </p:txBody>
      </p:sp>
    </p:spTree>
    <p:extLst>
      <p:ext uri="{BB962C8B-B14F-4D97-AF65-F5344CB8AC3E}">
        <p14:creationId xmlns:p14="http://schemas.microsoft.com/office/powerpoint/2010/main" val="1633257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sz="1200" b="0" i="0" u="none" strike="noStrike" kern="1200" baseline="0" dirty="0" smtClean="0">
                <a:solidFill>
                  <a:schemeClr val="tx1"/>
                </a:solidFill>
                <a:latin typeface="+mn-lt"/>
                <a:ea typeface="+mn-ea"/>
                <a:cs typeface="+mn-cs"/>
              </a:rPr>
              <a:t>We note that the introduction of evidence (f=0) invalidates the variables’ independence assumption (the probability that t_1=1 is 0 if r_1=s_1=1)</a:t>
            </a:r>
            <a:endParaRPr lang="he-IL"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he-IL" sz="1200" b="0" i="0" u="none" strike="noStrike" kern="1200" baseline="0" dirty="0" smtClean="0">
              <a:solidFill>
                <a:schemeClr val="tx1"/>
              </a:solidFill>
              <a:latin typeface="+mn-lt"/>
              <a:ea typeface="+mn-ea"/>
              <a:cs typeface="+mn-cs"/>
            </a:endParaRPr>
          </a:p>
          <a:p>
            <a:pPr marL="171450" marR="0" indent="-17145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200" b="0" i="0" u="none" strike="noStrike" kern="1200" baseline="0" dirty="0" smtClean="0">
                <a:solidFill>
                  <a:schemeClr val="tx1"/>
                </a:solidFill>
                <a:latin typeface="+mn-lt"/>
                <a:ea typeface="+mn-ea"/>
                <a:cs typeface="+mn-cs"/>
              </a:rPr>
              <a:t>נשים לב שהידיעה ש-</a:t>
            </a:r>
            <a:r>
              <a:rPr lang="en-US" sz="1200" b="0" i="0" u="none" strike="noStrike" kern="1200" baseline="0" dirty="0" smtClean="0">
                <a:solidFill>
                  <a:schemeClr val="tx1"/>
                </a:solidFill>
                <a:latin typeface="+mn-lt"/>
                <a:ea typeface="+mn-ea"/>
                <a:cs typeface="+mn-cs"/>
              </a:rPr>
              <a:t>f=0</a:t>
            </a:r>
            <a:r>
              <a:rPr lang="he-IL" sz="1200" b="0" i="0" u="none" strike="noStrike" kern="1200" baseline="0" dirty="0" smtClean="0">
                <a:solidFill>
                  <a:schemeClr val="tx1"/>
                </a:solidFill>
                <a:latin typeface="+mn-lt"/>
                <a:ea typeface="+mn-ea"/>
                <a:cs typeface="+mn-cs"/>
              </a:rPr>
              <a:t> מבטלת את האי-תלות בין המ"מ (ההסתברות ש-</a:t>
            </a:r>
            <a:r>
              <a:rPr lang="en-US" sz="1200" b="0" i="0" u="none" strike="noStrike" kern="1200" baseline="0" dirty="0" smtClean="0">
                <a:solidFill>
                  <a:schemeClr val="tx1"/>
                </a:solidFill>
                <a:latin typeface="+mn-lt"/>
                <a:ea typeface="+mn-ea"/>
                <a:cs typeface="+mn-cs"/>
              </a:rPr>
              <a:t>t_1=1</a:t>
            </a:r>
            <a:r>
              <a:rPr lang="he-IL" sz="1200" b="0" i="0" u="none" strike="noStrike" kern="1200" baseline="0" dirty="0" smtClean="0">
                <a:solidFill>
                  <a:schemeClr val="tx1"/>
                </a:solidFill>
                <a:latin typeface="+mn-lt"/>
                <a:ea typeface="+mn-ea"/>
                <a:cs typeface="+mn-cs"/>
              </a:rPr>
              <a:t> היא 0 אם ידוע ש-</a:t>
            </a:r>
            <a:r>
              <a:rPr lang="en-US" sz="1200" b="0" i="0" u="none" strike="noStrike" kern="1200" baseline="0" dirty="0" smtClean="0">
                <a:solidFill>
                  <a:schemeClr val="tx1"/>
                </a:solidFill>
                <a:latin typeface="+mn-lt"/>
                <a:ea typeface="+mn-ea"/>
                <a:cs typeface="+mn-cs"/>
              </a:rPr>
              <a:t>r_1=s_1=1</a:t>
            </a:r>
            <a:r>
              <a:rPr lang="he-IL" sz="1200" b="0" i="0" u="none" strike="noStrike" kern="1200" baseline="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4A34BE33-B168-49C0-941A-5CD7AB44337D}" type="slidenum">
              <a:rPr lang="en-US" smtClean="0"/>
              <a:t>22</a:t>
            </a:fld>
            <a:endParaRPr lang="en-US"/>
          </a:p>
        </p:txBody>
      </p:sp>
    </p:spTree>
    <p:extLst>
      <p:ext uri="{BB962C8B-B14F-4D97-AF65-F5344CB8AC3E}">
        <p14:creationId xmlns:p14="http://schemas.microsoft.com/office/powerpoint/2010/main" val="1830130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dirty="0" smtClean="0"/>
              <a:t>Mention that</a:t>
            </a:r>
            <a:r>
              <a:rPr lang="en-US" baseline="0" dirty="0" smtClean="0"/>
              <a:t> these types of graphs can be recognized in PTIME</a:t>
            </a:r>
            <a:endParaRPr lang="he-IL" baseline="0" dirty="0" smtClean="0"/>
          </a:p>
          <a:p>
            <a:pPr marL="171450" indent="-171450" algn="l" rtl="0">
              <a:buFont typeface="Arial" pitchFamily="34" charset="0"/>
              <a:buChar char="•"/>
            </a:pPr>
            <a:endParaRPr lang="he-IL" baseline="0" dirty="0" smtClean="0"/>
          </a:p>
          <a:p>
            <a:pPr marL="171450" indent="-171450" algn="r" rtl="1">
              <a:buFont typeface="Arial" pitchFamily="34" charset="0"/>
              <a:buChar char="•"/>
            </a:pPr>
            <a:r>
              <a:rPr lang="he-IL" baseline="0" dirty="0" smtClean="0"/>
              <a:t>חשוב להדגיש שניתן לזהות את הגרפים האלו בזמן </a:t>
            </a:r>
            <a:r>
              <a:rPr lang="he-IL" baseline="0" dirty="0" err="1" smtClean="0"/>
              <a:t>פולינומי</a:t>
            </a:r>
            <a:r>
              <a:rPr lang="he-IL" baseline="0" dirty="0" smtClean="0"/>
              <a:t>. במאמר המקורי הזמן הוא </a:t>
            </a:r>
            <a:r>
              <a:rPr lang="en-US" baseline="0" dirty="0" smtClean="0"/>
              <a:t>O(V^4)</a:t>
            </a:r>
            <a:r>
              <a:rPr lang="he-IL" baseline="0" dirty="0" smtClean="0"/>
              <a:t> ובעבודה מאוחרת יותר הזמן יורד ל-</a:t>
            </a:r>
            <a:r>
              <a:rPr lang="en-US" baseline="0" dirty="0" smtClean="0"/>
              <a:t>O(V+E)</a:t>
            </a:r>
            <a:endParaRPr lang="en-US" dirty="0"/>
          </a:p>
        </p:txBody>
      </p:sp>
      <p:sp>
        <p:nvSpPr>
          <p:cNvPr id="4" name="Slide Number Placeholder 3"/>
          <p:cNvSpPr>
            <a:spLocks noGrp="1"/>
          </p:cNvSpPr>
          <p:nvPr>
            <p:ph type="sldNum" sz="quarter" idx="10"/>
          </p:nvPr>
        </p:nvSpPr>
        <p:spPr/>
        <p:txBody>
          <a:bodyPr/>
          <a:lstStyle/>
          <a:p>
            <a:fld id="{4A34BE33-B168-49C0-941A-5CD7AB44337D}" type="slidenum">
              <a:rPr lang="en-US" smtClean="0"/>
              <a:t>23</a:t>
            </a:fld>
            <a:endParaRPr lang="en-US"/>
          </a:p>
        </p:txBody>
      </p:sp>
    </p:spTree>
    <p:extLst>
      <p:ext uri="{BB962C8B-B14F-4D97-AF65-F5344CB8AC3E}">
        <p14:creationId xmlns:p14="http://schemas.microsoft.com/office/powerpoint/2010/main" val="2395899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dirty="0" smtClean="0"/>
              <a:t>Mention that each variable appears in a single branch.</a:t>
            </a:r>
          </a:p>
          <a:p>
            <a:pPr marL="171450" indent="-171450" algn="l" rtl="0">
              <a:buFont typeface="Arial" pitchFamily="34" charset="0"/>
              <a:buChar char="•"/>
            </a:pPr>
            <a:r>
              <a:rPr lang="en-US" dirty="0" smtClean="0"/>
              <a:t>The structural property that enables the efficient probability computation is that for every node in the tree its set of children are disjoint.</a:t>
            </a:r>
          </a:p>
          <a:p>
            <a:pPr marL="171450" indent="-171450" algn="l" rtl="0">
              <a:buFont typeface="Arial" pitchFamily="34" charset="0"/>
              <a:buChar char="•"/>
            </a:pPr>
            <a:r>
              <a:rPr lang="en-US" dirty="0" smtClean="0"/>
              <a:t>\gamma-acyclic</a:t>
            </a:r>
            <a:r>
              <a:rPr lang="en-US" baseline="0" dirty="0" smtClean="0"/>
              <a:t> DB schemas also has desirable properties: every connected join expression is monotonic</a:t>
            </a:r>
          </a:p>
          <a:p>
            <a:pPr marL="171450" indent="-171450" algn="l" rtl="0">
              <a:buFont typeface="Arial" pitchFamily="34" charset="0"/>
              <a:buChar char="•"/>
            </a:pPr>
            <a:endParaRPr lang="en-US" baseline="0" dirty="0" smtClean="0"/>
          </a:p>
          <a:p>
            <a:pPr marL="171450" indent="-171450" algn="r" rtl="1">
              <a:buFont typeface="Arial" pitchFamily="34" charset="0"/>
              <a:buChar char="•"/>
            </a:pPr>
            <a:r>
              <a:rPr lang="he-IL" dirty="0" smtClean="0"/>
              <a:t>אפשר לראות שכל מ"מ מופיע על ענף אחד</a:t>
            </a:r>
          </a:p>
          <a:p>
            <a:pPr marL="171450" indent="-171450" algn="r" rtl="1">
              <a:buFont typeface="Arial" pitchFamily="34" charset="0"/>
              <a:buChar char="•"/>
            </a:pPr>
            <a:r>
              <a:rPr lang="he-IL" dirty="0" smtClean="0"/>
              <a:t>התכונה שמאפשרת את החישוב היעיל היא שלכל צומת (קליקה) בעץ</a:t>
            </a:r>
            <a:r>
              <a:rPr lang="he-IL" baseline="0" dirty="0" smtClean="0"/>
              <a:t> הבנים שלו הם זרים.</a:t>
            </a:r>
          </a:p>
          <a:p>
            <a:pPr marL="171450" indent="-171450" algn="r" rtl="1">
              <a:buFont typeface="Arial" pitchFamily="34" charset="0"/>
              <a:buChar char="•"/>
            </a:pPr>
            <a:r>
              <a:rPr lang="he-IL" baseline="0" dirty="0" smtClean="0"/>
              <a:t>עוד קישור לעולם מסדי הנתונים: </a:t>
            </a:r>
            <a:r>
              <a:rPr lang="he-IL" baseline="0" dirty="0" err="1" smtClean="0"/>
              <a:t>להיפרגרף</a:t>
            </a:r>
            <a:r>
              <a:rPr lang="he-IL" baseline="0" dirty="0" smtClean="0"/>
              <a:t> גמא-</a:t>
            </a:r>
            <a:r>
              <a:rPr lang="he-IL" baseline="0" dirty="0" err="1" smtClean="0"/>
              <a:t>אציקלי</a:t>
            </a:r>
            <a:r>
              <a:rPr lang="he-IL" baseline="0" dirty="0" smtClean="0"/>
              <a:t> יש עץ כנ"ל מושרש בכל צומת</a:t>
            </a:r>
          </a:p>
          <a:p>
            <a:pPr marL="171450" indent="-171450" algn="r" rtl="1">
              <a:buFont typeface="Arial" pitchFamily="34" charset="0"/>
              <a:buChar char="•"/>
            </a:pPr>
            <a:r>
              <a:rPr lang="he-IL" baseline="0" dirty="0" smtClean="0"/>
              <a:t>לסכמות שהן גמא-</a:t>
            </a:r>
            <a:r>
              <a:rPr lang="he-IL" baseline="0" dirty="0" err="1" smtClean="0"/>
              <a:t>אציקליות</a:t>
            </a:r>
            <a:r>
              <a:rPr lang="he-IL" baseline="0" dirty="0" smtClean="0"/>
              <a:t> כל ביטוי </a:t>
            </a:r>
            <a:r>
              <a:rPr lang="en-US" baseline="0" dirty="0" smtClean="0"/>
              <a:t>join</a:t>
            </a:r>
            <a:r>
              <a:rPr lang="he-IL" baseline="0" dirty="0" smtClean="0"/>
              <a:t> הוא מונוטוני.</a:t>
            </a:r>
            <a:endParaRPr lang="he-IL" dirty="0" smtClean="0"/>
          </a:p>
          <a:p>
            <a:pPr marL="171450" indent="-171450" algn="r" rt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A34BE33-B168-49C0-941A-5CD7AB44337D}" type="slidenum">
              <a:rPr lang="en-US" smtClean="0"/>
              <a:t>24</a:t>
            </a:fld>
            <a:endParaRPr lang="en-US"/>
          </a:p>
        </p:txBody>
      </p:sp>
    </p:spTree>
    <p:extLst>
      <p:ext uri="{BB962C8B-B14F-4D97-AF65-F5344CB8AC3E}">
        <p14:creationId xmlns:p14="http://schemas.microsoft.com/office/powerpoint/2010/main" val="2417608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set of entries in each factor is exhaustive and mutual exclusive.</a:t>
            </a:r>
          </a:p>
          <a:p>
            <a:pPr marL="171450" indent="-171450" algn="l" rtl="0">
              <a:buFont typeface="Arial" pitchFamily="34" charset="0"/>
              <a:buChar char="•"/>
            </a:pPr>
            <a:r>
              <a:rPr lang="en-US" dirty="0" smtClean="0"/>
              <a:t>Forcing each entry in every factor to contain at least one 0 is equivalent to forcing the formula to receive a value of 0.</a:t>
            </a:r>
          </a:p>
          <a:p>
            <a:pPr marL="171450" indent="-171450" algn="l" rtl="0">
              <a:buFont typeface="Arial" pitchFamily="34" charset="0"/>
              <a:buChar char="•"/>
            </a:pPr>
            <a:r>
              <a:rPr lang="en-US" dirty="0" smtClean="0"/>
              <a:t>Due to the wildcard values, each entry actually represents several different assignments (for example: the first entry represents 16 different assignments to the </a:t>
            </a:r>
            <a:r>
              <a:rPr lang="en-US" dirty="0" err="1" smtClean="0"/>
              <a:t>vars</a:t>
            </a:r>
            <a:r>
              <a:rPr lang="en-US" dirty="0" smtClean="0"/>
              <a:t>)</a:t>
            </a:r>
          </a:p>
          <a:p>
            <a:pPr marL="171450" indent="-171450" algn="l" rtl="0">
              <a:buFont typeface="Arial" pitchFamily="34" charset="0"/>
              <a:buChar char="•"/>
            </a:pPr>
            <a:r>
              <a:rPr lang="en-US" dirty="0" smtClean="0"/>
              <a:t>Since all factors have at least one </a:t>
            </a:r>
            <a:r>
              <a:rPr lang="en-US" dirty="0" err="1" smtClean="0"/>
              <a:t>var</a:t>
            </a:r>
            <a:r>
              <a:rPr lang="en-US" dirty="0" smtClean="0"/>
              <a:t> with value 0, then after the message passing algorithm, the</a:t>
            </a:r>
            <a:r>
              <a:rPr lang="en-US" baseline="0" dirty="0" smtClean="0"/>
              <a:t> root node’s factor will </a:t>
            </a:r>
            <a:r>
              <a:rPr lang="en-US" baseline="0" dirty="0" smtClean="0"/>
              <a:t>contain </a:t>
            </a:r>
            <a:r>
              <a:rPr lang="en-US" baseline="0" dirty="0" smtClean="0"/>
              <a:t>the marginal probability of its </a:t>
            </a:r>
            <a:r>
              <a:rPr lang="en-US" baseline="0" dirty="0" err="1" smtClean="0"/>
              <a:t>vars</a:t>
            </a:r>
            <a:r>
              <a:rPr lang="en-US" baseline="0" smtClean="0"/>
              <a:t> over </a:t>
            </a:r>
            <a:r>
              <a:rPr lang="en-US" baseline="0" dirty="0" smtClean="0"/>
              <a:t>all assignments where f=0.</a:t>
            </a:r>
            <a:endParaRPr lang="en-US" dirty="0" smtClean="0"/>
          </a:p>
          <a:p>
            <a:pPr marL="171450" indent="-171450" algn="l" rtl="0">
              <a:buFont typeface="Arial" pitchFamily="34" charset="0"/>
              <a:buChar char="•"/>
            </a:pPr>
            <a:endParaRPr lang="he-IL" dirty="0" smtClean="0"/>
          </a:p>
          <a:p>
            <a:pPr marL="171450" indent="-171450" algn="r" rtl="1">
              <a:buFont typeface="Arial" pitchFamily="34" charset="0"/>
              <a:buChar char="•"/>
            </a:pPr>
            <a:r>
              <a:rPr lang="he-IL" dirty="0" smtClean="0"/>
              <a:t>נשים לב: בכל פקטור (קליקה\מפריד) אוסף הכניסות הן זרות ומקיפות</a:t>
            </a:r>
            <a:r>
              <a:rPr lang="he-IL" baseline="0" dirty="0" smtClean="0"/>
              <a:t> (כלומר, מכסות את כל </a:t>
            </a:r>
            <a:r>
              <a:rPr lang="he-IL" baseline="0" dirty="0" err="1" smtClean="0"/>
              <a:t>ההשמות</a:t>
            </a:r>
            <a:r>
              <a:rPr lang="he-IL" baseline="0" dirty="0" smtClean="0"/>
              <a:t> האפשריות)</a:t>
            </a:r>
          </a:p>
          <a:p>
            <a:pPr marL="171450" indent="-171450" algn="r" rtl="1">
              <a:buFont typeface="Arial" pitchFamily="34" charset="0"/>
              <a:buChar char="•"/>
            </a:pPr>
            <a:r>
              <a:rPr lang="he-IL" baseline="0" dirty="0" smtClean="0"/>
              <a:t>הרצת האלגוריתם כך </a:t>
            </a:r>
            <a:r>
              <a:rPr lang="he-IL" baseline="0" dirty="0" err="1" smtClean="0"/>
              <a:t>שההשמות</a:t>
            </a:r>
            <a:r>
              <a:rPr lang="he-IL" baseline="0" dirty="0" smtClean="0"/>
              <a:t> החלקיות לכל הפסוקיות מכילות לפחות 0 אחד גורמת לכך שהאלגוריתם יחשב את ההסתברות שהביטוי מקבל את הערך 0</a:t>
            </a:r>
          </a:p>
          <a:p>
            <a:pPr marL="171450" indent="-171450" algn="r" rtl="1">
              <a:buFont typeface="Arial" pitchFamily="34" charset="0"/>
              <a:buChar char="•"/>
            </a:pPr>
            <a:r>
              <a:rPr lang="he-IL" baseline="0" dirty="0" smtClean="0"/>
              <a:t>התווים החופשיים גורמים לכך שכל כניסה בפקטור מייצגת כמה השמות שונות. (לדוגמא הכניסה הראשונה מייצגת את ההסתברות של 16 השמות שונות)</a:t>
            </a:r>
          </a:p>
          <a:p>
            <a:pPr marL="171450" indent="-171450" algn="r" rtl="1">
              <a:buFont typeface="Arial" pitchFamily="34" charset="0"/>
              <a:buChar char="•"/>
            </a:pPr>
            <a:r>
              <a:rPr lang="he-IL" baseline="0" dirty="0" smtClean="0"/>
              <a:t>מכיוון שבכל הפקטורים יש לפחות מ"מ אחד שמקבל את הערך 0, אז לאחר הרצת אלגוריתם העברת ההודעות, הפקטור של שורש העץ (שאליו זורמות כל ההודעות) יכיל את ההתפלגות השולית של הכניסות שלו מעל כל </a:t>
            </a:r>
            <a:r>
              <a:rPr lang="he-IL" baseline="0" dirty="0" err="1" smtClean="0"/>
              <a:t>ההשמות</a:t>
            </a:r>
            <a:r>
              <a:rPr lang="he-IL" baseline="0" dirty="0" smtClean="0"/>
              <a:t> שבהם </a:t>
            </a:r>
            <a:r>
              <a:rPr lang="en-US" baseline="0" dirty="0" smtClean="0"/>
              <a:t>f=0</a:t>
            </a:r>
            <a:endParaRPr lang="en-US" dirty="0"/>
          </a:p>
        </p:txBody>
      </p:sp>
      <p:sp>
        <p:nvSpPr>
          <p:cNvPr id="4" name="Slide Number Placeholder 3"/>
          <p:cNvSpPr>
            <a:spLocks noGrp="1"/>
          </p:cNvSpPr>
          <p:nvPr>
            <p:ph type="sldNum" sz="quarter" idx="10"/>
          </p:nvPr>
        </p:nvSpPr>
        <p:spPr/>
        <p:txBody>
          <a:bodyPr/>
          <a:lstStyle/>
          <a:p>
            <a:fld id="{4A34BE33-B168-49C0-941A-5CD7AB44337D}" type="slidenum">
              <a:rPr lang="en-US" smtClean="0"/>
              <a:t>25</a:t>
            </a:fld>
            <a:endParaRPr lang="en-US"/>
          </a:p>
        </p:txBody>
      </p:sp>
    </p:spTree>
    <p:extLst>
      <p:ext uri="{BB962C8B-B14F-4D97-AF65-F5344CB8AC3E}">
        <p14:creationId xmlns:p14="http://schemas.microsoft.com/office/powerpoint/2010/main" val="2814089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dirty="0" smtClean="0"/>
              <a:t>We</a:t>
            </a:r>
            <a:r>
              <a:rPr lang="en-US" baseline="0" dirty="0" smtClean="0"/>
              <a:t> note that this entry represents 4 assignments </a:t>
            </a:r>
          </a:p>
          <a:p>
            <a:pPr marL="171450" indent="-171450" algn="l" rtl="0">
              <a:buFont typeface="Arial" pitchFamily="34" charset="0"/>
              <a:buChar char="•"/>
            </a:pPr>
            <a:r>
              <a:rPr lang="en-US" baseline="0" dirty="0" smtClean="0"/>
              <a:t>The probability of this entry is actually the marginal probability of a=1,b=1,c=0 over the joint probability distribution of </a:t>
            </a:r>
            <a:r>
              <a:rPr lang="en-US" baseline="0" dirty="0" err="1" smtClean="0"/>
              <a:t>a,b,c,d,e</a:t>
            </a:r>
            <a:r>
              <a:rPr lang="en-US" baseline="0" dirty="0" smtClean="0"/>
              <a:t> under the assumption that f=0</a:t>
            </a:r>
          </a:p>
          <a:p>
            <a:pPr marL="171450" indent="-171450" algn="l" rtl="0">
              <a:buFont typeface="Arial" pitchFamily="34" charset="0"/>
              <a:buChar char="•"/>
            </a:pPr>
            <a:r>
              <a:rPr lang="en-US" baseline="0" dirty="0" smtClean="0"/>
              <a:t>The structure of the tree guarantees that the two messages will be disjoint </a:t>
            </a:r>
            <a:r>
              <a:rPr lang="en-US" baseline="0" dirty="0" smtClean="0">
                <a:sym typeface="Wingdings" pitchFamily="2" charset="2"/>
              </a:rPr>
              <a:t> each </a:t>
            </a:r>
            <a:r>
              <a:rPr lang="en-US" baseline="0" dirty="0" err="1" smtClean="0">
                <a:sym typeface="Wingdings" pitchFamily="2" charset="2"/>
              </a:rPr>
              <a:t>var</a:t>
            </a:r>
            <a:r>
              <a:rPr lang="en-US" baseline="0" dirty="0" smtClean="0">
                <a:sym typeface="Wingdings" pitchFamily="2" charset="2"/>
              </a:rPr>
              <a:t> </a:t>
            </a:r>
            <a:endParaRPr lang="en-US" baseline="0" dirty="0" smtClean="0"/>
          </a:p>
          <a:p>
            <a:pPr marL="171450" indent="-171450" algn="l" rtl="0">
              <a:buFont typeface="Arial" pitchFamily="34" charset="0"/>
              <a:buChar char="•"/>
            </a:pPr>
            <a:r>
              <a:rPr lang="en-US" baseline="0" dirty="0" smtClean="0"/>
              <a:t>We can simply multiply the messages for two reasons</a:t>
            </a:r>
          </a:p>
          <a:p>
            <a:pPr marL="685800" lvl="1" indent="-228600" algn="l" rtl="0">
              <a:buFont typeface="+mj-lt"/>
              <a:buAutoNum type="arabicPeriod"/>
            </a:pPr>
            <a:r>
              <a:rPr lang="en-US" baseline="0" dirty="0" smtClean="0"/>
              <a:t>The tree’s special structure ensures us that marginalization over d (and e) was performed over a single branch </a:t>
            </a:r>
            <a:r>
              <a:rPr lang="en-US" baseline="0" dirty="0" smtClean="0">
                <a:sym typeface="Wingdings" pitchFamily="2" charset="2"/>
              </a:rPr>
              <a:t> this summation appears in a single message</a:t>
            </a:r>
          </a:p>
          <a:p>
            <a:pPr marL="685800" lvl="1" indent="-228600" algn="l" rtl="0">
              <a:buFont typeface="+mj-lt"/>
              <a:buAutoNum type="arabicPeriod"/>
            </a:pPr>
            <a:r>
              <a:rPr lang="en-US" baseline="0" dirty="0" smtClean="0">
                <a:sym typeface="Wingdings" pitchFamily="2" charset="2"/>
              </a:rPr>
              <a:t>The assumed independence between the variables</a:t>
            </a:r>
            <a:endParaRPr lang="en-US" baseline="0" dirty="0" smtClean="0"/>
          </a:p>
          <a:p>
            <a:pPr marL="171450" indent="-171450" algn="r" rtl="1">
              <a:buFont typeface="Arial" pitchFamily="34" charset="0"/>
              <a:buChar char="•"/>
            </a:pPr>
            <a:r>
              <a:rPr lang="he-IL" dirty="0" smtClean="0"/>
              <a:t>הכניסה המסומנת מייצגת 4 השמות</a:t>
            </a:r>
            <a:r>
              <a:rPr lang="he-IL" baseline="0" dirty="0" smtClean="0"/>
              <a:t> שונות.</a:t>
            </a:r>
          </a:p>
          <a:p>
            <a:pPr marL="171450" indent="-171450" algn="r" rtl="1">
              <a:buFont typeface="Arial" pitchFamily="34" charset="0"/>
              <a:buChar char="•"/>
            </a:pPr>
            <a:r>
              <a:rPr lang="he-IL" baseline="0" dirty="0" smtClean="0"/>
              <a:t>ההסתברות של הכניסה שווה להסתברות השולית של </a:t>
            </a:r>
            <a:r>
              <a:rPr lang="en-US" baseline="0" dirty="0" smtClean="0"/>
              <a:t>a=1,b=1,c=0</a:t>
            </a:r>
            <a:r>
              <a:rPr lang="he-IL" baseline="0" dirty="0" smtClean="0"/>
              <a:t> מעל ההסתברות המשותפת של </a:t>
            </a:r>
            <a:r>
              <a:rPr lang="en-US" baseline="0" dirty="0" err="1" smtClean="0"/>
              <a:t>a,b,c,d,e</a:t>
            </a:r>
            <a:r>
              <a:rPr lang="he-IL" baseline="0" dirty="0" smtClean="0"/>
              <a:t> תחת ההנחה ש-</a:t>
            </a:r>
            <a:r>
              <a:rPr lang="en-US" baseline="0" dirty="0" smtClean="0"/>
              <a:t>f=0</a:t>
            </a:r>
            <a:r>
              <a:rPr lang="he-IL" baseline="0" dirty="0" smtClean="0"/>
              <a:t> כמובן</a:t>
            </a:r>
            <a:endParaRPr lang="en-US" baseline="0" dirty="0" smtClean="0"/>
          </a:p>
          <a:p>
            <a:pPr marL="171450" indent="-171450" algn="r" rtl="1">
              <a:buFont typeface="Arial" pitchFamily="34" charset="0"/>
              <a:buChar char="•"/>
            </a:pPr>
            <a:r>
              <a:rPr lang="he-IL" baseline="0" dirty="0" smtClean="0"/>
              <a:t>אנו יכולים פשוט לכפול את הכניסות המתאימות בשתי ההודעות מכיוון ש:</a:t>
            </a:r>
          </a:p>
          <a:p>
            <a:pPr marL="685800" marR="0" lvl="1" indent="-228600" algn="r" defTabSz="914400" rtl="1" eaLnBrk="1" fontAlgn="auto" latinLnBrk="0" hangingPunct="1">
              <a:lnSpc>
                <a:spcPct val="100000"/>
              </a:lnSpc>
              <a:spcBef>
                <a:spcPts val="0"/>
              </a:spcBef>
              <a:spcAft>
                <a:spcPts val="0"/>
              </a:spcAft>
              <a:buClrTx/>
              <a:buSzTx/>
              <a:buFont typeface="+mj-lt"/>
              <a:buAutoNum type="arabicPeriod"/>
              <a:tabLst/>
              <a:defRPr/>
            </a:pPr>
            <a:r>
              <a:rPr lang="he-IL" baseline="0" dirty="0" smtClean="0"/>
              <a:t>המבנה המיוחד של העץ מבטיח לנו שהסכימה מעל </a:t>
            </a:r>
            <a:r>
              <a:rPr lang="en-US" baseline="0" dirty="0" smtClean="0"/>
              <a:t>d</a:t>
            </a:r>
            <a:r>
              <a:rPr lang="he-IL" baseline="0" dirty="0" smtClean="0"/>
              <a:t> (ו-</a:t>
            </a:r>
            <a:r>
              <a:rPr lang="en-US" baseline="0" dirty="0" smtClean="0"/>
              <a:t>e</a:t>
            </a:r>
            <a:r>
              <a:rPr lang="he-IL" baseline="0" dirty="0" smtClean="0"/>
              <a:t>) התבצעה לאורך ענף אחד של העץ, כלומר, הסכימה הזו מופיעה בהודעה אחת שהגיעה לשורש ולכן אנחנו יכולים פשוט לכפול את הכניסות המתאימות בהודעות</a:t>
            </a:r>
            <a:endParaRPr lang="en-US" baseline="0" dirty="0" smtClean="0"/>
          </a:p>
          <a:p>
            <a:pPr marL="685800" marR="0" lvl="1" indent="-228600" algn="r" defTabSz="914400" rtl="1" eaLnBrk="1" fontAlgn="auto" latinLnBrk="0" hangingPunct="1">
              <a:lnSpc>
                <a:spcPct val="100000"/>
              </a:lnSpc>
              <a:spcBef>
                <a:spcPts val="0"/>
              </a:spcBef>
              <a:spcAft>
                <a:spcPts val="0"/>
              </a:spcAft>
              <a:buClrTx/>
              <a:buSzTx/>
              <a:buFont typeface="+mj-lt"/>
              <a:buAutoNum type="arabicPeriod"/>
              <a:tabLst/>
              <a:defRPr/>
            </a:pPr>
            <a:r>
              <a:rPr lang="he-IL" baseline="0" dirty="0" smtClean="0"/>
              <a:t>אי-התלות בין המ"מ</a:t>
            </a:r>
            <a:endParaRPr lang="en-US" dirty="0" smtClean="0"/>
          </a:p>
          <a:p>
            <a:pPr marL="685800" lvl="1" indent="-228600" algn="r" rtl="1">
              <a:buFont typeface="+mj-lt"/>
              <a:buAutoNum type="arabicPeriod"/>
            </a:pPr>
            <a:endParaRPr lang="en-US" baseline="0" dirty="0" smtClean="0"/>
          </a:p>
          <a:p>
            <a:pPr marL="685800" lvl="1" indent="-228600" algn="r" rtl="1">
              <a:buFont typeface="+mj-lt"/>
              <a:buAutoNum type="arabicPeriod"/>
            </a:pPr>
            <a:endParaRPr lang="he-IL" baseline="0" dirty="0" smtClean="0"/>
          </a:p>
          <a:p>
            <a:pPr marL="171450" indent="-171450" algn="r" rtl="1">
              <a:buFont typeface="Arial" pitchFamily="34" charset="0"/>
              <a:buChar char="•"/>
            </a:pPr>
            <a:r>
              <a:rPr lang="he-IL" baseline="0" dirty="0" smtClean="0"/>
              <a:t> </a:t>
            </a:r>
            <a:endParaRPr lang="en-US" dirty="0"/>
          </a:p>
        </p:txBody>
      </p:sp>
      <p:sp>
        <p:nvSpPr>
          <p:cNvPr id="4" name="Slide Number Placeholder 3"/>
          <p:cNvSpPr>
            <a:spLocks noGrp="1"/>
          </p:cNvSpPr>
          <p:nvPr>
            <p:ph type="sldNum" sz="quarter" idx="10"/>
          </p:nvPr>
        </p:nvSpPr>
        <p:spPr/>
        <p:txBody>
          <a:bodyPr/>
          <a:lstStyle/>
          <a:p>
            <a:fld id="{4A34BE33-B168-49C0-941A-5CD7AB44337D}" type="slidenum">
              <a:rPr lang="en-US" smtClean="0"/>
              <a:t>26</a:t>
            </a:fld>
            <a:endParaRPr lang="en-US"/>
          </a:p>
        </p:txBody>
      </p:sp>
    </p:spTree>
    <p:extLst>
      <p:ext uri="{BB962C8B-B14F-4D97-AF65-F5344CB8AC3E}">
        <p14:creationId xmlns:p14="http://schemas.microsoft.com/office/powerpoint/2010/main" val="146894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Optical Character Recognition</a:t>
            </a:r>
            <a:endParaRPr lang="en-US" dirty="0"/>
          </a:p>
        </p:txBody>
      </p:sp>
      <p:sp>
        <p:nvSpPr>
          <p:cNvPr id="4" name="Slide Number Placeholder 3"/>
          <p:cNvSpPr>
            <a:spLocks noGrp="1"/>
          </p:cNvSpPr>
          <p:nvPr>
            <p:ph type="sldNum" sz="quarter" idx="10"/>
          </p:nvPr>
        </p:nvSpPr>
        <p:spPr/>
        <p:txBody>
          <a:bodyPr/>
          <a:lstStyle/>
          <a:p>
            <a:fld id="{4A34BE33-B168-49C0-941A-5CD7AB44337D}" type="slidenum">
              <a:rPr lang="en-US" smtClean="0"/>
              <a:t>4</a:t>
            </a:fld>
            <a:endParaRPr lang="en-US"/>
          </a:p>
        </p:txBody>
      </p:sp>
    </p:spTree>
    <p:extLst>
      <p:ext uri="{BB962C8B-B14F-4D97-AF65-F5344CB8AC3E}">
        <p14:creationId xmlns:p14="http://schemas.microsoft.com/office/powerpoint/2010/main" val="393610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dirty="0" smtClean="0"/>
              <a:t>Mention that due to the compact factors, we cannot simply marginalize out any variable as in the classic case.</a:t>
            </a:r>
          </a:p>
          <a:p>
            <a:pPr marL="171450" indent="-171450" algn="l" rtl="0">
              <a:buFont typeface="Arial" pitchFamily="34" charset="0"/>
              <a:buChar char="•"/>
            </a:pPr>
            <a:r>
              <a:rPr lang="en-US" dirty="0" smtClean="0"/>
              <a:t>We can only marginalize out variables at the rightmost-column</a:t>
            </a:r>
            <a:r>
              <a:rPr lang="en-US" baseline="0" dirty="0" smtClean="0"/>
              <a:t> – but due to the special tree structure, this is always possible.</a:t>
            </a:r>
          </a:p>
          <a:p>
            <a:pPr marL="171450" indent="-171450" algn="l" rtl="0">
              <a:buFont typeface="Arial" pitchFamily="34" charset="0"/>
              <a:buChar char="•"/>
            </a:pPr>
            <a:r>
              <a:rPr lang="en-US" baseline="0" dirty="0" smtClean="0"/>
              <a:t>Solution: Place </a:t>
            </a:r>
            <a:r>
              <a:rPr lang="en-US" baseline="0" dirty="0" err="1" smtClean="0"/>
              <a:t>vars</a:t>
            </a:r>
            <a:r>
              <a:rPr lang="en-US" baseline="0" dirty="0" smtClean="0"/>
              <a:t> in the </a:t>
            </a:r>
            <a:r>
              <a:rPr lang="en-US" baseline="0" dirty="0" err="1" smtClean="0"/>
              <a:t>seperator</a:t>
            </a:r>
            <a:r>
              <a:rPr lang="en-US" baseline="0" dirty="0" smtClean="0"/>
              <a:t> node first in factor. This is always possible due to the junction tree </a:t>
            </a:r>
            <a:r>
              <a:rPr lang="en-US" baseline="0" dirty="0" err="1" smtClean="0"/>
              <a:t>propoerty</a:t>
            </a:r>
            <a:r>
              <a:rPr lang="en-US" baseline="0" dirty="0" smtClean="0"/>
              <a:t>.</a:t>
            </a:r>
            <a:endParaRPr lang="he-IL" baseline="0" dirty="0" smtClean="0"/>
          </a:p>
          <a:p>
            <a:pPr marL="171450" indent="-171450" algn="l" rtl="0">
              <a:buFont typeface="Arial" pitchFamily="34" charset="0"/>
              <a:buChar char="•"/>
            </a:pPr>
            <a:endParaRPr lang="he-IL" baseline="0" dirty="0" smtClean="0"/>
          </a:p>
          <a:p>
            <a:pPr marL="171450" indent="-171450" algn="r" rtl="1">
              <a:buFont typeface="Arial" pitchFamily="34" charset="0"/>
              <a:buChar char="•"/>
            </a:pPr>
            <a:r>
              <a:rPr lang="he-IL" baseline="0" dirty="0" smtClean="0"/>
              <a:t>השימוש בפקטורים הקומפקטיים מונע מאתנו לסכום מעל כל משתנה </a:t>
            </a:r>
            <a:r>
              <a:rPr lang="he-IL" baseline="0" dirty="0" err="1" smtClean="0"/>
              <a:t>בפונקצית</a:t>
            </a:r>
            <a:r>
              <a:rPr lang="he-IL" baseline="0" dirty="0" smtClean="0"/>
              <a:t> ההסתברות.</a:t>
            </a:r>
          </a:p>
          <a:p>
            <a:pPr marL="171450" indent="-171450" algn="r" rtl="1">
              <a:buFont typeface="Arial" pitchFamily="34" charset="0"/>
              <a:buChar char="•"/>
            </a:pPr>
            <a:r>
              <a:rPr lang="he-IL" baseline="0" dirty="0" smtClean="0"/>
              <a:t>אנחנו יכולים לסכום רק מעל מ"מ שנמצא בעמודה הימנית ביותר בפקטור.</a:t>
            </a:r>
            <a:endParaRPr lang="en-US" baseline="0" dirty="0" smtClean="0"/>
          </a:p>
          <a:p>
            <a:pPr marL="171450" indent="-171450" algn="r" rtl="1">
              <a:buFont typeface="Arial" pitchFamily="34" charset="0"/>
              <a:buChar char="•"/>
            </a:pPr>
            <a:r>
              <a:rPr lang="he-IL" baseline="0" dirty="0" smtClean="0"/>
              <a:t>פתרון: בכל פקטור, מ"מ שנמצאים בהודעה יופיעו לפני האחרים.  בגלל תכונת ה-</a:t>
            </a:r>
            <a:r>
              <a:rPr lang="en-US" baseline="0" dirty="0" smtClean="0"/>
              <a:t>junction tree</a:t>
            </a:r>
            <a:r>
              <a:rPr lang="he-IL" baseline="0" dirty="0" smtClean="0"/>
              <a:t> תמיד אפשר לסדר כך את המ"מ.</a:t>
            </a:r>
          </a:p>
        </p:txBody>
      </p:sp>
      <p:sp>
        <p:nvSpPr>
          <p:cNvPr id="4" name="Slide Number Placeholder 3"/>
          <p:cNvSpPr>
            <a:spLocks noGrp="1"/>
          </p:cNvSpPr>
          <p:nvPr>
            <p:ph type="sldNum" sz="quarter" idx="10"/>
          </p:nvPr>
        </p:nvSpPr>
        <p:spPr/>
        <p:txBody>
          <a:bodyPr/>
          <a:lstStyle/>
          <a:p>
            <a:fld id="{4A34BE33-B168-49C0-941A-5CD7AB44337D}" type="slidenum">
              <a:rPr lang="en-US" smtClean="0"/>
              <a:t>27</a:t>
            </a:fld>
            <a:endParaRPr lang="en-US"/>
          </a:p>
        </p:txBody>
      </p:sp>
    </p:spTree>
    <p:extLst>
      <p:ext uri="{BB962C8B-B14F-4D97-AF65-F5344CB8AC3E}">
        <p14:creationId xmlns:p14="http://schemas.microsoft.com/office/powerpoint/2010/main" val="3765816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dirty="0" smtClean="0"/>
              <a:t>Mention that N is the number</a:t>
            </a:r>
            <a:r>
              <a:rPr lang="en-US" baseline="0" dirty="0" smtClean="0"/>
              <a:t> of nodes (cliques) in the tree, and k is its </a:t>
            </a:r>
            <a:r>
              <a:rPr lang="en-US" baseline="0" dirty="0" err="1" smtClean="0"/>
              <a:t>treewidth</a:t>
            </a:r>
            <a:r>
              <a:rPr lang="en-US" baseline="0" dirty="0" smtClean="0"/>
              <a:t>.</a:t>
            </a:r>
          </a:p>
          <a:p>
            <a:pPr marL="171450" indent="-171450" algn="l" rtl="0">
              <a:buFont typeface="Arial" pitchFamily="34" charset="0"/>
              <a:buChar char="•"/>
            </a:pPr>
            <a:endParaRPr lang="en-US" baseline="0" dirty="0" smtClean="0"/>
          </a:p>
          <a:p>
            <a:pPr marL="171450" indent="-171450" algn="r" rtl="1">
              <a:buFont typeface="Arial" pitchFamily="34" charset="0"/>
              <a:buChar char="•"/>
            </a:pPr>
            <a:r>
              <a:rPr lang="en-US" dirty="0" smtClean="0"/>
              <a:t>N</a:t>
            </a:r>
            <a:r>
              <a:rPr lang="he-IL" dirty="0" smtClean="0"/>
              <a:t> הוא מספר הצמתים</a:t>
            </a:r>
            <a:r>
              <a:rPr lang="he-IL" baseline="0" dirty="0" smtClean="0"/>
              <a:t> (קליקות) בעץ ו-</a:t>
            </a:r>
            <a:r>
              <a:rPr lang="en-US" baseline="0" dirty="0" smtClean="0"/>
              <a:t>k</a:t>
            </a:r>
            <a:r>
              <a:rPr lang="he-IL" baseline="0" dirty="0" smtClean="0"/>
              <a:t> הוא ה-</a:t>
            </a:r>
            <a:r>
              <a:rPr lang="en-US" baseline="0" dirty="0" err="1" smtClean="0"/>
              <a:t>treewidth</a:t>
            </a:r>
            <a:endParaRPr lang="en-US" dirty="0"/>
          </a:p>
        </p:txBody>
      </p:sp>
      <p:sp>
        <p:nvSpPr>
          <p:cNvPr id="4" name="Slide Number Placeholder 3"/>
          <p:cNvSpPr>
            <a:spLocks noGrp="1"/>
          </p:cNvSpPr>
          <p:nvPr>
            <p:ph type="sldNum" sz="quarter" idx="10"/>
          </p:nvPr>
        </p:nvSpPr>
        <p:spPr/>
        <p:txBody>
          <a:bodyPr/>
          <a:lstStyle/>
          <a:p>
            <a:fld id="{4A34BE33-B168-49C0-941A-5CD7AB44337D}" type="slidenum">
              <a:rPr lang="en-US" smtClean="0"/>
              <a:t>29</a:t>
            </a:fld>
            <a:endParaRPr lang="en-US"/>
          </a:p>
        </p:txBody>
      </p:sp>
    </p:spTree>
    <p:extLst>
      <p:ext uri="{BB962C8B-B14F-4D97-AF65-F5344CB8AC3E}">
        <p14:creationId xmlns:p14="http://schemas.microsoft.com/office/powerpoint/2010/main" val="1797576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baseline="0" dirty="0" smtClean="0"/>
              <a:t>Result of query </a:t>
            </a:r>
            <a:r>
              <a:rPr lang="en-US" baseline="0" dirty="0" err="1" smtClean="0"/>
              <a:t>consits</a:t>
            </a:r>
            <a:r>
              <a:rPr lang="en-US" baseline="0" dirty="0" smtClean="0"/>
              <a:t> of 3 output tuples, whose existence </a:t>
            </a:r>
            <a:r>
              <a:rPr lang="en-US" baseline="0" dirty="0" err="1" smtClean="0"/>
              <a:t>prob</a:t>
            </a:r>
            <a:r>
              <a:rPr lang="en-US" baseline="0" dirty="0" smtClean="0"/>
              <a:t> we have to compute How ? By computing the lineage formula that encodes the presence of the output tuples.</a:t>
            </a:r>
          </a:p>
          <a:p>
            <a:pPr marL="171450" indent="-171450" algn="l" rtl="0">
              <a:buFont typeface="Arial" pitchFamily="34" charset="0"/>
              <a:buChar char="•"/>
            </a:pPr>
            <a:r>
              <a:rPr lang="en-US" baseline="0" dirty="0" smtClean="0"/>
              <a:t>In this case computation is easy</a:t>
            </a:r>
          </a:p>
          <a:p>
            <a:pPr algn="l" rtl="0"/>
            <a:endParaRPr lang="en-US" baseline="0" dirty="0" smtClean="0"/>
          </a:p>
          <a:p>
            <a:pPr algn="l" rtl="0"/>
            <a:endParaRPr lang="en-US" baseline="0" dirty="0" smtClean="0"/>
          </a:p>
          <a:p>
            <a:pPr algn="l" rtl="0"/>
            <a:endParaRPr lang="en-US" dirty="0"/>
          </a:p>
        </p:txBody>
      </p:sp>
      <p:sp>
        <p:nvSpPr>
          <p:cNvPr id="4" name="Slide Number Placeholder 3"/>
          <p:cNvSpPr>
            <a:spLocks noGrp="1"/>
          </p:cNvSpPr>
          <p:nvPr>
            <p:ph type="sldNum" sz="quarter" idx="10"/>
          </p:nvPr>
        </p:nvSpPr>
        <p:spPr/>
        <p:txBody>
          <a:bodyPr/>
          <a:lstStyle/>
          <a:p>
            <a:fld id="{4A34BE33-B168-49C0-941A-5CD7AB44337D}" type="slidenum">
              <a:rPr lang="en-US" smtClean="0"/>
              <a:t>32</a:t>
            </a:fld>
            <a:endParaRPr lang="en-US"/>
          </a:p>
        </p:txBody>
      </p:sp>
    </p:spTree>
    <p:extLst>
      <p:ext uri="{BB962C8B-B14F-4D97-AF65-F5344CB8AC3E}">
        <p14:creationId xmlns:p14="http://schemas.microsoft.com/office/powerpoint/2010/main" val="157068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4A34BE33-B168-49C0-941A-5CD7AB44337D}" type="slidenum">
              <a:rPr lang="en-US" smtClean="0"/>
              <a:t>6</a:t>
            </a:fld>
            <a:endParaRPr lang="en-US"/>
          </a:p>
        </p:txBody>
      </p:sp>
    </p:spTree>
    <p:extLst>
      <p:ext uri="{BB962C8B-B14F-4D97-AF65-F5344CB8AC3E}">
        <p14:creationId xmlns:p14="http://schemas.microsoft.com/office/powerpoint/2010/main" val="3687346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dirty="0" smtClean="0"/>
              <a:t>Mention that the extensional approach is efficient and can facilitate</a:t>
            </a:r>
            <a:r>
              <a:rPr lang="en-US" baseline="0" dirty="0" smtClean="0"/>
              <a:t> existing query processing techniques.</a:t>
            </a:r>
            <a:endParaRPr lang="he-IL" baseline="0" dirty="0" smtClean="0"/>
          </a:p>
          <a:p>
            <a:pPr marL="171450" indent="-171450" algn="l" rtl="0">
              <a:buFont typeface="Arial" pitchFamily="34" charset="0"/>
              <a:buChar char="•"/>
            </a:pPr>
            <a:endParaRPr lang="he-IL" baseline="0" dirty="0" smtClean="0"/>
          </a:p>
          <a:p>
            <a:pPr marL="171450" indent="-171450" algn="r" rtl="1">
              <a:buFont typeface="Arial" pitchFamily="34" charset="0"/>
              <a:buChar char="•"/>
            </a:pPr>
            <a:r>
              <a:rPr lang="he-IL" baseline="0" dirty="0" smtClean="0"/>
              <a:t>השיטה הזאת יעילה מאוד ומאפשרת שימוש בטכניקות עיבוד שאילתות קיימות</a:t>
            </a:r>
            <a:endParaRPr lang="en-US" dirty="0"/>
          </a:p>
        </p:txBody>
      </p:sp>
      <p:sp>
        <p:nvSpPr>
          <p:cNvPr id="4" name="Slide Number Placeholder 3"/>
          <p:cNvSpPr>
            <a:spLocks noGrp="1"/>
          </p:cNvSpPr>
          <p:nvPr>
            <p:ph type="sldNum" sz="quarter" idx="10"/>
          </p:nvPr>
        </p:nvSpPr>
        <p:spPr/>
        <p:txBody>
          <a:bodyPr/>
          <a:lstStyle/>
          <a:p>
            <a:fld id="{4A34BE33-B168-49C0-941A-5CD7AB44337D}" type="slidenum">
              <a:rPr lang="en-US" smtClean="0"/>
              <a:t>9</a:t>
            </a:fld>
            <a:endParaRPr lang="en-US"/>
          </a:p>
        </p:txBody>
      </p:sp>
    </p:spTree>
    <p:extLst>
      <p:ext uri="{BB962C8B-B14F-4D97-AF65-F5344CB8AC3E}">
        <p14:creationId xmlns:p14="http://schemas.microsoft.com/office/powerpoint/2010/main" val="1084766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dirty="0" smtClean="0"/>
              <a:t>In the short version of the presentation mention that the resulting formula is read-once and can therefore be computed in time</a:t>
            </a:r>
            <a:r>
              <a:rPr lang="en-US" baseline="0" dirty="0" smtClean="0"/>
              <a:t> that is linear in the size of the formula. There have been works which deal with recognizing the formulas that can be written as read-once.</a:t>
            </a:r>
            <a:endParaRPr lang="he-IL" baseline="0" dirty="0" smtClean="0"/>
          </a:p>
          <a:p>
            <a:pPr marL="171450" indent="-171450" algn="l" rtl="0">
              <a:buFont typeface="Arial" pitchFamily="34" charset="0"/>
              <a:buChar char="•"/>
            </a:pPr>
            <a:endParaRPr lang="he-IL" baseline="0" dirty="0" smtClean="0"/>
          </a:p>
          <a:p>
            <a:pPr marL="171450" indent="-171450" algn="r" rtl="1">
              <a:buFont typeface="Arial" pitchFamily="34" charset="0"/>
              <a:buChar char="•"/>
            </a:pPr>
            <a:r>
              <a:rPr lang="he-IL" baseline="0" dirty="0" smtClean="0"/>
              <a:t>אפשר לראות שאת הביטוי המתקבל ניתן לכתוב כך שכל משתנה מופיע פעם אחת בלבד. את ההסתברות של ביטויים כאלו ניתן לחשב בזמן שהוא לינארי בגודל הביטוי. נעשו לא מעט עבודות שעוסקות בזיהוי נוסחאות שניתן להביא לצורה זו.</a:t>
            </a:r>
            <a:endParaRPr lang="en-US" dirty="0"/>
          </a:p>
        </p:txBody>
      </p:sp>
      <p:sp>
        <p:nvSpPr>
          <p:cNvPr id="4" name="Slide Number Placeholder 3"/>
          <p:cNvSpPr>
            <a:spLocks noGrp="1"/>
          </p:cNvSpPr>
          <p:nvPr>
            <p:ph type="sldNum" sz="quarter" idx="10"/>
          </p:nvPr>
        </p:nvSpPr>
        <p:spPr/>
        <p:txBody>
          <a:bodyPr/>
          <a:lstStyle/>
          <a:p>
            <a:fld id="{4A34BE33-B168-49C0-941A-5CD7AB44337D}" type="slidenum">
              <a:rPr lang="en-US" smtClean="0"/>
              <a:t>10</a:t>
            </a:fld>
            <a:endParaRPr lang="en-US"/>
          </a:p>
        </p:txBody>
      </p:sp>
    </p:spTree>
    <p:extLst>
      <p:ext uri="{BB962C8B-B14F-4D97-AF65-F5344CB8AC3E}">
        <p14:creationId xmlns:p14="http://schemas.microsoft.com/office/powerpoint/2010/main" val="279338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4BE33-B168-49C0-941A-5CD7AB44337D}" type="slidenum">
              <a:rPr lang="en-US" smtClean="0"/>
              <a:t>11</a:t>
            </a:fld>
            <a:endParaRPr lang="en-US"/>
          </a:p>
        </p:txBody>
      </p:sp>
    </p:spTree>
    <p:extLst>
      <p:ext uri="{BB962C8B-B14F-4D97-AF65-F5344CB8AC3E}">
        <p14:creationId xmlns:p14="http://schemas.microsoft.com/office/powerpoint/2010/main" val="2715033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dirty="0" smtClean="0"/>
              <a:t>Mention</a:t>
            </a:r>
            <a:r>
              <a:rPr lang="en-US" baseline="0" dirty="0" smtClean="0"/>
              <a:t> the additional tuple in T</a:t>
            </a:r>
          </a:p>
          <a:p>
            <a:pPr marL="171450" indent="-171450" algn="l" rtl="0">
              <a:buFont typeface="Arial" pitchFamily="34" charset="0"/>
              <a:buChar char="•"/>
            </a:pPr>
            <a:r>
              <a:rPr lang="en-US" baseline="0" dirty="0" smtClean="0"/>
              <a:t>Say that f belongs to a class of formulas that are not read-once but have a PTIME computation complexity</a:t>
            </a:r>
            <a:endParaRPr lang="en-US" dirty="0"/>
          </a:p>
        </p:txBody>
      </p:sp>
      <p:sp>
        <p:nvSpPr>
          <p:cNvPr id="4" name="Slide Number Placeholder 3"/>
          <p:cNvSpPr>
            <a:spLocks noGrp="1"/>
          </p:cNvSpPr>
          <p:nvPr>
            <p:ph type="sldNum" sz="quarter" idx="10"/>
          </p:nvPr>
        </p:nvSpPr>
        <p:spPr/>
        <p:txBody>
          <a:bodyPr/>
          <a:lstStyle/>
          <a:p>
            <a:fld id="{4A34BE33-B168-49C0-941A-5CD7AB44337D}" type="slidenum">
              <a:rPr lang="en-US" smtClean="0"/>
              <a:t>12</a:t>
            </a:fld>
            <a:endParaRPr lang="en-US"/>
          </a:p>
        </p:txBody>
      </p:sp>
    </p:spTree>
    <p:extLst>
      <p:ext uri="{BB962C8B-B14F-4D97-AF65-F5344CB8AC3E}">
        <p14:creationId xmlns:p14="http://schemas.microsoft.com/office/powerpoint/2010/main" val="296173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dirty="0" smtClean="0"/>
              <a:t>Mention</a:t>
            </a:r>
            <a:r>
              <a:rPr lang="en-US" baseline="0" dirty="0" smtClean="0"/>
              <a:t> the additional tuple in T</a:t>
            </a:r>
          </a:p>
          <a:p>
            <a:pPr marL="171450" indent="-171450" algn="l" rtl="0">
              <a:buFont typeface="Arial" pitchFamily="34" charset="0"/>
              <a:buChar char="•"/>
            </a:pPr>
            <a:r>
              <a:rPr lang="en-US" baseline="0" dirty="0" smtClean="0"/>
              <a:t>Say that f belongs to a class of formulas that are not read-once but have a PTIME computation complexity</a:t>
            </a:r>
            <a:endParaRPr lang="en-US" dirty="0"/>
          </a:p>
        </p:txBody>
      </p:sp>
      <p:sp>
        <p:nvSpPr>
          <p:cNvPr id="4" name="Slide Number Placeholder 3"/>
          <p:cNvSpPr>
            <a:spLocks noGrp="1"/>
          </p:cNvSpPr>
          <p:nvPr>
            <p:ph type="sldNum" sz="quarter" idx="10"/>
          </p:nvPr>
        </p:nvSpPr>
        <p:spPr/>
        <p:txBody>
          <a:bodyPr/>
          <a:lstStyle/>
          <a:p>
            <a:fld id="{4A34BE33-B168-49C0-941A-5CD7AB44337D}" type="slidenum">
              <a:rPr lang="en-US" smtClean="0"/>
              <a:t>13</a:t>
            </a:fld>
            <a:endParaRPr lang="en-US"/>
          </a:p>
        </p:txBody>
      </p:sp>
    </p:spTree>
    <p:extLst>
      <p:ext uri="{BB962C8B-B14F-4D97-AF65-F5344CB8AC3E}">
        <p14:creationId xmlns:p14="http://schemas.microsoft.com/office/powerpoint/2010/main" val="2961734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dirty="0" smtClean="0"/>
              <a:t>In the long version of the presentation mention</a:t>
            </a:r>
            <a:r>
              <a:rPr lang="en-US" baseline="0" dirty="0" smtClean="0"/>
              <a:t> that obtaining the IDNF form of the formula may cause an exponential blowup in its size.</a:t>
            </a:r>
          </a:p>
          <a:p>
            <a:pPr marL="171450" indent="-171450" algn="l" rtl="0">
              <a:buFont typeface="Arial" pitchFamily="34" charset="0"/>
              <a:buChar char="•"/>
            </a:pPr>
            <a:r>
              <a:rPr lang="en-US" baseline="0" dirty="0" smtClean="0"/>
              <a:t>However, due to Roy’s method we can obtain the required information without having to go through its DNF.</a:t>
            </a:r>
          </a:p>
          <a:p>
            <a:pPr marL="171450" indent="-171450" algn="l" rtl="0">
              <a:buFont typeface="Arial" pitchFamily="34" charset="0"/>
              <a:buChar char="•"/>
            </a:pPr>
            <a:endParaRPr lang="en-US" baseline="0" dirty="0" smtClean="0"/>
          </a:p>
          <a:p>
            <a:pPr marL="171450" indent="-171450" algn="r" rtl="1">
              <a:buFont typeface="Arial" pitchFamily="34" charset="0"/>
              <a:buChar char="•"/>
            </a:pPr>
            <a:r>
              <a:rPr lang="he-IL" dirty="0" smtClean="0"/>
              <a:t>באופן כללי פתיחת לצורת ה-</a:t>
            </a:r>
            <a:r>
              <a:rPr lang="en-US" dirty="0" smtClean="0"/>
              <a:t>DNF</a:t>
            </a:r>
            <a:r>
              <a:rPr lang="he-IL" dirty="0" smtClean="0"/>
              <a:t> שלה יכולה לגרום לה להתנפח באופן </a:t>
            </a:r>
            <a:r>
              <a:rPr lang="he-IL" dirty="0" err="1" smtClean="0"/>
              <a:t>אקספוננציאלי</a:t>
            </a:r>
            <a:r>
              <a:rPr lang="he-IL" dirty="0" smtClean="0"/>
              <a:t>.</a:t>
            </a:r>
            <a:r>
              <a:rPr lang="he-IL" baseline="0" dirty="0" smtClean="0"/>
              <a:t> </a:t>
            </a:r>
          </a:p>
          <a:p>
            <a:pPr marL="171450" indent="-171450" algn="r" rtl="1">
              <a:buFont typeface="Arial" pitchFamily="34" charset="0"/>
              <a:buChar char="•"/>
            </a:pPr>
            <a:r>
              <a:rPr lang="he-IL" baseline="0" dirty="0" smtClean="0"/>
              <a:t>אבל, העבודה של </a:t>
            </a:r>
            <a:r>
              <a:rPr lang="en-US" baseline="0" dirty="0" smtClean="0"/>
              <a:t>Roy</a:t>
            </a:r>
            <a:r>
              <a:rPr lang="he-IL" baseline="0" dirty="0" smtClean="0"/>
              <a:t> מראה שעבור ביטויים שנובעים משאילתות </a:t>
            </a:r>
            <a:r>
              <a:rPr lang="en-US" baseline="0" dirty="0" smtClean="0"/>
              <a:t>SPJ</a:t>
            </a:r>
            <a:r>
              <a:rPr lang="he-IL" baseline="0" dirty="0" smtClean="0"/>
              <a:t> ניתן לבנות את הגרף </a:t>
            </a:r>
            <a:r>
              <a:rPr lang="he-IL" baseline="0" dirty="0" err="1" smtClean="0"/>
              <a:t>הפרימאלי</a:t>
            </a:r>
            <a:r>
              <a:rPr lang="he-IL" baseline="0" dirty="0" smtClean="0"/>
              <a:t> (וממנו להסיק על פסוקיות ה-</a:t>
            </a:r>
            <a:r>
              <a:rPr lang="en-US" baseline="0" dirty="0" smtClean="0"/>
              <a:t>DNF</a:t>
            </a:r>
            <a:r>
              <a:rPr lang="he-IL" baseline="0" dirty="0" smtClean="0"/>
              <a:t>) באופן יעיל.</a:t>
            </a:r>
            <a:endParaRPr lang="en-US" dirty="0"/>
          </a:p>
        </p:txBody>
      </p:sp>
      <p:sp>
        <p:nvSpPr>
          <p:cNvPr id="4" name="Slide Number Placeholder 3"/>
          <p:cNvSpPr>
            <a:spLocks noGrp="1"/>
          </p:cNvSpPr>
          <p:nvPr>
            <p:ph type="sldNum" sz="quarter" idx="10"/>
          </p:nvPr>
        </p:nvSpPr>
        <p:spPr/>
        <p:txBody>
          <a:bodyPr/>
          <a:lstStyle/>
          <a:p>
            <a:fld id="{4A34BE33-B168-49C0-941A-5CD7AB44337D}" type="slidenum">
              <a:rPr lang="en-US" smtClean="0"/>
              <a:t>14</a:t>
            </a:fld>
            <a:endParaRPr lang="en-US"/>
          </a:p>
        </p:txBody>
      </p:sp>
    </p:spTree>
    <p:extLst>
      <p:ext uri="{BB962C8B-B14F-4D97-AF65-F5344CB8AC3E}">
        <p14:creationId xmlns:p14="http://schemas.microsoft.com/office/powerpoint/2010/main" val="2169303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368303" y="1397001"/>
            <a:ext cx="8432519" cy="1577805"/>
          </a:xfrm>
        </p:spPr>
        <p:txBody>
          <a:bodyPr/>
          <a:lstStyle>
            <a:lvl1pPr algn="ctr">
              <a:defRPr sz="4500">
                <a:solidFill>
                  <a:schemeClr val="bg2"/>
                </a:solidFill>
              </a:defRPr>
            </a:lvl1pPr>
          </a:lstStyle>
          <a:p>
            <a:r>
              <a:rPr lang="en-US" smtClean="0"/>
              <a:t>Click to edit Master title style</a:t>
            </a:r>
            <a:endParaRPr lang="en-US" dirty="0"/>
          </a:p>
        </p:txBody>
      </p:sp>
      <p:sp>
        <p:nvSpPr>
          <p:cNvPr id="44035" name="Rectangle 3"/>
          <p:cNvSpPr>
            <a:spLocks noGrp="1" noChangeArrowheads="1"/>
          </p:cNvSpPr>
          <p:nvPr>
            <p:ph type="subTitle" idx="1"/>
          </p:nvPr>
        </p:nvSpPr>
        <p:spPr>
          <a:xfrm>
            <a:off x="371476" y="3302001"/>
            <a:ext cx="8431213" cy="2800352"/>
          </a:xfrm>
        </p:spPr>
        <p:txBody>
          <a:bodyPr/>
          <a:lstStyle>
            <a:lvl1pPr marL="0" indent="0" algn="ctr">
              <a:buFontTx/>
              <a:buNone/>
              <a:defRPr>
                <a:solidFill>
                  <a:schemeClr val="tx1"/>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17024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S11_SlideBack3.png"/>
          <p:cNvPicPr>
            <a:picLocks noChangeAspect="1"/>
          </p:cNvPicPr>
          <p:nvPr/>
        </p:nvPicPr>
        <p:blipFill>
          <a:blip r:embed="rId2" cstate="print">
            <a:extLst>
              <a:ext uri="{28A0092B-C50C-407E-A947-70E740481C1C}">
                <a14:useLocalDpi xmlns:a14="http://schemas.microsoft.com/office/drawing/2010/main" val="0"/>
              </a:ext>
            </a:extLst>
          </a:blip>
          <a:srcRect b="84259"/>
          <a:stretch>
            <a:fillRect/>
          </a:stretch>
        </p:blipFill>
        <p:spPr bwMode="auto">
          <a:xfrm>
            <a:off x="0" y="0"/>
            <a:ext cx="9144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1" y="0"/>
            <a:ext cx="8401844" cy="96573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05594" y="1270001"/>
            <a:ext cx="8413750" cy="53604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50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4" descr="S11_SlideBack3.png"/>
          <p:cNvPicPr>
            <a:picLocks noChangeAspect="1"/>
          </p:cNvPicPr>
          <p:nvPr/>
        </p:nvPicPr>
        <p:blipFill>
          <a:blip r:embed="rId2" cstate="print">
            <a:extLst>
              <a:ext uri="{28A0092B-C50C-407E-A947-70E740481C1C}">
                <a14:useLocalDpi xmlns:a14="http://schemas.microsoft.com/office/drawing/2010/main" val="0"/>
              </a:ext>
            </a:extLst>
          </a:blip>
          <a:srcRect b="84259"/>
          <a:stretch>
            <a:fillRect/>
          </a:stretch>
        </p:blipFill>
        <p:spPr bwMode="auto">
          <a:xfrm>
            <a:off x="0" y="0"/>
            <a:ext cx="9144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 y="0"/>
            <a:ext cx="8402638" cy="965200"/>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304801" y="1270000"/>
            <a:ext cx="4130675" cy="535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87876" y="1270000"/>
            <a:ext cx="4132263" cy="535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0693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05594" y="177273"/>
            <a:ext cx="8401844" cy="965728"/>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102413" tIns="51206" rIns="102413" bIns="51206" numCol="1" anchor="ctr" anchorCtr="0" compatLnSpc="1">
            <a:prstTxWarp prst="textNoShape">
              <a:avLst/>
            </a:prstTxWarp>
          </a:bodyPr>
          <a:lstStyle/>
          <a:p>
            <a:pPr lvl="0"/>
            <a:r>
              <a:rPr lang="en-US" smtClean="0"/>
              <a:t>Click to edit Master title style</a:t>
            </a:r>
            <a:endParaRPr lang="en-US" dirty="0" smtClean="0"/>
          </a:p>
        </p:txBody>
      </p:sp>
      <p:sp>
        <p:nvSpPr>
          <p:cNvPr id="9219" name="Rectangle 3"/>
          <p:cNvSpPr>
            <a:spLocks noGrp="1" noChangeArrowheads="1"/>
          </p:cNvSpPr>
          <p:nvPr>
            <p:ph type="body" idx="1"/>
          </p:nvPr>
        </p:nvSpPr>
        <p:spPr bwMode="auto">
          <a:xfrm>
            <a:off x="305594" y="1524001"/>
            <a:ext cx="8413750" cy="5106458"/>
          </a:xfrm>
          <a:prstGeom prst="rect">
            <a:avLst/>
          </a:prstGeom>
          <a:noFill/>
          <a:ln w="9525">
            <a:noFill/>
            <a:miter lim="800000"/>
            <a:headEnd/>
            <a:tailEnd/>
          </a:ln>
          <a:effectLst/>
        </p:spPr>
        <p:txBody>
          <a:bodyPr vert="horz" wrap="square" lIns="102413" tIns="51206" rIns="102413" bIns="512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rtl="0" eaLnBrk="1" fontAlgn="base" hangingPunct="1">
        <a:spcBef>
          <a:spcPct val="0"/>
        </a:spcBef>
        <a:spcAft>
          <a:spcPct val="0"/>
        </a:spcAft>
        <a:defRPr sz="4200" b="1">
          <a:solidFill>
            <a:schemeClr val="bg2"/>
          </a:solidFill>
          <a:effectLst>
            <a:outerShdw blurRad="50800" dist="38100" dir="2700000">
              <a:schemeClr val="accent1">
                <a:alpha val="43000"/>
              </a:schemeClr>
            </a:outerShdw>
          </a:effectLst>
          <a:latin typeface="+mj-lt"/>
          <a:ea typeface="ＭＳ Ｐゴシック" pitchFamily="-108" charset="-128"/>
          <a:cs typeface="ＭＳ Ｐゴシック" pitchFamily="-108" charset="-128"/>
        </a:defRPr>
      </a:lvl1pPr>
      <a:lvl2pPr algn="l" rtl="0" eaLnBrk="1" fontAlgn="base" hangingPunct="1">
        <a:spcBef>
          <a:spcPct val="0"/>
        </a:spcBef>
        <a:spcAft>
          <a:spcPct val="0"/>
        </a:spcAft>
        <a:defRPr sz="4200" b="1">
          <a:solidFill>
            <a:schemeClr val="bg2"/>
          </a:solidFill>
          <a:latin typeface="Arial" pitchFamily="-108" charset="0"/>
          <a:ea typeface="ＭＳ Ｐゴシック" pitchFamily="-108" charset="-128"/>
          <a:cs typeface="ＭＳ Ｐゴシック" pitchFamily="-108" charset="-128"/>
        </a:defRPr>
      </a:lvl2pPr>
      <a:lvl3pPr algn="l" rtl="0" eaLnBrk="1" fontAlgn="base" hangingPunct="1">
        <a:spcBef>
          <a:spcPct val="0"/>
        </a:spcBef>
        <a:spcAft>
          <a:spcPct val="0"/>
        </a:spcAft>
        <a:defRPr sz="4200" b="1">
          <a:solidFill>
            <a:schemeClr val="bg2"/>
          </a:solidFill>
          <a:latin typeface="Arial" pitchFamily="-108" charset="0"/>
          <a:ea typeface="ＭＳ Ｐゴシック" pitchFamily="-108" charset="-128"/>
          <a:cs typeface="ＭＳ Ｐゴシック" pitchFamily="-108" charset="-128"/>
        </a:defRPr>
      </a:lvl3pPr>
      <a:lvl4pPr algn="l" rtl="0" eaLnBrk="1" fontAlgn="base" hangingPunct="1">
        <a:spcBef>
          <a:spcPct val="0"/>
        </a:spcBef>
        <a:spcAft>
          <a:spcPct val="0"/>
        </a:spcAft>
        <a:defRPr sz="4200" b="1">
          <a:solidFill>
            <a:schemeClr val="bg2"/>
          </a:solidFill>
          <a:latin typeface="Arial" pitchFamily="-108" charset="0"/>
          <a:ea typeface="ＭＳ Ｐゴシック" pitchFamily="-108" charset="-128"/>
          <a:cs typeface="ＭＳ Ｐゴシック" pitchFamily="-108" charset="-128"/>
        </a:defRPr>
      </a:lvl4pPr>
      <a:lvl5pPr algn="l" rtl="0" eaLnBrk="1" fontAlgn="base" hangingPunct="1">
        <a:spcBef>
          <a:spcPct val="0"/>
        </a:spcBef>
        <a:spcAft>
          <a:spcPct val="0"/>
        </a:spcAft>
        <a:defRPr sz="4200" b="1">
          <a:solidFill>
            <a:schemeClr val="bg2"/>
          </a:solidFill>
          <a:latin typeface="Arial" pitchFamily="-108" charset="0"/>
          <a:ea typeface="ＭＳ Ｐゴシック" pitchFamily="-108" charset="-128"/>
          <a:cs typeface="ＭＳ Ｐゴシック" pitchFamily="-108" charset="-128"/>
        </a:defRPr>
      </a:lvl5pPr>
      <a:lvl6pPr marL="512064" algn="l" rtl="0" eaLnBrk="1" fontAlgn="base" hangingPunct="1">
        <a:spcBef>
          <a:spcPct val="0"/>
        </a:spcBef>
        <a:spcAft>
          <a:spcPct val="0"/>
        </a:spcAft>
        <a:defRPr sz="4200" b="1">
          <a:solidFill>
            <a:schemeClr val="tx2"/>
          </a:solidFill>
          <a:latin typeface="Arial" pitchFamily="-108" charset="0"/>
        </a:defRPr>
      </a:lvl6pPr>
      <a:lvl7pPr marL="1024128" algn="l" rtl="0" eaLnBrk="1" fontAlgn="base" hangingPunct="1">
        <a:spcBef>
          <a:spcPct val="0"/>
        </a:spcBef>
        <a:spcAft>
          <a:spcPct val="0"/>
        </a:spcAft>
        <a:defRPr sz="4200" b="1">
          <a:solidFill>
            <a:schemeClr val="tx2"/>
          </a:solidFill>
          <a:latin typeface="Arial" pitchFamily="-108" charset="0"/>
        </a:defRPr>
      </a:lvl7pPr>
      <a:lvl8pPr marL="1536192" algn="l" rtl="0" eaLnBrk="1" fontAlgn="base" hangingPunct="1">
        <a:spcBef>
          <a:spcPct val="0"/>
        </a:spcBef>
        <a:spcAft>
          <a:spcPct val="0"/>
        </a:spcAft>
        <a:defRPr sz="4200" b="1">
          <a:solidFill>
            <a:schemeClr val="tx2"/>
          </a:solidFill>
          <a:latin typeface="Arial" pitchFamily="-108" charset="0"/>
        </a:defRPr>
      </a:lvl8pPr>
      <a:lvl9pPr marL="2048256" algn="l" rtl="0" eaLnBrk="1" fontAlgn="base" hangingPunct="1">
        <a:spcBef>
          <a:spcPct val="0"/>
        </a:spcBef>
        <a:spcAft>
          <a:spcPct val="0"/>
        </a:spcAft>
        <a:defRPr sz="4200" b="1">
          <a:solidFill>
            <a:schemeClr val="tx2"/>
          </a:solidFill>
          <a:latin typeface="Arial" pitchFamily="-108" charset="0"/>
        </a:defRPr>
      </a:lvl9pPr>
    </p:titleStyle>
    <p:bodyStyle>
      <a:lvl1pPr marL="382270" indent="-382270" algn="l" rtl="0" eaLnBrk="1" fontAlgn="base" hangingPunct="1">
        <a:lnSpc>
          <a:spcPct val="110000"/>
        </a:lnSpc>
        <a:spcBef>
          <a:spcPts val="665"/>
        </a:spcBef>
        <a:spcAft>
          <a:spcPts val="665"/>
        </a:spcAft>
        <a:buClr>
          <a:srgbClr val="0C569E"/>
        </a:buClr>
        <a:buSzPct val="110000"/>
        <a:buChar char="•"/>
        <a:defRPr sz="3500">
          <a:solidFill>
            <a:schemeClr val="tx1"/>
          </a:solidFill>
          <a:effectLst>
            <a:outerShdw blurRad="50800" dist="38100" dir="2700000">
              <a:srgbClr val="000000">
                <a:alpha val="43000"/>
              </a:srgbClr>
            </a:outerShdw>
          </a:effectLst>
          <a:latin typeface="+mn-lt"/>
          <a:ea typeface="ＭＳ Ｐゴシック" pitchFamily="-108" charset="-128"/>
          <a:cs typeface="ＭＳ Ｐゴシック" pitchFamily="-108" charset="-128"/>
        </a:defRPr>
      </a:lvl1pPr>
      <a:lvl2pPr marL="831215" indent="-320040" algn="l" rtl="0" eaLnBrk="1" fontAlgn="base" hangingPunct="1">
        <a:lnSpc>
          <a:spcPct val="110000"/>
        </a:lnSpc>
        <a:spcBef>
          <a:spcPts val="665"/>
        </a:spcBef>
        <a:spcAft>
          <a:spcPts val="665"/>
        </a:spcAft>
        <a:buClr>
          <a:srgbClr val="0C569E"/>
        </a:buClr>
        <a:buSzPct val="110000"/>
        <a:buFont typeface="Arial" pitchFamily="34" charset="0"/>
        <a:buChar char="–"/>
        <a:defRPr sz="2900">
          <a:solidFill>
            <a:schemeClr val="tx1"/>
          </a:solidFill>
          <a:effectLst>
            <a:outerShdw blurRad="50800" dist="38100" dir="2700000">
              <a:srgbClr val="000000">
                <a:alpha val="43000"/>
              </a:srgbClr>
            </a:outerShdw>
          </a:effectLst>
          <a:latin typeface="+mn-lt"/>
          <a:ea typeface="ＭＳ Ｐゴシック" pitchFamily="-108" charset="-128"/>
        </a:defRPr>
      </a:lvl2pPr>
      <a:lvl3pPr marL="1280160" indent="-255588" algn="l" rtl="0" eaLnBrk="1" fontAlgn="base" hangingPunct="1">
        <a:lnSpc>
          <a:spcPct val="110000"/>
        </a:lnSpc>
        <a:spcBef>
          <a:spcPts val="665"/>
        </a:spcBef>
        <a:spcAft>
          <a:spcPts val="665"/>
        </a:spcAft>
        <a:buClr>
          <a:srgbClr val="0C569E"/>
        </a:buClr>
        <a:buSzPct val="110000"/>
        <a:buChar char="•"/>
        <a:defRPr sz="2400">
          <a:solidFill>
            <a:schemeClr val="tx1"/>
          </a:solidFill>
          <a:effectLst>
            <a:outerShdw blurRad="50800" dist="38100" dir="2700000">
              <a:srgbClr val="000000">
                <a:alpha val="43000"/>
              </a:srgbClr>
            </a:outerShdw>
          </a:effectLst>
          <a:latin typeface="+mn-lt"/>
          <a:ea typeface="ＭＳ Ｐゴシック" pitchFamily="-108" charset="-128"/>
        </a:defRPr>
      </a:lvl3pPr>
      <a:lvl4pPr marL="1791335" indent="-255588" algn="l" rtl="0" eaLnBrk="1" fontAlgn="base" hangingPunct="1">
        <a:lnSpc>
          <a:spcPct val="110000"/>
        </a:lnSpc>
        <a:spcBef>
          <a:spcPts val="665"/>
        </a:spcBef>
        <a:spcAft>
          <a:spcPts val="665"/>
        </a:spcAft>
        <a:buClr>
          <a:srgbClr val="0C569E"/>
        </a:buClr>
        <a:buSzPct val="110000"/>
        <a:buFont typeface="Arial" pitchFamily="34" charset="0"/>
        <a:buChar char="–"/>
        <a:defRPr sz="2200">
          <a:solidFill>
            <a:schemeClr val="tx1"/>
          </a:solidFill>
          <a:effectLst>
            <a:outerShdw blurRad="50800" dist="38100" dir="2700000">
              <a:srgbClr val="000000">
                <a:alpha val="43000"/>
              </a:srgbClr>
            </a:outerShdw>
          </a:effectLst>
          <a:latin typeface="+mn-lt"/>
          <a:ea typeface="ＭＳ Ｐゴシック" pitchFamily="-108" charset="-128"/>
        </a:defRPr>
      </a:lvl4pPr>
      <a:lvl5pPr marL="2302510" indent="-255588" algn="l" rtl="0" eaLnBrk="1" fontAlgn="base" hangingPunct="1">
        <a:lnSpc>
          <a:spcPct val="110000"/>
        </a:lnSpc>
        <a:spcBef>
          <a:spcPts val="665"/>
        </a:spcBef>
        <a:spcAft>
          <a:spcPts val="665"/>
        </a:spcAft>
        <a:buClr>
          <a:srgbClr val="0C569E"/>
        </a:buClr>
        <a:buSzPct val="110000"/>
        <a:buFont typeface="Arial" pitchFamily="34" charset="0"/>
        <a:buChar char="›"/>
        <a:defRPr sz="2200">
          <a:solidFill>
            <a:schemeClr val="tx1"/>
          </a:solidFill>
          <a:effectLst>
            <a:outerShdw blurRad="50800" dist="38100" dir="2700000">
              <a:srgbClr val="000000">
                <a:alpha val="43000"/>
              </a:srgbClr>
            </a:outerShdw>
          </a:effectLst>
          <a:latin typeface="+mn-lt"/>
          <a:ea typeface="ＭＳ Ｐゴシック" pitchFamily="-108" charset="-128"/>
        </a:defRPr>
      </a:lvl5pPr>
      <a:lvl6pPr marL="2816352" indent="-256032" algn="l" rtl="0" eaLnBrk="1" fontAlgn="base" hangingPunct="1">
        <a:lnSpc>
          <a:spcPct val="110000"/>
        </a:lnSpc>
        <a:spcBef>
          <a:spcPts val="672"/>
        </a:spcBef>
        <a:spcAft>
          <a:spcPts val="672"/>
        </a:spcAft>
        <a:buClr>
          <a:schemeClr val="accent2"/>
        </a:buClr>
        <a:buSzPct val="110000"/>
        <a:buFont typeface="Arial" pitchFamily="-108" charset="0"/>
        <a:buChar char="›"/>
        <a:defRPr sz="2200">
          <a:solidFill>
            <a:schemeClr val="tx2"/>
          </a:solidFill>
          <a:latin typeface="+mn-lt"/>
          <a:ea typeface="ＭＳ Ｐゴシック" pitchFamily="-108" charset="-128"/>
        </a:defRPr>
      </a:lvl6pPr>
      <a:lvl7pPr marL="3328416" indent="-256032" algn="l" rtl="0" eaLnBrk="1" fontAlgn="base" hangingPunct="1">
        <a:lnSpc>
          <a:spcPct val="110000"/>
        </a:lnSpc>
        <a:spcBef>
          <a:spcPts val="672"/>
        </a:spcBef>
        <a:spcAft>
          <a:spcPts val="672"/>
        </a:spcAft>
        <a:buClr>
          <a:schemeClr val="accent2"/>
        </a:buClr>
        <a:buSzPct val="110000"/>
        <a:buFont typeface="Arial" pitchFamily="-108" charset="0"/>
        <a:buChar char="›"/>
        <a:defRPr sz="2200">
          <a:solidFill>
            <a:schemeClr val="tx2"/>
          </a:solidFill>
          <a:latin typeface="+mn-lt"/>
          <a:ea typeface="ＭＳ Ｐゴシック" pitchFamily="-108" charset="-128"/>
        </a:defRPr>
      </a:lvl7pPr>
      <a:lvl8pPr marL="3840480" indent="-256032" algn="l" rtl="0" eaLnBrk="1" fontAlgn="base" hangingPunct="1">
        <a:lnSpc>
          <a:spcPct val="110000"/>
        </a:lnSpc>
        <a:spcBef>
          <a:spcPts val="672"/>
        </a:spcBef>
        <a:spcAft>
          <a:spcPts val="672"/>
        </a:spcAft>
        <a:buClr>
          <a:schemeClr val="accent2"/>
        </a:buClr>
        <a:buSzPct val="110000"/>
        <a:buFont typeface="Arial" pitchFamily="-108" charset="0"/>
        <a:buChar char="›"/>
        <a:defRPr sz="2200">
          <a:solidFill>
            <a:schemeClr val="tx2"/>
          </a:solidFill>
          <a:latin typeface="+mn-lt"/>
          <a:ea typeface="ＭＳ Ｐゴシック" pitchFamily="-108" charset="-128"/>
        </a:defRPr>
      </a:lvl8pPr>
      <a:lvl9pPr marL="4352544" indent="-256032" algn="l" rtl="0" eaLnBrk="1" fontAlgn="base" hangingPunct="1">
        <a:lnSpc>
          <a:spcPct val="110000"/>
        </a:lnSpc>
        <a:spcBef>
          <a:spcPts val="672"/>
        </a:spcBef>
        <a:spcAft>
          <a:spcPts val="672"/>
        </a:spcAft>
        <a:buClr>
          <a:schemeClr val="accent2"/>
        </a:buClr>
        <a:buSzPct val="110000"/>
        <a:buFont typeface="Arial" pitchFamily="-108" charset="0"/>
        <a:buChar char="›"/>
        <a:defRPr sz="2200">
          <a:solidFill>
            <a:schemeClr val="tx2"/>
          </a:solidFill>
          <a:latin typeface="+mn-lt"/>
          <a:ea typeface="ＭＳ Ｐゴシック" pitchFamily="-108" charset="-128"/>
        </a:defRPr>
      </a:lvl9pPr>
    </p:bodyStyle>
    <p:otherStyle>
      <a:defPPr>
        <a:defRPr lang="en-US"/>
      </a:defPPr>
      <a:lvl1pPr marL="0" algn="l" defTabSz="512064" rtl="0" eaLnBrk="1" latinLnBrk="0" hangingPunct="1">
        <a:defRPr sz="2000" kern="1200">
          <a:solidFill>
            <a:schemeClr val="tx1"/>
          </a:solidFill>
          <a:latin typeface="+mn-lt"/>
          <a:ea typeface="+mn-ea"/>
          <a:cs typeface="+mn-cs"/>
        </a:defRPr>
      </a:lvl1pPr>
      <a:lvl2pPr marL="512064" algn="l" defTabSz="512064" rtl="0" eaLnBrk="1" latinLnBrk="0" hangingPunct="1">
        <a:defRPr sz="2000" kern="1200">
          <a:solidFill>
            <a:schemeClr val="tx1"/>
          </a:solidFill>
          <a:latin typeface="+mn-lt"/>
          <a:ea typeface="+mn-ea"/>
          <a:cs typeface="+mn-cs"/>
        </a:defRPr>
      </a:lvl2pPr>
      <a:lvl3pPr marL="1024128" algn="l" defTabSz="512064" rtl="0" eaLnBrk="1" latinLnBrk="0" hangingPunct="1">
        <a:defRPr sz="2000" kern="1200">
          <a:solidFill>
            <a:schemeClr val="tx1"/>
          </a:solidFill>
          <a:latin typeface="+mn-lt"/>
          <a:ea typeface="+mn-ea"/>
          <a:cs typeface="+mn-cs"/>
        </a:defRPr>
      </a:lvl3pPr>
      <a:lvl4pPr marL="1536192" algn="l" defTabSz="512064" rtl="0" eaLnBrk="1" latinLnBrk="0" hangingPunct="1">
        <a:defRPr sz="2000" kern="1200">
          <a:solidFill>
            <a:schemeClr val="tx1"/>
          </a:solidFill>
          <a:latin typeface="+mn-lt"/>
          <a:ea typeface="+mn-ea"/>
          <a:cs typeface="+mn-cs"/>
        </a:defRPr>
      </a:lvl4pPr>
      <a:lvl5pPr marL="2048256" algn="l" defTabSz="512064" rtl="0" eaLnBrk="1" latinLnBrk="0" hangingPunct="1">
        <a:defRPr sz="2000" kern="1200">
          <a:solidFill>
            <a:schemeClr val="tx1"/>
          </a:solidFill>
          <a:latin typeface="+mn-lt"/>
          <a:ea typeface="+mn-ea"/>
          <a:cs typeface="+mn-cs"/>
        </a:defRPr>
      </a:lvl5pPr>
      <a:lvl6pPr marL="2560320" algn="l" defTabSz="512064" rtl="0" eaLnBrk="1" latinLnBrk="0" hangingPunct="1">
        <a:defRPr sz="2000" kern="1200">
          <a:solidFill>
            <a:schemeClr val="tx1"/>
          </a:solidFill>
          <a:latin typeface="+mn-lt"/>
          <a:ea typeface="+mn-ea"/>
          <a:cs typeface="+mn-cs"/>
        </a:defRPr>
      </a:lvl6pPr>
      <a:lvl7pPr marL="3072384" algn="l" defTabSz="512064" rtl="0" eaLnBrk="1" latinLnBrk="0" hangingPunct="1">
        <a:defRPr sz="2000" kern="1200">
          <a:solidFill>
            <a:schemeClr val="tx1"/>
          </a:solidFill>
          <a:latin typeface="+mn-lt"/>
          <a:ea typeface="+mn-ea"/>
          <a:cs typeface="+mn-cs"/>
        </a:defRPr>
      </a:lvl7pPr>
      <a:lvl8pPr marL="3584448" algn="l" defTabSz="512064" rtl="0" eaLnBrk="1" latinLnBrk="0" hangingPunct="1">
        <a:defRPr sz="2000" kern="1200">
          <a:solidFill>
            <a:schemeClr val="tx1"/>
          </a:solidFill>
          <a:latin typeface="+mn-lt"/>
          <a:ea typeface="+mn-ea"/>
          <a:cs typeface="+mn-cs"/>
        </a:defRPr>
      </a:lvl8pPr>
      <a:lvl9pPr marL="4096512" algn="l" defTabSz="51206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98.png"/><Relationship Id="rId26" Type="http://schemas.openxmlformats.org/officeDocument/2006/relationships/image" Target="../media/image106.png"/><Relationship Id="rId3" Type="http://schemas.openxmlformats.org/officeDocument/2006/relationships/image" Target="../media/image83.png"/><Relationship Id="rId21" Type="http://schemas.openxmlformats.org/officeDocument/2006/relationships/image" Target="../media/image101.png"/><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7.png"/><Relationship Id="rId25" Type="http://schemas.openxmlformats.org/officeDocument/2006/relationships/image" Target="../media/image105.png"/><Relationship Id="rId2" Type="http://schemas.openxmlformats.org/officeDocument/2006/relationships/notesSlide" Target="../notesSlides/notesSlide5.xml"/><Relationship Id="rId16" Type="http://schemas.openxmlformats.org/officeDocument/2006/relationships/image" Target="../media/image96.png"/><Relationship Id="rId20"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24" Type="http://schemas.openxmlformats.org/officeDocument/2006/relationships/image" Target="../media/image104.png"/><Relationship Id="rId5" Type="http://schemas.openxmlformats.org/officeDocument/2006/relationships/image" Target="../media/image85.png"/><Relationship Id="rId15" Type="http://schemas.openxmlformats.org/officeDocument/2006/relationships/image" Target="../media/image95.png"/><Relationship Id="rId23" Type="http://schemas.openxmlformats.org/officeDocument/2006/relationships/image" Target="../media/image103.png"/><Relationship Id="rId10" Type="http://schemas.openxmlformats.org/officeDocument/2006/relationships/image" Target="../media/image90.png"/><Relationship Id="rId19" Type="http://schemas.openxmlformats.org/officeDocument/2006/relationships/image" Target="../media/image99.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 Id="rId22" Type="http://schemas.openxmlformats.org/officeDocument/2006/relationships/image" Target="../media/image102.png"/></Relationships>
</file>

<file path=ppt/slides/_rels/slide11.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6.png"/><Relationship Id="rId3" Type="http://schemas.openxmlformats.org/officeDocument/2006/relationships/image" Target="../media/image107.png"/><Relationship Id="rId7" Type="http://schemas.openxmlformats.org/officeDocument/2006/relationships/image" Target="../media/image110.png"/><Relationship Id="rId12" Type="http://schemas.openxmlformats.org/officeDocument/2006/relationships/image" Target="../media/image115.png"/><Relationship Id="rId2" Type="http://schemas.openxmlformats.org/officeDocument/2006/relationships/notesSlide" Target="../notesSlides/notesSlide6.xml"/><Relationship Id="rId16"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109.png"/><Relationship Id="rId11" Type="http://schemas.openxmlformats.org/officeDocument/2006/relationships/image" Target="../media/image114.png"/><Relationship Id="rId5" Type="http://schemas.openxmlformats.org/officeDocument/2006/relationships/image" Target="../media/image540.png"/><Relationship Id="rId15" Type="http://schemas.openxmlformats.org/officeDocument/2006/relationships/image" Target="../media/image118.png"/><Relationship Id="rId10" Type="http://schemas.openxmlformats.org/officeDocument/2006/relationships/image" Target="../media/image113.png"/><Relationship Id="rId4" Type="http://schemas.openxmlformats.org/officeDocument/2006/relationships/image" Target="../media/image108.png"/><Relationship Id="rId9" Type="http://schemas.openxmlformats.org/officeDocument/2006/relationships/image" Target="../media/image112.png"/><Relationship Id="rId14" Type="http://schemas.openxmlformats.org/officeDocument/2006/relationships/image" Target="../media/image117.png"/></Relationships>
</file>

<file path=ppt/slides/_rels/slide12.xml.rels><?xml version="1.0" encoding="UTF-8" standalone="yes"?>
<Relationships xmlns="http://schemas.openxmlformats.org/package/2006/relationships"><Relationship Id="rId8" Type="http://schemas.openxmlformats.org/officeDocument/2006/relationships/image" Target="../media/image11.wmf"/><Relationship Id="rId26" Type="http://schemas.openxmlformats.org/officeDocument/2006/relationships/image" Target="../media/image123.png"/><Relationship Id="rId3" Type="http://schemas.openxmlformats.org/officeDocument/2006/relationships/notesSlide" Target="../notesSlides/notesSlide7.xml"/><Relationship Id="rId34" Type="http://schemas.openxmlformats.org/officeDocument/2006/relationships/image" Target="../media/image131.png"/><Relationship Id="rId7" Type="http://schemas.openxmlformats.org/officeDocument/2006/relationships/oleObject" Target="../embeddings/oleObject9.bin"/><Relationship Id="rId25" Type="http://schemas.openxmlformats.org/officeDocument/2006/relationships/image" Target="../media/image122.png"/><Relationship Id="rId33" Type="http://schemas.openxmlformats.org/officeDocument/2006/relationships/image" Target="../media/image130.png"/><Relationship Id="rId38" Type="http://schemas.openxmlformats.org/officeDocument/2006/relationships/image" Target="../media/image135.png"/><Relationship Id="rId2" Type="http://schemas.openxmlformats.org/officeDocument/2006/relationships/slideLayout" Target="../slideLayouts/slideLayout2.xml"/><Relationship Id="rId29" Type="http://schemas.openxmlformats.org/officeDocument/2006/relationships/image" Target="../media/image126.png"/><Relationship Id="rId1" Type="http://schemas.openxmlformats.org/officeDocument/2006/relationships/vmlDrawing" Target="../drawings/vmlDrawing3.vml"/><Relationship Id="rId6" Type="http://schemas.openxmlformats.org/officeDocument/2006/relationships/oleObject" Target="../embeddings/oleObject8.bin"/><Relationship Id="rId24" Type="http://schemas.openxmlformats.org/officeDocument/2006/relationships/image" Target="../media/image700.png"/><Relationship Id="rId32" Type="http://schemas.openxmlformats.org/officeDocument/2006/relationships/image" Target="../media/image129.png"/><Relationship Id="rId37" Type="http://schemas.openxmlformats.org/officeDocument/2006/relationships/image" Target="../media/image134.png"/><Relationship Id="rId5" Type="http://schemas.openxmlformats.org/officeDocument/2006/relationships/image" Target="../media/image10.wmf"/><Relationship Id="rId23" Type="http://schemas.openxmlformats.org/officeDocument/2006/relationships/image" Target="../media/image690.png"/><Relationship Id="rId28" Type="http://schemas.openxmlformats.org/officeDocument/2006/relationships/image" Target="../media/image125.png"/><Relationship Id="rId36" Type="http://schemas.openxmlformats.org/officeDocument/2006/relationships/image" Target="../media/image133.png"/><Relationship Id="rId31" Type="http://schemas.openxmlformats.org/officeDocument/2006/relationships/image" Target="../media/image128.png"/><Relationship Id="rId4" Type="http://schemas.openxmlformats.org/officeDocument/2006/relationships/oleObject" Target="../embeddings/oleObject7.bin"/><Relationship Id="rId27" Type="http://schemas.openxmlformats.org/officeDocument/2006/relationships/image" Target="../media/image124.png"/><Relationship Id="rId30" Type="http://schemas.openxmlformats.org/officeDocument/2006/relationships/image" Target="../media/image127.png"/><Relationship Id="rId35" Type="http://schemas.openxmlformats.org/officeDocument/2006/relationships/image" Target="../media/image132.png"/></Relationships>
</file>

<file path=ppt/slides/_rels/slide13.xml.rels><?xml version="1.0" encoding="UTF-8" standalone="yes"?>
<Relationships xmlns="http://schemas.openxmlformats.org/package/2006/relationships"><Relationship Id="rId8" Type="http://schemas.openxmlformats.org/officeDocument/2006/relationships/image" Target="../media/image11.wmf"/><Relationship Id="rId26" Type="http://schemas.openxmlformats.org/officeDocument/2006/relationships/image" Target="../media/image123.png"/><Relationship Id="rId3" Type="http://schemas.openxmlformats.org/officeDocument/2006/relationships/notesSlide" Target="../notesSlides/notesSlide8.xml"/><Relationship Id="rId34" Type="http://schemas.openxmlformats.org/officeDocument/2006/relationships/image" Target="../media/image131.png"/><Relationship Id="rId7" Type="http://schemas.openxmlformats.org/officeDocument/2006/relationships/oleObject" Target="../embeddings/oleObject12.bin"/><Relationship Id="rId25" Type="http://schemas.openxmlformats.org/officeDocument/2006/relationships/image" Target="../media/image136.png"/><Relationship Id="rId33" Type="http://schemas.openxmlformats.org/officeDocument/2006/relationships/image" Target="../media/image130.png"/><Relationship Id="rId38" Type="http://schemas.openxmlformats.org/officeDocument/2006/relationships/image" Target="../media/image135.png"/><Relationship Id="rId2" Type="http://schemas.openxmlformats.org/officeDocument/2006/relationships/slideLayout" Target="../slideLayouts/slideLayout2.xml"/><Relationship Id="rId29" Type="http://schemas.openxmlformats.org/officeDocument/2006/relationships/image" Target="../media/image126.png"/><Relationship Id="rId1" Type="http://schemas.openxmlformats.org/officeDocument/2006/relationships/vmlDrawing" Target="../drawings/vmlDrawing4.vml"/><Relationship Id="rId6" Type="http://schemas.openxmlformats.org/officeDocument/2006/relationships/oleObject" Target="../embeddings/oleObject11.bin"/><Relationship Id="rId24" Type="http://schemas.openxmlformats.org/officeDocument/2006/relationships/image" Target="../media/image700.png"/><Relationship Id="rId32" Type="http://schemas.openxmlformats.org/officeDocument/2006/relationships/image" Target="../media/image129.png"/><Relationship Id="rId37" Type="http://schemas.openxmlformats.org/officeDocument/2006/relationships/image" Target="../media/image134.png"/><Relationship Id="rId5" Type="http://schemas.openxmlformats.org/officeDocument/2006/relationships/image" Target="../media/image10.wmf"/><Relationship Id="rId28" Type="http://schemas.openxmlformats.org/officeDocument/2006/relationships/image" Target="../media/image125.png"/><Relationship Id="rId36" Type="http://schemas.openxmlformats.org/officeDocument/2006/relationships/image" Target="../media/image133.png"/><Relationship Id="rId31" Type="http://schemas.openxmlformats.org/officeDocument/2006/relationships/image" Target="../media/image128.png"/><Relationship Id="rId4" Type="http://schemas.openxmlformats.org/officeDocument/2006/relationships/oleObject" Target="../embeddings/oleObject10.bin"/><Relationship Id="rId27" Type="http://schemas.openxmlformats.org/officeDocument/2006/relationships/image" Target="../media/image124.png"/><Relationship Id="rId30" Type="http://schemas.openxmlformats.org/officeDocument/2006/relationships/image" Target="../media/image127.png"/><Relationship Id="rId35" Type="http://schemas.openxmlformats.org/officeDocument/2006/relationships/image" Target="../media/image132.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6.wmf"/><Relationship Id="rId18" Type="http://schemas.openxmlformats.org/officeDocument/2006/relationships/oleObject" Target="../embeddings/oleObject20.bin"/><Relationship Id="rId3" Type="http://schemas.openxmlformats.org/officeDocument/2006/relationships/notesSlide" Target="../notesSlides/notesSlide9.xml"/><Relationship Id="rId7" Type="http://schemas.openxmlformats.org/officeDocument/2006/relationships/image" Target="../media/image13.wmf"/><Relationship Id="rId12" Type="http://schemas.openxmlformats.org/officeDocument/2006/relationships/oleObject" Target="../embeddings/oleObject17.bin"/><Relationship Id="rId17"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19.bin"/><Relationship Id="rId1" Type="http://schemas.openxmlformats.org/officeDocument/2006/relationships/vmlDrawing" Target="../drawings/vmlDrawing5.vml"/><Relationship Id="rId6" Type="http://schemas.openxmlformats.org/officeDocument/2006/relationships/oleObject" Target="../embeddings/oleObject14.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7.wmf"/><Relationship Id="rId10" Type="http://schemas.openxmlformats.org/officeDocument/2006/relationships/oleObject" Target="../embeddings/oleObject16.bin"/><Relationship Id="rId19" Type="http://schemas.openxmlformats.org/officeDocument/2006/relationships/image" Target="../media/image19.wmf"/><Relationship Id="rId4" Type="http://schemas.openxmlformats.org/officeDocument/2006/relationships/oleObject" Target="../embeddings/oleObject13.bin"/><Relationship Id="rId9" Type="http://schemas.openxmlformats.org/officeDocument/2006/relationships/image" Target="../media/image14.wmf"/><Relationship Id="rId1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16.wmf"/><Relationship Id="rId18" Type="http://schemas.openxmlformats.org/officeDocument/2006/relationships/oleObject" Target="../embeddings/oleObject28.bin"/><Relationship Id="rId26" Type="http://schemas.openxmlformats.org/officeDocument/2006/relationships/oleObject" Target="../embeddings/oleObject32.bin"/><Relationship Id="rId3" Type="http://schemas.openxmlformats.org/officeDocument/2006/relationships/notesSlide" Target="../notesSlides/notesSlide11.xml"/><Relationship Id="rId21" Type="http://schemas.openxmlformats.org/officeDocument/2006/relationships/image" Target="../media/image20.wmf"/><Relationship Id="rId7" Type="http://schemas.openxmlformats.org/officeDocument/2006/relationships/image" Target="../media/image13.wmf"/><Relationship Id="rId12" Type="http://schemas.openxmlformats.org/officeDocument/2006/relationships/oleObject" Target="../embeddings/oleObject25.bin"/><Relationship Id="rId17" Type="http://schemas.openxmlformats.org/officeDocument/2006/relationships/image" Target="../media/image18.wmf"/><Relationship Id="rId25" Type="http://schemas.openxmlformats.org/officeDocument/2006/relationships/image" Target="../media/image22.wmf"/><Relationship Id="rId2" Type="http://schemas.openxmlformats.org/officeDocument/2006/relationships/slideLayout" Target="../slideLayouts/slideLayout2.xml"/><Relationship Id="rId16" Type="http://schemas.openxmlformats.org/officeDocument/2006/relationships/oleObject" Target="../embeddings/oleObject27.bin"/><Relationship Id="rId20" Type="http://schemas.openxmlformats.org/officeDocument/2006/relationships/oleObject" Target="../embeddings/oleObject29.bin"/><Relationship Id="rId29" Type="http://schemas.openxmlformats.org/officeDocument/2006/relationships/image" Target="../media/image24.wmf"/><Relationship Id="rId1" Type="http://schemas.openxmlformats.org/officeDocument/2006/relationships/vmlDrawing" Target="../drawings/vmlDrawing6.vml"/><Relationship Id="rId6" Type="http://schemas.openxmlformats.org/officeDocument/2006/relationships/oleObject" Target="../embeddings/oleObject22.bin"/><Relationship Id="rId11" Type="http://schemas.openxmlformats.org/officeDocument/2006/relationships/image" Target="../media/image15.wmf"/><Relationship Id="rId24" Type="http://schemas.openxmlformats.org/officeDocument/2006/relationships/oleObject" Target="../embeddings/oleObject31.bin"/><Relationship Id="rId5" Type="http://schemas.openxmlformats.org/officeDocument/2006/relationships/image" Target="../media/image12.wmf"/><Relationship Id="rId15" Type="http://schemas.openxmlformats.org/officeDocument/2006/relationships/image" Target="../media/image17.wmf"/><Relationship Id="rId23" Type="http://schemas.openxmlformats.org/officeDocument/2006/relationships/image" Target="../media/image21.wmf"/><Relationship Id="rId28" Type="http://schemas.openxmlformats.org/officeDocument/2006/relationships/oleObject" Target="../embeddings/oleObject33.bin"/><Relationship Id="rId10" Type="http://schemas.openxmlformats.org/officeDocument/2006/relationships/oleObject" Target="../embeddings/oleObject24.bin"/><Relationship Id="rId19" Type="http://schemas.openxmlformats.org/officeDocument/2006/relationships/image" Target="../media/image19.wmf"/><Relationship Id="rId4" Type="http://schemas.openxmlformats.org/officeDocument/2006/relationships/oleObject" Target="../embeddings/oleObject21.bin"/><Relationship Id="rId9" Type="http://schemas.openxmlformats.org/officeDocument/2006/relationships/image" Target="../media/image14.wmf"/><Relationship Id="rId14" Type="http://schemas.openxmlformats.org/officeDocument/2006/relationships/oleObject" Target="../embeddings/oleObject26.bin"/><Relationship Id="rId22" Type="http://schemas.openxmlformats.org/officeDocument/2006/relationships/oleObject" Target="../embeddings/oleObject30.bin"/><Relationship Id="rId27"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39.bin"/><Relationship Id="rId18" Type="http://schemas.openxmlformats.org/officeDocument/2006/relationships/image" Target="../media/image31.wmf"/><Relationship Id="rId26" Type="http://schemas.openxmlformats.org/officeDocument/2006/relationships/image" Target="../media/image23.wmf"/><Relationship Id="rId3" Type="http://schemas.openxmlformats.org/officeDocument/2006/relationships/oleObject" Target="../embeddings/oleObject34.bin"/><Relationship Id="rId21" Type="http://schemas.openxmlformats.org/officeDocument/2006/relationships/oleObject" Target="../embeddings/oleObject43.bin"/><Relationship Id="rId7" Type="http://schemas.openxmlformats.org/officeDocument/2006/relationships/oleObject" Target="../embeddings/oleObject36.bin"/><Relationship Id="rId12" Type="http://schemas.openxmlformats.org/officeDocument/2006/relationships/image" Target="../media/image28.wmf"/><Relationship Id="rId17" Type="http://schemas.openxmlformats.org/officeDocument/2006/relationships/oleObject" Target="../embeddings/oleObject41.bin"/><Relationship Id="rId25" Type="http://schemas.openxmlformats.org/officeDocument/2006/relationships/oleObject" Target="../embeddings/oleObject45.bin"/><Relationship Id="rId2" Type="http://schemas.openxmlformats.org/officeDocument/2006/relationships/slideLayout" Target="../slideLayouts/slideLayout2.xml"/><Relationship Id="rId16" Type="http://schemas.openxmlformats.org/officeDocument/2006/relationships/image" Target="../media/image30.wmf"/><Relationship Id="rId20" Type="http://schemas.openxmlformats.org/officeDocument/2006/relationships/image" Target="../media/image20.wmf"/><Relationship Id="rId1" Type="http://schemas.openxmlformats.org/officeDocument/2006/relationships/vmlDrawing" Target="../drawings/vmlDrawing7.vml"/><Relationship Id="rId6" Type="http://schemas.openxmlformats.org/officeDocument/2006/relationships/image" Target="../media/image25.wmf"/><Relationship Id="rId11" Type="http://schemas.openxmlformats.org/officeDocument/2006/relationships/oleObject" Target="../embeddings/oleObject38.bin"/><Relationship Id="rId24" Type="http://schemas.openxmlformats.org/officeDocument/2006/relationships/image" Target="../media/image22.wmf"/><Relationship Id="rId5" Type="http://schemas.openxmlformats.org/officeDocument/2006/relationships/oleObject" Target="../embeddings/oleObject35.bin"/><Relationship Id="rId15" Type="http://schemas.openxmlformats.org/officeDocument/2006/relationships/oleObject" Target="../embeddings/oleObject40.bin"/><Relationship Id="rId23" Type="http://schemas.openxmlformats.org/officeDocument/2006/relationships/oleObject" Target="../embeddings/oleObject44.bin"/><Relationship Id="rId28" Type="http://schemas.openxmlformats.org/officeDocument/2006/relationships/image" Target="../media/image24.wmf"/><Relationship Id="rId10" Type="http://schemas.openxmlformats.org/officeDocument/2006/relationships/image" Target="../media/image27.wmf"/><Relationship Id="rId19" Type="http://schemas.openxmlformats.org/officeDocument/2006/relationships/oleObject" Target="../embeddings/oleObject42.bin"/><Relationship Id="rId4" Type="http://schemas.openxmlformats.org/officeDocument/2006/relationships/image" Target="../media/image12.wmf"/><Relationship Id="rId9" Type="http://schemas.openxmlformats.org/officeDocument/2006/relationships/oleObject" Target="../embeddings/oleObject37.bin"/><Relationship Id="rId14" Type="http://schemas.openxmlformats.org/officeDocument/2006/relationships/image" Target="../media/image29.wmf"/><Relationship Id="rId22" Type="http://schemas.openxmlformats.org/officeDocument/2006/relationships/image" Target="../media/image21.wmf"/><Relationship Id="rId27" Type="http://schemas.openxmlformats.org/officeDocument/2006/relationships/oleObject" Target="../embeddings/oleObject4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24.wmf"/><Relationship Id="rId18" Type="http://schemas.openxmlformats.org/officeDocument/2006/relationships/oleObject" Target="../embeddings/oleObject54.bin"/><Relationship Id="rId3" Type="http://schemas.openxmlformats.org/officeDocument/2006/relationships/notesSlide" Target="../notesSlides/notesSlide14.xml"/><Relationship Id="rId21" Type="http://schemas.openxmlformats.org/officeDocument/2006/relationships/image" Target="../media/image35.wmf"/><Relationship Id="rId7" Type="http://schemas.openxmlformats.org/officeDocument/2006/relationships/image" Target="../media/image21.wmf"/><Relationship Id="rId12" Type="http://schemas.openxmlformats.org/officeDocument/2006/relationships/oleObject" Target="../embeddings/oleObject51.bin"/><Relationship Id="rId17"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oleObject" Target="../embeddings/oleObject53.bin"/><Relationship Id="rId20" Type="http://schemas.openxmlformats.org/officeDocument/2006/relationships/oleObject" Target="../embeddings/oleObject55.bin"/><Relationship Id="rId1" Type="http://schemas.openxmlformats.org/officeDocument/2006/relationships/vmlDrawing" Target="../drawings/vmlDrawing8.vml"/><Relationship Id="rId6" Type="http://schemas.openxmlformats.org/officeDocument/2006/relationships/oleObject" Target="../embeddings/oleObject48.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32.wmf"/><Relationship Id="rId23" Type="http://schemas.openxmlformats.org/officeDocument/2006/relationships/image" Target="../media/image36.wmf"/><Relationship Id="rId10" Type="http://schemas.openxmlformats.org/officeDocument/2006/relationships/oleObject" Target="../embeddings/oleObject50.bin"/><Relationship Id="rId19" Type="http://schemas.openxmlformats.org/officeDocument/2006/relationships/image" Target="../media/image34.wmf"/><Relationship Id="rId4" Type="http://schemas.openxmlformats.org/officeDocument/2006/relationships/oleObject" Target="../embeddings/oleObject47.bin"/><Relationship Id="rId9" Type="http://schemas.openxmlformats.org/officeDocument/2006/relationships/image" Target="../media/image22.wmf"/><Relationship Id="rId14" Type="http://schemas.openxmlformats.org/officeDocument/2006/relationships/oleObject" Target="../embeddings/oleObject52.bin"/><Relationship Id="rId22" Type="http://schemas.openxmlformats.org/officeDocument/2006/relationships/oleObject" Target="../embeddings/oleObject56.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24.wmf"/><Relationship Id="rId18" Type="http://schemas.openxmlformats.org/officeDocument/2006/relationships/oleObject" Target="../embeddings/oleObject64.bin"/><Relationship Id="rId26" Type="http://schemas.openxmlformats.org/officeDocument/2006/relationships/oleObject" Target="../embeddings/oleObject68.bin"/><Relationship Id="rId3" Type="http://schemas.openxmlformats.org/officeDocument/2006/relationships/notesSlide" Target="../notesSlides/notesSlide15.xml"/><Relationship Id="rId21" Type="http://schemas.openxmlformats.org/officeDocument/2006/relationships/image" Target="../media/image39.wmf"/><Relationship Id="rId7" Type="http://schemas.openxmlformats.org/officeDocument/2006/relationships/image" Target="../media/image21.wmf"/><Relationship Id="rId12" Type="http://schemas.openxmlformats.org/officeDocument/2006/relationships/oleObject" Target="../embeddings/oleObject61.bin"/><Relationship Id="rId17" Type="http://schemas.openxmlformats.org/officeDocument/2006/relationships/image" Target="../media/image37.wmf"/><Relationship Id="rId25" Type="http://schemas.openxmlformats.org/officeDocument/2006/relationships/image" Target="../media/image41.wmf"/><Relationship Id="rId2" Type="http://schemas.openxmlformats.org/officeDocument/2006/relationships/slideLayout" Target="../slideLayouts/slideLayout2.xml"/><Relationship Id="rId16" Type="http://schemas.openxmlformats.org/officeDocument/2006/relationships/oleObject" Target="../embeddings/oleObject63.bin"/><Relationship Id="rId20" Type="http://schemas.openxmlformats.org/officeDocument/2006/relationships/oleObject" Target="../embeddings/oleObject65.bin"/><Relationship Id="rId29" Type="http://schemas.openxmlformats.org/officeDocument/2006/relationships/image" Target="../media/image43.wmf"/><Relationship Id="rId1" Type="http://schemas.openxmlformats.org/officeDocument/2006/relationships/vmlDrawing" Target="../drawings/vmlDrawing9.vml"/><Relationship Id="rId6" Type="http://schemas.openxmlformats.org/officeDocument/2006/relationships/oleObject" Target="../embeddings/oleObject58.bin"/><Relationship Id="rId11" Type="http://schemas.openxmlformats.org/officeDocument/2006/relationships/image" Target="../media/image23.wmf"/><Relationship Id="rId24" Type="http://schemas.openxmlformats.org/officeDocument/2006/relationships/oleObject" Target="../embeddings/oleObject67.bin"/><Relationship Id="rId32" Type="http://schemas.openxmlformats.org/officeDocument/2006/relationships/image" Target="../media/image174.png"/><Relationship Id="rId5" Type="http://schemas.openxmlformats.org/officeDocument/2006/relationships/image" Target="../media/image20.wmf"/><Relationship Id="rId15" Type="http://schemas.openxmlformats.org/officeDocument/2006/relationships/image" Target="../media/image12.wmf"/><Relationship Id="rId23" Type="http://schemas.openxmlformats.org/officeDocument/2006/relationships/image" Target="../media/image40.wmf"/><Relationship Id="rId28" Type="http://schemas.openxmlformats.org/officeDocument/2006/relationships/oleObject" Target="../embeddings/oleObject69.bin"/><Relationship Id="rId10" Type="http://schemas.openxmlformats.org/officeDocument/2006/relationships/oleObject" Target="../embeddings/oleObject60.bin"/><Relationship Id="rId19" Type="http://schemas.openxmlformats.org/officeDocument/2006/relationships/image" Target="../media/image38.wmf"/><Relationship Id="rId31" Type="http://schemas.openxmlformats.org/officeDocument/2006/relationships/image" Target="../media/image43.wmf"/><Relationship Id="rId4" Type="http://schemas.openxmlformats.org/officeDocument/2006/relationships/oleObject" Target="../embeddings/oleObject57.bin"/><Relationship Id="rId9" Type="http://schemas.openxmlformats.org/officeDocument/2006/relationships/image" Target="../media/image22.wmf"/><Relationship Id="rId14" Type="http://schemas.openxmlformats.org/officeDocument/2006/relationships/oleObject" Target="../embeddings/oleObject62.bin"/><Relationship Id="rId22" Type="http://schemas.openxmlformats.org/officeDocument/2006/relationships/oleObject" Target="../embeddings/oleObject66.bin"/><Relationship Id="rId27" Type="http://schemas.openxmlformats.org/officeDocument/2006/relationships/image" Target="../media/image42.wmf"/><Relationship Id="rId30" Type="http://schemas.openxmlformats.org/officeDocument/2006/relationships/oleObject" Target="../embeddings/oleObject691.bin"/></Relationships>
</file>

<file path=ppt/slides/_rels/slide23.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3" Type="http://schemas.openxmlformats.org/officeDocument/2006/relationships/image" Target="../media/image44.wmf"/><Relationship Id="rId18" Type="http://schemas.openxmlformats.org/officeDocument/2006/relationships/oleObject" Target="../embeddings/oleObject540.bin"/><Relationship Id="rId26" Type="http://schemas.openxmlformats.org/officeDocument/2006/relationships/oleObject" Target="../embeddings/oleObject560.bin"/><Relationship Id="rId39" Type="http://schemas.openxmlformats.org/officeDocument/2006/relationships/image" Target="../media/image50.wmf"/><Relationship Id="rId21" Type="http://schemas.openxmlformats.org/officeDocument/2006/relationships/image" Target="../media/image46.wmf"/><Relationship Id="rId34" Type="http://schemas.openxmlformats.org/officeDocument/2006/relationships/oleObject" Target="../embeddings/oleObject580.bin"/><Relationship Id="rId7" Type="http://schemas.openxmlformats.org/officeDocument/2006/relationships/image" Target="../media/image1090.png"/><Relationship Id="rId12" Type="http://schemas.openxmlformats.org/officeDocument/2006/relationships/oleObject" Target="../embeddings/oleObject70.bin"/><Relationship Id="rId17" Type="http://schemas.openxmlformats.org/officeDocument/2006/relationships/image" Target="../media/image45.wmf"/><Relationship Id="rId25" Type="http://schemas.openxmlformats.org/officeDocument/2006/relationships/image" Target="../media/image47.wmf"/><Relationship Id="rId33" Type="http://schemas.openxmlformats.org/officeDocument/2006/relationships/image" Target="../media/image49.wmf"/><Relationship Id="rId38" Type="http://schemas.openxmlformats.org/officeDocument/2006/relationships/oleObject" Target="../embeddings/oleObject590.bin"/><Relationship Id="rId2" Type="http://schemas.openxmlformats.org/officeDocument/2006/relationships/slideLayout" Target="../slideLayouts/slideLayout2.xml"/><Relationship Id="rId16" Type="http://schemas.openxmlformats.org/officeDocument/2006/relationships/oleObject" Target="../embeddings/oleObject71.bin"/><Relationship Id="rId20" Type="http://schemas.openxmlformats.org/officeDocument/2006/relationships/oleObject" Target="../embeddings/oleObject72.bin"/><Relationship Id="rId29" Type="http://schemas.openxmlformats.org/officeDocument/2006/relationships/image" Target="../media/image48.wmf"/><Relationship Id="rId1" Type="http://schemas.openxmlformats.org/officeDocument/2006/relationships/vmlDrawing" Target="../drawings/vmlDrawing10.vml"/><Relationship Id="rId6" Type="http://schemas.openxmlformats.org/officeDocument/2006/relationships/image" Target="../media/image1080.png"/><Relationship Id="rId11" Type="http://schemas.openxmlformats.org/officeDocument/2006/relationships/image" Target="../media/image1130.png"/><Relationship Id="rId24" Type="http://schemas.openxmlformats.org/officeDocument/2006/relationships/oleObject" Target="../embeddings/oleObject73.bin"/><Relationship Id="rId32" Type="http://schemas.openxmlformats.org/officeDocument/2006/relationships/oleObject" Target="../embeddings/oleObject75.bin"/><Relationship Id="rId37" Type="http://schemas.openxmlformats.org/officeDocument/2006/relationships/image" Target="../media/image50.wmf"/><Relationship Id="rId5" Type="http://schemas.openxmlformats.org/officeDocument/2006/relationships/image" Target="../media/image1070.png"/><Relationship Id="rId15" Type="http://schemas.openxmlformats.org/officeDocument/2006/relationships/image" Target="../media/image44.wmf"/><Relationship Id="rId23" Type="http://schemas.openxmlformats.org/officeDocument/2006/relationships/image" Target="../media/image46.wmf"/><Relationship Id="rId28" Type="http://schemas.openxmlformats.org/officeDocument/2006/relationships/oleObject" Target="../embeddings/oleObject74.bin"/><Relationship Id="rId36" Type="http://schemas.openxmlformats.org/officeDocument/2006/relationships/oleObject" Target="../embeddings/oleObject76.bin"/><Relationship Id="rId10" Type="http://schemas.openxmlformats.org/officeDocument/2006/relationships/image" Target="../media/image1120.png"/><Relationship Id="rId19" Type="http://schemas.openxmlformats.org/officeDocument/2006/relationships/image" Target="../media/image45.wmf"/><Relationship Id="rId31" Type="http://schemas.openxmlformats.org/officeDocument/2006/relationships/image" Target="../media/image48.wmf"/><Relationship Id="rId4" Type="http://schemas.openxmlformats.org/officeDocument/2006/relationships/image" Target="../media/image183.png"/><Relationship Id="rId9" Type="http://schemas.openxmlformats.org/officeDocument/2006/relationships/image" Target="../media/image1110.png"/><Relationship Id="rId14" Type="http://schemas.openxmlformats.org/officeDocument/2006/relationships/oleObject" Target="../embeddings/oleObject530.bin"/><Relationship Id="rId22" Type="http://schemas.openxmlformats.org/officeDocument/2006/relationships/oleObject" Target="../embeddings/oleObject550.bin"/><Relationship Id="rId27" Type="http://schemas.openxmlformats.org/officeDocument/2006/relationships/image" Target="../media/image47.wmf"/><Relationship Id="rId30" Type="http://schemas.openxmlformats.org/officeDocument/2006/relationships/oleObject" Target="../embeddings/oleObject570.bin"/><Relationship Id="rId35" Type="http://schemas.openxmlformats.org/officeDocument/2006/relationships/image" Target="../media/image49.wmf"/><Relationship Id="rId8" Type="http://schemas.openxmlformats.org/officeDocument/2006/relationships/image" Target="../media/image1100.png"/><Relationship Id="rId3"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3" Type="http://schemas.openxmlformats.org/officeDocument/2006/relationships/oleObject" Target="../embeddings/oleObject600.bin"/><Relationship Id="rId18" Type="http://schemas.openxmlformats.org/officeDocument/2006/relationships/image" Target="../media/image45.wmf"/><Relationship Id="rId26" Type="http://schemas.openxmlformats.org/officeDocument/2006/relationships/image" Target="../media/image47.wmf"/><Relationship Id="rId39" Type="http://schemas.openxmlformats.org/officeDocument/2006/relationships/image" Target="../media/image137.png"/><Relationship Id="rId21" Type="http://schemas.openxmlformats.org/officeDocument/2006/relationships/oleObject" Target="../embeddings/oleObject620.bin"/><Relationship Id="rId34" Type="http://schemas.openxmlformats.org/officeDocument/2006/relationships/image" Target="../media/image49.wmf"/><Relationship Id="rId42" Type="http://schemas.openxmlformats.org/officeDocument/2006/relationships/image" Target="../media/image51.wmf"/><Relationship Id="rId7" Type="http://schemas.openxmlformats.org/officeDocument/2006/relationships/image" Target="../media/image1190.png"/><Relationship Id="rId2" Type="http://schemas.openxmlformats.org/officeDocument/2006/relationships/slideLayout" Target="../slideLayouts/slideLayout2.xml"/><Relationship Id="rId16" Type="http://schemas.openxmlformats.org/officeDocument/2006/relationships/image" Target="../media/image45.wmf"/><Relationship Id="rId20" Type="http://schemas.openxmlformats.org/officeDocument/2006/relationships/image" Target="../media/image46.wmf"/><Relationship Id="rId29" Type="http://schemas.openxmlformats.org/officeDocument/2006/relationships/oleObject" Target="../embeddings/oleObject640.bin"/><Relationship Id="rId41" Type="http://schemas.openxmlformats.org/officeDocument/2006/relationships/oleObject" Target="../embeddings/oleObject84.bin"/><Relationship Id="rId1" Type="http://schemas.openxmlformats.org/officeDocument/2006/relationships/vmlDrawing" Target="../drawings/vmlDrawing11.vml"/><Relationship Id="rId6" Type="http://schemas.openxmlformats.org/officeDocument/2006/relationships/image" Target="../media/image1180.png"/><Relationship Id="rId11" Type="http://schemas.openxmlformats.org/officeDocument/2006/relationships/oleObject" Target="../embeddings/oleObject77.bin"/><Relationship Id="rId24" Type="http://schemas.openxmlformats.org/officeDocument/2006/relationships/image" Target="../media/image47.wmf"/><Relationship Id="rId32" Type="http://schemas.openxmlformats.org/officeDocument/2006/relationships/image" Target="../media/image49.wmf"/><Relationship Id="rId37" Type="http://schemas.openxmlformats.org/officeDocument/2006/relationships/oleObject" Target="../embeddings/oleObject660.bin"/><Relationship Id="rId40" Type="http://schemas.openxmlformats.org/officeDocument/2006/relationships/image" Target="../media/image1240.png"/><Relationship Id="rId5" Type="http://schemas.openxmlformats.org/officeDocument/2006/relationships/image" Target="../media/image1170.png"/><Relationship Id="rId15" Type="http://schemas.openxmlformats.org/officeDocument/2006/relationships/oleObject" Target="../embeddings/oleObject78.bin"/><Relationship Id="rId23" Type="http://schemas.openxmlformats.org/officeDocument/2006/relationships/oleObject" Target="../embeddings/oleObject80.bin"/><Relationship Id="rId28" Type="http://schemas.openxmlformats.org/officeDocument/2006/relationships/image" Target="../media/image48.wmf"/><Relationship Id="rId36" Type="http://schemas.openxmlformats.org/officeDocument/2006/relationships/image" Target="../media/image50.wmf"/><Relationship Id="rId10" Type="http://schemas.openxmlformats.org/officeDocument/2006/relationships/image" Target="../media/image1220.png"/><Relationship Id="rId19" Type="http://schemas.openxmlformats.org/officeDocument/2006/relationships/oleObject" Target="../embeddings/oleObject79.bin"/><Relationship Id="rId31" Type="http://schemas.openxmlformats.org/officeDocument/2006/relationships/oleObject" Target="../embeddings/oleObject82.bin"/><Relationship Id="rId4" Type="http://schemas.openxmlformats.org/officeDocument/2006/relationships/image" Target="../media/image1160.png"/><Relationship Id="rId9" Type="http://schemas.openxmlformats.org/officeDocument/2006/relationships/image" Target="../media/image121.png"/><Relationship Id="rId14" Type="http://schemas.openxmlformats.org/officeDocument/2006/relationships/image" Target="../media/image44.wmf"/><Relationship Id="rId22" Type="http://schemas.openxmlformats.org/officeDocument/2006/relationships/image" Target="../media/image46.wmf"/><Relationship Id="rId27" Type="http://schemas.openxmlformats.org/officeDocument/2006/relationships/oleObject" Target="../embeddings/oleObject81.bin"/><Relationship Id="rId30" Type="http://schemas.openxmlformats.org/officeDocument/2006/relationships/image" Target="../media/image48.wmf"/><Relationship Id="rId35" Type="http://schemas.openxmlformats.org/officeDocument/2006/relationships/oleObject" Target="../embeddings/oleObject83.bin"/><Relationship Id="rId8" Type="http://schemas.openxmlformats.org/officeDocument/2006/relationships/image" Target="../media/image120.png"/><Relationship Id="rId3" Type="http://schemas.openxmlformats.org/officeDocument/2006/relationships/notesSlide" Target="../notesSlides/notesSlide18.xml"/><Relationship Id="rId12" Type="http://schemas.openxmlformats.org/officeDocument/2006/relationships/image" Target="../media/image44.wmf"/><Relationship Id="rId17" Type="http://schemas.openxmlformats.org/officeDocument/2006/relationships/oleObject" Target="../embeddings/oleObject610.bin"/><Relationship Id="rId25" Type="http://schemas.openxmlformats.org/officeDocument/2006/relationships/oleObject" Target="../embeddings/oleObject630.bin"/><Relationship Id="rId33" Type="http://schemas.openxmlformats.org/officeDocument/2006/relationships/oleObject" Target="../embeddings/oleObject650.bin"/><Relationship Id="rId38" Type="http://schemas.openxmlformats.org/officeDocument/2006/relationships/image" Target="../media/image50.wmf"/></Relationships>
</file>

<file path=ppt/slides/_rels/slide26.xml.rels><?xml version="1.0" encoding="UTF-8" standalone="yes"?>
<Relationships xmlns="http://schemas.openxmlformats.org/package/2006/relationships"><Relationship Id="rId13" Type="http://schemas.openxmlformats.org/officeDocument/2006/relationships/oleObject" Target="../embeddings/oleObject680.bin"/><Relationship Id="rId18" Type="http://schemas.openxmlformats.org/officeDocument/2006/relationships/image" Target="../media/image45.wmf"/><Relationship Id="rId26" Type="http://schemas.openxmlformats.org/officeDocument/2006/relationships/image" Target="../media/image47.wmf"/><Relationship Id="rId39" Type="http://schemas.openxmlformats.org/officeDocument/2006/relationships/image" Target="../media/image1350.png"/><Relationship Id="rId21" Type="http://schemas.openxmlformats.org/officeDocument/2006/relationships/oleObject" Target="../embeddings/oleObject700.bin"/><Relationship Id="rId34" Type="http://schemas.openxmlformats.org/officeDocument/2006/relationships/image" Target="../media/image49.wmf"/><Relationship Id="rId42" Type="http://schemas.openxmlformats.org/officeDocument/2006/relationships/image" Target="../media/image138.wmf"/><Relationship Id="rId47" Type="http://schemas.openxmlformats.org/officeDocument/2006/relationships/oleObject" Target="../embeddings/oleObject760.bin"/><Relationship Id="rId50" Type="http://schemas.openxmlformats.org/officeDocument/2006/relationships/oleObject" Target="../embeddings/oleObject94.bin"/><Relationship Id="rId7" Type="http://schemas.openxmlformats.org/officeDocument/2006/relationships/image" Target="../media/image1310.png"/><Relationship Id="rId2" Type="http://schemas.openxmlformats.org/officeDocument/2006/relationships/slideLayout" Target="../slideLayouts/slideLayout2.xml"/><Relationship Id="rId16" Type="http://schemas.openxmlformats.org/officeDocument/2006/relationships/image" Target="../media/image45.wmf"/><Relationship Id="rId29" Type="http://schemas.openxmlformats.org/officeDocument/2006/relationships/oleObject" Target="../embeddings/oleObject720.bin"/><Relationship Id="rId11" Type="http://schemas.openxmlformats.org/officeDocument/2006/relationships/oleObject" Target="../embeddings/oleObject85.bin"/><Relationship Id="rId24" Type="http://schemas.openxmlformats.org/officeDocument/2006/relationships/image" Target="../media/image47.wmf"/><Relationship Id="rId32" Type="http://schemas.openxmlformats.org/officeDocument/2006/relationships/image" Target="../media/image49.wmf"/><Relationship Id="rId37" Type="http://schemas.openxmlformats.org/officeDocument/2006/relationships/oleObject" Target="../embeddings/oleObject740.bin"/><Relationship Id="rId40" Type="http://schemas.openxmlformats.org/officeDocument/2006/relationships/image" Target="../media/image1360.png"/><Relationship Id="rId45" Type="http://schemas.openxmlformats.org/officeDocument/2006/relationships/oleObject" Target="../embeddings/oleObject93.bin"/><Relationship Id="rId53" Type="http://schemas.openxmlformats.org/officeDocument/2006/relationships/image" Target="../media/image140.wmf"/><Relationship Id="rId5" Type="http://schemas.openxmlformats.org/officeDocument/2006/relationships/image" Target="../media/image1290.png"/><Relationship Id="rId10" Type="http://schemas.openxmlformats.org/officeDocument/2006/relationships/image" Target="../media/image1340.png"/><Relationship Id="rId19" Type="http://schemas.openxmlformats.org/officeDocument/2006/relationships/oleObject" Target="../embeddings/oleObject87.bin"/><Relationship Id="rId31" Type="http://schemas.openxmlformats.org/officeDocument/2006/relationships/oleObject" Target="../embeddings/oleObject90.bin"/><Relationship Id="rId44" Type="http://schemas.openxmlformats.org/officeDocument/2006/relationships/image" Target="../media/image138.wmf"/><Relationship Id="rId52" Type="http://schemas.openxmlformats.org/officeDocument/2006/relationships/oleObject" Target="../embeddings/oleObject770.bin"/><Relationship Id="rId4" Type="http://schemas.openxmlformats.org/officeDocument/2006/relationships/image" Target="../media/image1280.png"/><Relationship Id="rId9" Type="http://schemas.openxmlformats.org/officeDocument/2006/relationships/image" Target="../media/image1330.png"/><Relationship Id="rId14" Type="http://schemas.openxmlformats.org/officeDocument/2006/relationships/image" Target="../media/image44.wmf"/><Relationship Id="rId22" Type="http://schemas.openxmlformats.org/officeDocument/2006/relationships/image" Target="../media/image46.wmf"/><Relationship Id="rId27" Type="http://schemas.openxmlformats.org/officeDocument/2006/relationships/oleObject" Target="../embeddings/oleObject89.bin"/><Relationship Id="rId30" Type="http://schemas.openxmlformats.org/officeDocument/2006/relationships/image" Target="../media/image48.wmf"/><Relationship Id="rId35" Type="http://schemas.openxmlformats.org/officeDocument/2006/relationships/oleObject" Target="../embeddings/oleObject91.bin"/><Relationship Id="rId43" Type="http://schemas.openxmlformats.org/officeDocument/2006/relationships/oleObject" Target="../embeddings/oleObject750.bin"/><Relationship Id="rId48" Type="http://schemas.openxmlformats.org/officeDocument/2006/relationships/image" Target="../media/image139.wmf"/><Relationship Id="rId8" Type="http://schemas.openxmlformats.org/officeDocument/2006/relationships/image" Target="../media/image1320.png"/><Relationship Id="rId51" Type="http://schemas.openxmlformats.org/officeDocument/2006/relationships/image" Target="../media/image140.wmf"/><Relationship Id="rId3" Type="http://schemas.openxmlformats.org/officeDocument/2006/relationships/notesSlide" Target="../notesSlides/notesSlide19.xml"/><Relationship Id="rId12" Type="http://schemas.openxmlformats.org/officeDocument/2006/relationships/image" Target="../media/image44.wmf"/><Relationship Id="rId17" Type="http://schemas.openxmlformats.org/officeDocument/2006/relationships/oleObject" Target="../embeddings/oleObject690.bin"/><Relationship Id="rId25" Type="http://schemas.openxmlformats.org/officeDocument/2006/relationships/oleObject" Target="../embeddings/oleObject710.bin"/><Relationship Id="rId33" Type="http://schemas.openxmlformats.org/officeDocument/2006/relationships/oleObject" Target="../embeddings/oleObject730.bin"/><Relationship Id="rId38" Type="http://schemas.openxmlformats.org/officeDocument/2006/relationships/image" Target="../media/image50.wmf"/><Relationship Id="rId46" Type="http://schemas.openxmlformats.org/officeDocument/2006/relationships/image" Target="../media/image139.wmf"/><Relationship Id="rId20" Type="http://schemas.openxmlformats.org/officeDocument/2006/relationships/image" Target="../media/image46.wmf"/><Relationship Id="rId41" Type="http://schemas.openxmlformats.org/officeDocument/2006/relationships/oleObject" Target="../embeddings/oleObject92.bin"/><Relationship Id="rId1" Type="http://schemas.openxmlformats.org/officeDocument/2006/relationships/vmlDrawing" Target="../drawings/vmlDrawing12.vml"/><Relationship Id="rId6" Type="http://schemas.openxmlformats.org/officeDocument/2006/relationships/image" Target="../media/image1300.png"/><Relationship Id="rId15" Type="http://schemas.openxmlformats.org/officeDocument/2006/relationships/oleObject" Target="../embeddings/oleObject86.bin"/><Relationship Id="rId23" Type="http://schemas.openxmlformats.org/officeDocument/2006/relationships/oleObject" Target="../embeddings/oleObject88.bin"/><Relationship Id="rId28" Type="http://schemas.openxmlformats.org/officeDocument/2006/relationships/image" Target="../media/image48.wmf"/><Relationship Id="rId36" Type="http://schemas.openxmlformats.org/officeDocument/2006/relationships/image" Target="../media/image50.wmf"/><Relationship Id="rId49" Type="http://schemas.openxmlformats.org/officeDocument/2006/relationships/image" Target="../media/image1370.png"/></Relationships>
</file>

<file path=ppt/slides/_rels/slide27.xml.rels><?xml version="1.0" encoding="UTF-8" standalone="yes"?>
<Relationships xmlns="http://schemas.openxmlformats.org/package/2006/relationships"><Relationship Id="rId13" Type="http://schemas.openxmlformats.org/officeDocument/2006/relationships/oleObject" Target="../embeddings/oleObject780.bin"/><Relationship Id="rId18" Type="http://schemas.openxmlformats.org/officeDocument/2006/relationships/image" Target="../media/image45.wmf"/><Relationship Id="rId26" Type="http://schemas.openxmlformats.org/officeDocument/2006/relationships/image" Target="../media/image47.wmf"/><Relationship Id="rId39" Type="http://schemas.openxmlformats.org/officeDocument/2006/relationships/oleObject" Target="../embeddings/oleObject102.bin"/><Relationship Id="rId21" Type="http://schemas.openxmlformats.org/officeDocument/2006/relationships/oleObject" Target="../embeddings/oleObject800.bin"/><Relationship Id="rId34" Type="http://schemas.openxmlformats.org/officeDocument/2006/relationships/image" Target="../media/image49.wmf"/><Relationship Id="rId42" Type="http://schemas.openxmlformats.org/officeDocument/2006/relationships/image" Target="../media/image142.wmf"/><Relationship Id="rId47" Type="http://schemas.openxmlformats.org/officeDocument/2006/relationships/oleObject" Target="../embeddings/oleObject106.bin"/><Relationship Id="rId50" Type="http://schemas.openxmlformats.org/officeDocument/2006/relationships/image" Target="../media/image146.wmf"/><Relationship Id="rId55" Type="http://schemas.openxmlformats.org/officeDocument/2006/relationships/image" Target="../media/image148.wmf"/><Relationship Id="rId7" Type="http://schemas.openxmlformats.org/officeDocument/2006/relationships/image" Target="../media/image150.png"/><Relationship Id="rId2" Type="http://schemas.openxmlformats.org/officeDocument/2006/relationships/slideLayout" Target="../slideLayouts/slideLayout2.xml"/><Relationship Id="rId16" Type="http://schemas.openxmlformats.org/officeDocument/2006/relationships/image" Target="../media/image45.wmf"/><Relationship Id="rId29" Type="http://schemas.openxmlformats.org/officeDocument/2006/relationships/oleObject" Target="../embeddings/oleObject820.bin"/><Relationship Id="rId11" Type="http://schemas.openxmlformats.org/officeDocument/2006/relationships/oleObject" Target="../embeddings/oleObject95.bin"/><Relationship Id="rId24" Type="http://schemas.openxmlformats.org/officeDocument/2006/relationships/image" Target="../media/image47.wmf"/><Relationship Id="rId32" Type="http://schemas.openxmlformats.org/officeDocument/2006/relationships/image" Target="../media/image49.wmf"/><Relationship Id="rId37" Type="http://schemas.openxmlformats.org/officeDocument/2006/relationships/oleObject" Target="../embeddings/oleObject840.bin"/><Relationship Id="rId40" Type="http://schemas.openxmlformats.org/officeDocument/2006/relationships/image" Target="../media/image141.wmf"/><Relationship Id="rId45" Type="http://schemas.openxmlformats.org/officeDocument/2006/relationships/oleObject" Target="../embeddings/oleObject105.bin"/><Relationship Id="rId53" Type="http://schemas.openxmlformats.org/officeDocument/2006/relationships/image" Target="../media/image154.png"/><Relationship Id="rId5" Type="http://schemas.openxmlformats.org/officeDocument/2006/relationships/image" Target="../media/image148.png"/><Relationship Id="rId19" Type="http://schemas.openxmlformats.org/officeDocument/2006/relationships/oleObject" Target="../embeddings/oleObject97.bin"/><Relationship Id="rId4" Type="http://schemas.openxmlformats.org/officeDocument/2006/relationships/image" Target="../media/image147.png"/><Relationship Id="rId9" Type="http://schemas.openxmlformats.org/officeDocument/2006/relationships/image" Target="../media/image1520.png"/><Relationship Id="rId14" Type="http://schemas.openxmlformats.org/officeDocument/2006/relationships/image" Target="../media/image44.wmf"/><Relationship Id="rId22" Type="http://schemas.openxmlformats.org/officeDocument/2006/relationships/image" Target="../media/image46.wmf"/><Relationship Id="rId27" Type="http://schemas.openxmlformats.org/officeDocument/2006/relationships/oleObject" Target="../embeddings/oleObject99.bin"/><Relationship Id="rId30" Type="http://schemas.openxmlformats.org/officeDocument/2006/relationships/image" Target="../media/image48.wmf"/><Relationship Id="rId35" Type="http://schemas.openxmlformats.org/officeDocument/2006/relationships/oleObject" Target="../embeddings/oleObject101.bin"/><Relationship Id="rId43" Type="http://schemas.openxmlformats.org/officeDocument/2006/relationships/oleObject" Target="../embeddings/oleObject104.bin"/><Relationship Id="rId48" Type="http://schemas.openxmlformats.org/officeDocument/2006/relationships/image" Target="../media/image145.wmf"/><Relationship Id="rId56" Type="http://schemas.openxmlformats.org/officeDocument/2006/relationships/oleObject" Target="../embeddings/oleObject110.bin"/><Relationship Id="rId8" Type="http://schemas.openxmlformats.org/officeDocument/2006/relationships/image" Target="../media/image151.png"/><Relationship Id="rId51" Type="http://schemas.openxmlformats.org/officeDocument/2006/relationships/oleObject" Target="../embeddings/oleObject108.bin"/><Relationship Id="rId3" Type="http://schemas.openxmlformats.org/officeDocument/2006/relationships/notesSlide" Target="../notesSlides/notesSlide20.xml"/><Relationship Id="rId12" Type="http://schemas.openxmlformats.org/officeDocument/2006/relationships/image" Target="../media/image44.wmf"/><Relationship Id="rId17" Type="http://schemas.openxmlformats.org/officeDocument/2006/relationships/oleObject" Target="../embeddings/oleObject790.bin"/><Relationship Id="rId25" Type="http://schemas.openxmlformats.org/officeDocument/2006/relationships/oleObject" Target="../embeddings/oleObject810.bin"/><Relationship Id="rId33" Type="http://schemas.openxmlformats.org/officeDocument/2006/relationships/oleObject" Target="../embeddings/oleObject830.bin"/><Relationship Id="rId38" Type="http://schemas.openxmlformats.org/officeDocument/2006/relationships/image" Target="../media/image50.wmf"/><Relationship Id="rId46" Type="http://schemas.openxmlformats.org/officeDocument/2006/relationships/image" Target="../media/image144.wmf"/><Relationship Id="rId20" Type="http://schemas.openxmlformats.org/officeDocument/2006/relationships/image" Target="../media/image46.wmf"/><Relationship Id="rId41" Type="http://schemas.openxmlformats.org/officeDocument/2006/relationships/oleObject" Target="../embeddings/oleObject103.bin"/><Relationship Id="rId54" Type="http://schemas.openxmlformats.org/officeDocument/2006/relationships/oleObject" Target="../embeddings/oleObject109.bin"/><Relationship Id="rId1" Type="http://schemas.openxmlformats.org/officeDocument/2006/relationships/vmlDrawing" Target="../drawings/vmlDrawing13.vml"/><Relationship Id="rId6" Type="http://schemas.openxmlformats.org/officeDocument/2006/relationships/image" Target="../media/image149.png"/><Relationship Id="rId15" Type="http://schemas.openxmlformats.org/officeDocument/2006/relationships/oleObject" Target="../embeddings/oleObject96.bin"/><Relationship Id="rId23" Type="http://schemas.openxmlformats.org/officeDocument/2006/relationships/oleObject" Target="../embeddings/oleObject98.bin"/><Relationship Id="rId28" Type="http://schemas.openxmlformats.org/officeDocument/2006/relationships/image" Target="../media/image48.wmf"/><Relationship Id="rId36" Type="http://schemas.openxmlformats.org/officeDocument/2006/relationships/image" Target="../media/image50.wmf"/><Relationship Id="rId49" Type="http://schemas.openxmlformats.org/officeDocument/2006/relationships/oleObject" Target="../embeddings/oleObject107.bin"/><Relationship Id="rId57" Type="http://schemas.openxmlformats.org/officeDocument/2006/relationships/image" Target="../media/image149.wmf"/><Relationship Id="rId10" Type="http://schemas.openxmlformats.org/officeDocument/2006/relationships/image" Target="../media/image1530.png"/><Relationship Id="rId31" Type="http://schemas.openxmlformats.org/officeDocument/2006/relationships/oleObject" Target="../embeddings/oleObject100.bin"/><Relationship Id="rId44" Type="http://schemas.openxmlformats.org/officeDocument/2006/relationships/image" Target="../media/image143.wmf"/><Relationship Id="rId52" Type="http://schemas.openxmlformats.org/officeDocument/2006/relationships/image" Target="../media/image147.wmf"/></Relationships>
</file>

<file path=ppt/slides/_rels/slide28.xml.rels><?xml version="1.0" encoding="UTF-8" standalone="yes"?>
<Relationships xmlns="http://schemas.openxmlformats.org/package/2006/relationships"><Relationship Id="rId26" Type="http://schemas.openxmlformats.org/officeDocument/2006/relationships/oleObject" Target="../embeddings/oleObject115.bin"/><Relationship Id="rId21" Type="http://schemas.openxmlformats.org/officeDocument/2006/relationships/image" Target="../media/image46.wmf"/><Relationship Id="rId42" Type="http://schemas.openxmlformats.org/officeDocument/2006/relationships/oleObject" Target="../embeddings/oleObject120.bin"/><Relationship Id="rId47" Type="http://schemas.openxmlformats.org/officeDocument/2006/relationships/image" Target="../media/image168.png"/><Relationship Id="rId63" Type="http://schemas.openxmlformats.org/officeDocument/2006/relationships/oleObject" Target="../embeddings/oleObject127.bin"/><Relationship Id="rId68" Type="http://schemas.openxmlformats.org/officeDocument/2006/relationships/oleObject" Target="../embeddings/oleObject1120.bin"/><Relationship Id="rId84" Type="http://schemas.openxmlformats.org/officeDocument/2006/relationships/image" Target="../media/image154.wmf"/><Relationship Id="rId16" Type="http://schemas.openxmlformats.org/officeDocument/2006/relationships/oleObject" Target="../embeddings/oleObject950.bin"/><Relationship Id="rId11" Type="http://schemas.openxmlformats.org/officeDocument/2006/relationships/image" Target="../media/image44.wmf"/><Relationship Id="rId32" Type="http://schemas.openxmlformats.org/officeDocument/2006/relationships/oleObject" Target="../embeddings/oleObject990.bin"/><Relationship Id="rId37" Type="http://schemas.openxmlformats.org/officeDocument/2006/relationships/image" Target="../media/image50.wmf"/><Relationship Id="rId53" Type="http://schemas.openxmlformats.org/officeDocument/2006/relationships/oleObject" Target="../embeddings/oleObject122.bin"/><Relationship Id="rId58" Type="http://schemas.openxmlformats.org/officeDocument/2006/relationships/oleObject" Target="../embeddings/oleObject1070.bin"/><Relationship Id="rId74" Type="http://schemas.openxmlformats.org/officeDocument/2006/relationships/oleObject" Target="../embeddings/oleObject1140.bin"/><Relationship Id="rId79" Type="http://schemas.openxmlformats.org/officeDocument/2006/relationships/oleObject" Target="../embeddings/oleObject133.bin"/><Relationship Id="rId5" Type="http://schemas.openxmlformats.org/officeDocument/2006/relationships/image" Target="../media/image162.png"/><Relationship Id="rId19" Type="http://schemas.openxmlformats.org/officeDocument/2006/relationships/image" Target="../media/image46.wmf"/><Relationship Id="rId14" Type="http://schemas.openxmlformats.org/officeDocument/2006/relationships/oleObject" Target="../embeddings/oleObject112.bin"/><Relationship Id="rId22" Type="http://schemas.openxmlformats.org/officeDocument/2006/relationships/oleObject" Target="../embeddings/oleObject114.bin"/><Relationship Id="rId27" Type="http://schemas.openxmlformats.org/officeDocument/2006/relationships/image" Target="../media/image48.wmf"/><Relationship Id="rId30" Type="http://schemas.openxmlformats.org/officeDocument/2006/relationships/oleObject" Target="../embeddings/oleObject116.bin"/><Relationship Id="rId35" Type="http://schemas.openxmlformats.org/officeDocument/2006/relationships/image" Target="../media/image50.wmf"/><Relationship Id="rId43" Type="http://schemas.openxmlformats.org/officeDocument/2006/relationships/image" Target="../media/image150.wmf"/><Relationship Id="rId48" Type="http://schemas.openxmlformats.org/officeDocument/2006/relationships/image" Target="../media/image169.png"/><Relationship Id="rId56" Type="http://schemas.openxmlformats.org/officeDocument/2006/relationships/oleObject" Target="../embeddings/oleObject1060.bin"/><Relationship Id="rId64" Type="http://schemas.openxmlformats.org/officeDocument/2006/relationships/oleObject" Target="../embeddings/oleObject1100.bin"/><Relationship Id="rId69" Type="http://schemas.openxmlformats.org/officeDocument/2006/relationships/image" Target="../media/image148.wmf"/><Relationship Id="rId77" Type="http://schemas.openxmlformats.org/officeDocument/2006/relationships/oleObject" Target="../embeddings/oleObject1150.bin"/><Relationship Id="rId8" Type="http://schemas.openxmlformats.org/officeDocument/2006/relationships/image" Target="../media/image165.png"/><Relationship Id="rId51" Type="http://schemas.openxmlformats.org/officeDocument/2006/relationships/image" Target="../media/image172.png"/><Relationship Id="rId72" Type="http://schemas.openxmlformats.org/officeDocument/2006/relationships/image" Target="../media/image149.wmf"/><Relationship Id="rId80" Type="http://schemas.openxmlformats.org/officeDocument/2006/relationships/image" Target="../media/image152.wmf"/><Relationship Id="rId85" Type="http://schemas.openxmlformats.org/officeDocument/2006/relationships/oleObject" Target="../embeddings/oleObject1180.bin"/><Relationship Id="rId3" Type="http://schemas.openxmlformats.org/officeDocument/2006/relationships/image" Target="../media/image160.png"/><Relationship Id="rId12" Type="http://schemas.openxmlformats.org/officeDocument/2006/relationships/oleObject" Target="../embeddings/oleObject940.bin"/><Relationship Id="rId17" Type="http://schemas.openxmlformats.org/officeDocument/2006/relationships/image" Target="../media/image45.wmf"/><Relationship Id="rId25" Type="http://schemas.openxmlformats.org/officeDocument/2006/relationships/image" Target="../media/image47.wmf"/><Relationship Id="rId33" Type="http://schemas.openxmlformats.org/officeDocument/2006/relationships/image" Target="../media/image49.wmf"/><Relationship Id="rId38" Type="http://schemas.openxmlformats.org/officeDocument/2006/relationships/oleObject" Target="../embeddings/oleObject118.bin"/><Relationship Id="rId46" Type="http://schemas.openxmlformats.org/officeDocument/2006/relationships/image" Target="../media/image167.png"/><Relationship Id="rId59" Type="http://schemas.openxmlformats.org/officeDocument/2006/relationships/oleObject" Target="../embeddings/oleObject125.bin"/><Relationship Id="rId67" Type="http://schemas.openxmlformats.org/officeDocument/2006/relationships/oleObject" Target="../embeddings/oleObject129.bin"/><Relationship Id="rId20" Type="http://schemas.openxmlformats.org/officeDocument/2006/relationships/oleObject" Target="../embeddings/oleObject960.bin"/><Relationship Id="rId41" Type="http://schemas.openxmlformats.org/officeDocument/2006/relationships/image" Target="../media/image149.wmf"/><Relationship Id="rId54" Type="http://schemas.openxmlformats.org/officeDocument/2006/relationships/oleObject" Target="../embeddings/oleObject1050.bin"/><Relationship Id="rId62" Type="http://schemas.openxmlformats.org/officeDocument/2006/relationships/oleObject" Target="../embeddings/oleObject1090.bin"/><Relationship Id="rId70" Type="http://schemas.openxmlformats.org/officeDocument/2006/relationships/oleObject" Target="../embeddings/oleObject130.bin"/><Relationship Id="rId75" Type="http://schemas.openxmlformats.org/officeDocument/2006/relationships/image" Target="../media/image150.wmf"/><Relationship Id="rId83" Type="http://schemas.openxmlformats.org/officeDocument/2006/relationships/oleObject" Target="../embeddings/oleObject135.bin"/><Relationship Id="rId1" Type="http://schemas.openxmlformats.org/officeDocument/2006/relationships/vmlDrawing" Target="../drawings/vmlDrawing14.vml"/><Relationship Id="rId6" Type="http://schemas.openxmlformats.org/officeDocument/2006/relationships/image" Target="../media/image163.png"/><Relationship Id="rId15" Type="http://schemas.openxmlformats.org/officeDocument/2006/relationships/image" Target="../media/image45.wmf"/><Relationship Id="rId23" Type="http://schemas.openxmlformats.org/officeDocument/2006/relationships/image" Target="../media/image47.wmf"/><Relationship Id="rId28" Type="http://schemas.openxmlformats.org/officeDocument/2006/relationships/oleObject" Target="../embeddings/oleObject980.bin"/><Relationship Id="rId36" Type="http://schemas.openxmlformats.org/officeDocument/2006/relationships/oleObject" Target="../embeddings/oleObject1000.bin"/><Relationship Id="rId49" Type="http://schemas.openxmlformats.org/officeDocument/2006/relationships/image" Target="../media/image170.png"/><Relationship Id="rId57" Type="http://schemas.openxmlformats.org/officeDocument/2006/relationships/oleObject" Target="../embeddings/oleObject124.bin"/><Relationship Id="rId10" Type="http://schemas.openxmlformats.org/officeDocument/2006/relationships/oleObject" Target="../embeddings/oleObject111.bin"/><Relationship Id="rId31" Type="http://schemas.openxmlformats.org/officeDocument/2006/relationships/image" Target="../media/image49.wmf"/><Relationship Id="rId44" Type="http://schemas.openxmlformats.org/officeDocument/2006/relationships/oleObject" Target="../embeddings/oleObject121.bin"/><Relationship Id="rId52" Type="http://schemas.openxmlformats.org/officeDocument/2006/relationships/image" Target="../media/image173.png"/><Relationship Id="rId60" Type="http://schemas.openxmlformats.org/officeDocument/2006/relationships/oleObject" Target="../embeddings/oleObject1080.bin"/><Relationship Id="rId65" Type="http://schemas.openxmlformats.org/officeDocument/2006/relationships/oleObject" Target="../embeddings/oleObject128.bin"/><Relationship Id="rId73" Type="http://schemas.openxmlformats.org/officeDocument/2006/relationships/oleObject" Target="../embeddings/oleObject131.bin"/><Relationship Id="rId78" Type="http://schemas.openxmlformats.org/officeDocument/2006/relationships/image" Target="../media/image151.wmf"/><Relationship Id="rId81" Type="http://schemas.openxmlformats.org/officeDocument/2006/relationships/oleObject" Target="../embeddings/oleObject134.bin"/><Relationship Id="rId86" Type="http://schemas.openxmlformats.org/officeDocument/2006/relationships/image" Target="../media/image154.wmf"/><Relationship Id="rId4" Type="http://schemas.openxmlformats.org/officeDocument/2006/relationships/image" Target="../media/image1610.png"/><Relationship Id="rId9" Type="http://schemas.openxmlformats.org/officeDocument/2006/relationships/image" Target="../media/image166.png"/><Relationship Id="rId13" Type="http://schemas.openxmlformats.org/officeDocument/2006/relationships/image" Target="../media/image44.wmf"/><Relationship Id="rId18" Type="http://schemas.openxmlformats.org/officeDocument/2006/relationships/oleObject" Target="../embeddings/oleObject113.bin"/><Relationship Id="rId39" Type="http://schemas.openxmlformats.org/officeDocument/2006/relationships/image" Target="../media/image148.wmf"/><Relationship Id="rId34" Type="http://schemas.openxmlformats.org/officeDocument/2006/relationships/oleObject" Target="../embeddings/oleObject117.bin"/><Relationship Id="rId50" Type="http://schemas.openxmlformats.org/officeDocument/2006/relationships/image" Target="../media/image171.png"/><Relationship Id="rId55" Type="http://schemas.openxmlformats.org/officeDocument/2006/relationships/oleObject" Target="../embeddings/oleObject123.bin"/><Relationship Id="rId76" Type="http://schemas.openxmlformats.org/officeDocument/2006/relationships/oleObject" Target="../embeddings/oleObject132.bin"/><Relationship Id="rId7" Type="http://schemas.openxmlformats.org/officeDocument/2006/relationships/image" Target="../media/image164.png"/><Relationship Id="rId71" Type="http://schemas.openxmlformats.org/officeDocument/2006/relationships/oleObject" Target="../embeddings/oleObject1130.bin"/><Relationship Id="rId2" Type="http://schemas.openxmlformats.org/officeDocument/2006/relationships/slideLayout" Target="../slideLayouts/slideLayout2.xml"/><Relationship Id="rId29" Type="http://schemas.openxmlformats.org/officeDocument/2006/relationships/image" Target="../media/image48.wmf"/><Relationship Id="rId24" Type="http://schemas.openxmlformats.org/officeDocument/2006/relationships/oleObject" Target="../embeddings/oleObject970.bin"/><Relationship Id="rId40" Type="http://schemas.openxmlformats.org/officeDocument/2006/relationships/oleObject" Target="../embeddings/oleObject119.bin"/><Relationship Id="rId45" Type="http://schemas.openxmlformats.org/officeDocument/2006/relationships/image" Target="../media/image151.wmf"/><Relationship Id="rId66" Type="http://schemas.openxmlformats.org/officeDocument/2006/relationships/oleObject" Target="../embeddings/oleObject1110.bin"/><Relationship Id="rId87" Type="http://schemas.openxmlformats.org/officeDocument/2006/relationships/image" Target="../media/image1740.png"/><Relationship Id="rId61" Type="http://schemas.openxmlformats.org/officeDocument/2006/relationships/oleObject" Target="../embeddings/oleObject126.bin"/><Relationship Id="rId82" Type="http://schemas.openxmlformats.org/officeDocument/2006/relationships/image" Target="../media/image153.wmf"/></Relationships>
</file>

<file path=ppt/slides/_rels/slide29.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3" Type="http://schemas.openxmlformats.org/officeDocument/2006/relationships/notesSlide" Target="../notesSlides/notesSlide1.xml"/><Relationship Id="rId7" Type="http://schemas.openxmlformats.org/officeDocument/2006/relationships/image" Target="../media/image3.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38.bin"/><Relationship Id="rId13" Type="http://schemas.openxmlformats.org/officeDocument/2006/relationships/image" Target="../media/image155.wmf"/><Relationship Id="rId18" Type="http://schemas.openxmlformats.org/officeDocument/2006/relationships/oleObject" Target="../embeddings/oleObject143.bin"/><Relationship Id="rId3" Type="http://schemas.openxmlformats.org/officeDocument/2006/relationships/notesSlide" Target="../notesSlides/notesSlide22.xml"/><Relationship Id="rId21" Type="http://schemas.openxmlformats.org/officeDocument/2006/relationships/image" Target="../media/image159.wmf"/><Relationship Id="rId7" Type="http://schemas.openxmlformats.org/officeDocument/2006/relationships/image" Target="../media/image3.wmf"/><Relationship Id="rId12" Type="http://schemas.openxmlformats.org/officeDocument/2006/relationships/oleObject" Target="../embeddings/oleObject140.bin"/><Relationship Id="rId17" Type="http://schemas.openxmlformats.org/officeDocument/2006/relationships/image" Target="../media/image157.wmf"/><Relationship Id="rId2" Type="http://schemas.openxmlformats.org/officeDocument/2006/relationships/slideLayout" Target="../slideLayouts/slideLayout2.xml"/><Relationship Id="rId16" Type="http://schemas.openxmlformats.org/officeDocument/2006/relationships/oleObject" Target="../embeddings/oleObject142.bin"/><Relationship Id="rId20" Type="http://schemas.openxmlformats.org/officeDocument/2006/relationships/oleObject" Target="../embeddings/oleObject144.bin"/><Relationship Id="rId1" Type="http://schemas.openxmlformats.org/officeDocument/2006/relationships/vmlDrawing" Target="../drawings/vmlDrawing15.vml"/><Relationship Id="rId6" Type="http://schemas.openxmlformats.org/officeDocument/2006/relationships/oleObject" Target="../embeddings/oleObject137.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156.wmf"/><Relationship Id="rId10" Type="http://schemas.openxmlformats.org/officeDocument/2006/relationships/oleObject" Target="../embeddings/oleObject139.bin"/><Relationship Id="rId19" Type="http://schemas.openxmlformats.org/officeDocument/2006/relationships/image" Target="../media/image158.wmf"/><Relationship Id="rId4" Type="http://schemas.openxmlformats.org/officeDocument/2006/relationships/oleObject" Target="../embeddings/oleObject136.bin"/><Relationship Id="rId9" Type="http://schemas.openxmlformats.org/officeDocument/2006/relationships/image" Target="../media/image4.wmf"/><Relationship Id="rId14" Type="http://schemas.openxmlformats.org/officeDocument/2006/relationships/oleObject" Target="../embeddings/oleObject141.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9" Type="http://schemas.openxmlformats.org/officeDocument/2006/relationships/image" Target="../media/image46.png"/><Relationship Id="rId21" Type="http://schemas.openxmlformats.org/officeDocument/2006/relationships/image" Target="../media/image28.png"/><Relationship Id="rId34" Type="http://schemas.openxmlformats.org/officeDocument/2006/relationships/image" Target="../media/image41.png"/><Relationship Id="rId42" Type="http://schemas.openxmlformats.org/officeDocument/2006/relationships/image" Target="../media/image49.png"/><Relationship Id="rId7" Type="http://schemas.openxmlformats.org/officeDocument/2006/relationships/image" Target="../media/image14.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41"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43" Type="http://schemas.openxmlformats.org/officeDocument/2006/relationships/image" Target="../media/image50.png"/><Relationship Id="rId8" Type="http://schemas.openxmlformats.org/officeDocument/2006/relationships/image" Target="../media/image15.png"/><Relationship Id="rId3" Type="http://schemas.openxmlformats.org/officeDocument/2006/relationships/image" Target="../media/image10.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8.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image" Target="../media/image67.png"/><Relationship Id="rId16"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s>
</file>

<file path=ppt/slides/_rels/slide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981200"/>
          </a:xfrm>
        </p:spPr>
        <p:txBody>
          <a:bodyPr>
            <a:noAutofit/>
          </a:bodyPr>
          <a:lstStyle/>
          <a:p>
            <a:r>
              <a:rPr lang="en-US" sz="4000" dirty="0" smtClean="0"/>
              <a:t>A new class of lineage expressions over probabilistic databases computable in PTIME</a:t>
            </a:r>
            <a:endParaRPr lang="he-IL" sz="4000" dirty="0"/>
          </a:p>
        </p:txBody>
      </p:sp>
      <p:sp>
        <p:nvSpPr>
          <p:cNvPr id="3" name="Subtitle 2"/>
          <p:cNvSpPr>
            <a:spLocks noGrp="1"/>
          </p:cNvSpPr>
          <p:nvPr>
            <p:ph type="subTitle" idx="1"/>
          </p:nvPr>
        </p:nvSpPr>
        <p:spPr>
          <a:xfrm>
            <a:off x="1447800" y="3810000"/>
            <a:ext cx="6400800" cy="2590800"/>
          </a:xfrm>
        </p:spPr>
        <p:txBody>
          <a:bodyPr>
            <a:normAutofit/>
          </a:bodyPr>
          <a:lstStyle/>
          <a:p>
            <a:r>
              <a:rPr lang="en-US" sz="3500" dirty="0" smtClean="0"/>
              <a:t>SUM 2013</a:t>
            </a:r>
            <a:endParaRPr lang="he-IL" sz="3500" dirty="0" smtClean="0"/>
          </a:p>
          <a:p>
            <a:r>
              <a:rPr lang="en-US" sz="2400" dirty="0" err="1" smtClean="0"/>
              <a:t>Batya</a:t>
            </a:r>
            <a:r>
              <a:rPr lang="en-US" sz="2400" dirty="0" smtClean="0"/>
              <a:t> </a:t>
            </a:r>
            <a:r>
              <a:rPr lang="en-US" sz="2400" dirty="0" err="1" smtClean="0"/>
              <a:t>Kenig</a:t>
            </a:r>
            <a:endParaRPr lang="en-US" sz="2400" dirty="0" smtClean="0"/>
          </a:p>
          <a:p>
            <a:r>
              <a:rPr lang="en-US" sz="2400" dirty="0" err="1" smtClean="0"/>
              <a:t>Avigdor</a:t>
            </a:r>
            <a:r>
              <a:rPr lang="en-US" sz="2400" dirty="0" smtClean="0"/>
              <a:t> Gal</a:t>
            </a:r>
          </a:p>
          <a:p>
            <a:r>
              <a:rPr lang="en-US" sz="2400" dirty="0" err="1" smtClean="0"/>
              <a:t>Ofer</a:t>
            </a:r>
            <a:r>
              <a:rPr lang="en-US" sz="2400" dirty="0" smtClean="0"/>
              <a:t> </a:t>
            </a:r>
            <a:r>
              <a:rPr lang="en-US" sz="2400" dirty="0" err="1" smtClean="0"/>
              <a:t>Strichman</a:t>
            </a:r>
            <a:endParaRPr lang="he-IL" sz="2400" dirty="0"/>
          </a:p>
        </p:txBody>
      </p:sp>
    </p:spTree>
    <p:extLst>
      <p:ext uri="{BB962C8B-B14F-4D97-AF65-F5344CB8AC3E}">
        <p14:creationId xmlns:p14="http://schemas.microsoft.com/office/powerpoint/2010/main" val="3104384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88603" y="228600"/>
                <a:ext cx="8229600" cy="639762"/>
              </a:xfrm>
            </p:spPr>
            <p:txBody>
              <a:bodyPr>
                <a:noAutofit/>
              </a:bodyPr>
              <a:lstStyle/>
              <a:p>
                <a:r>
                  <a:rPr lang="en-US" sz="4000" b="1" dirty="0" smtClean="0"/>
                  <a:t>Why  lineage? </a:t>
                </a:r>
                <a14:m>
                  <m:oMath xmlns:m="http://schemas.openxmlformats.org/officeDocument/2006/math">
                    <m:r>
                      <a:rPr lang="en-US" sz="4000" b="1" i="0" smtClean="0">
                        <a:latin typeface="Cambria Math"/>
                      </a:rPr>
                      <m:t> </m:t>
                    </m:r>
                  </m:oMath>
                </a14:m>
                <a:endParaRPr lang="en-US" sz="4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88603" y="228600"/>
                <a:ext cx="8229600" cy="639762"/>
              </a:xfr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8" name="Table 27"/>
              <p:cNvGraphicFramePr>
                <a:graphicFrameLocks noGrp="1"/>
              </p:cNvGraphicFramePr>
              <p:nvPr>
                <p:extLst>
                  <p:ext uri="{D42A27DB-BD31-4B8C-83A1-F6EECF244321}">
                    <p14:modId xmlns:p14="http://schemas.microsoft.com/office/powerpoint/2010/main" val="1823311881"/>
                  </p:ext>
                </p:extLst>
              </p:nvPr>
            </p:nvGraphicFramePr>
            <p:xfrm>
              <a:off x="3534996" y="2027228"/>
              <a:ext cx="1722803" cy="1625600"/>
            </p:xfrm>
            <a:graphic>
              <a:graphicData uri="http://schemas.openxmlformats.org/drawingml/2006/table">
                <a:tbl>
                  <a:tblPr firstRow="1" bandRow="1">
                    <a:tableStyleId>{5C22544A-7EE6-4342-B048-85BDC9FD1C3A}</a:tableStyleId>
                  </a:tblPr>
                  <a:tblGrid>
                    <a:gridCol w="638075"/>
                    <a:gridCol w="406048"/>
                    <a:gridCol w="678680"/>
                  </a:tblGrid>
                  <a:tr h="406400">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2</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0.5</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2</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2</m:t>
                                    </m:r>
                                  </m:sub>
                                </m:sSub>
                              </m:oMath>
                            </m:oMathPara>
                          </a14:m>
                          <a:endParaRPr lang="en-US" dirty="0">
                            <a:solidFill>
                              <a:schemeClr val="tx1"/>
                            </a:solidFill>
                          </a:endParaRPr>
                        </a:p>
                      </a:txBody>
                      <a:tcPr/>
                    </a:tc>
                    <a:tc>
                      <a:txBody>
                        <a:bodyPr/>
                        <a:lstStyle/>
                        <a:p>
                          <a:pPr algn="l" rtl="0"/>
                          <a:r>
                            <a:rPr lang="en-US" dirty="0" smtClean="0">
                              <a:solidFill>
                                <a:schemeClr val="tx1"/>
                              </a:solidFill>
                            </a:rPr>
                            <a:t>0.25</a:t>
                          </a:r>
                          <a:endParaRPr lang="en-US" dirty="0">
                            <a:solidFill>
                              <a:schemeClr val="tx1"/>
                            </a:solidFill>
                          </a:endParaRPr>
                        </a:p>
                      </a:txBody>
                      <a:tcPr/>
                    </a:tc>
                  </a:tr>
                </a:tbl>
              </a:graphicData>
            </a:graphic>
          </p:graphicFrame>
        </mc:Choice>
        <mc:Fallback xmlns="">
          <p:graphicFrame>
            <p:nvGraphicFramePr>
              <p:cNvPr id="28" name="Table 27"/>
              <p:cNvGraphicFramePr>
                <a:graphicFrameLocks noGrp="1"/>
              </p:cNvGraphicFramePr>
              <p:nvPr>
                <p:extLst>
                  <p:ext uri="{D42A27DB-BD31-4B8C-83A1-F6EECF244321}">
                    <p14:modId xmlns:p14="http://schemas.microsoft.com/office/powerpoint/2010/main" val="1823311881"/>
                  </p:ext>
                </p:extLst>
              </p:nvPr>
            </p:nvGraphicFramePr>
            <p:xfrm>
              <a:off x="3534996" y="2027228"/>
              <a:ext cx="1722803" cy="1625600"/>
            </p:xfrm>
            <a:graphic>
              <a:graphicData uri="http://schemas.openxmlformats.org/drawingml/2006/table">
                <a:tbl>
                  <a:tblPr firstRow="1" bandRow="1">
                    <a:tableStyleId>{5C22544A-7EE6-4342-B048-85BDC9FD1C3A}</a:tableStyleId>
                  </a:tblPr>
                  <a:tblGrid>
                    <a:gridCol w="638075"/>
                    <a:gridCol w="406048"/>
                    <a:gridCol w="678680"/>
                  </a:tblGrid>
                  <a:tr h="406400">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endParaRPr lang="en-US"/>
                        </a:p>
                      </a:txBody>
                      <a:tcPr>
                        <a:blipFill rotWithShape="1">
                          <a:blip r:embed="rId4"/>
                          <a:stretch>
                            <a:fillRect l="-962" t="-107576" r="-172115" b="-228788"/>
                          </a:stretch>
                        </a:blipFill>
                      </a:tcPr>
                    </a:tc>
                    <a:tc>
                      <a:txBody>
                        <a:bodyPr/>
                        <a:lstStyle/>
                        <a:p>
                          <a:endParaRPr lang="en-US"/>
                        </a:p>
                      </a:txBody>
                      <a:tcPr>
                        <a:blipFill rotWithShape="1">
                          <a:blip r:embed="rId4"/>
                          <a:stretch>
                            <a:fillRect l="-156716" t="-107576" r="-167164" b="-228788"/>
                          </a:stretch>
                        </a:blipFill>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endParaRPr lang="en-US"/>
                        </a:p>
                      </a:txBody>
                      <a:tcPr>
                        <a:blipFill rotWithShape="1">
                          <a:blip r:embed="rId4"/>
                          <a:stretch>
                            <a:fillRect l="-962" t="-204478" r="-172115" b="-125373"/>
                          </a:stretch>
                        </a:blipFill>
                      </a:tcPr>
                    </a:tc>
                    <a:tc>
                      <a:txBody>
                        <a:bodyPr/>
                        <a:lstStyle/>
                        <a:p>
                          <a:endParaRPr lang="en-US"/>
                        </a:p>
                      </a:txBody>
                      <a:tcPr>
                        <a:blipFill rotWithShape="1">
                          <a:blip r:embed="rId4"/>
                          <a:stretch>
                            <a:fillRect l="-156716" t="-204478" r="-167164" b="-125373"/>
                          </a:stretch>
                        </a:blipFill>
                      </a:tcPr>
                    </a:tc>
                    <a:tc>
                      <a:txBody>
                        <a:bodyPr/>
                        <a:lstStyle/>
                        <a:p>
                          <a:pPr algn="l" rtl="0"/>
                          <a:r>
                            <a:rPr lang="en-US" dirty="0" smtClean="0">
                              <a:solidFill>
                                <a:schemeClr val="tx1"/>
                              </a:solidFill>
                            </a:rPr>
                            <a:t>0.5</a:t>
                          </a:r>
                          <a:endParaRPr lang="en-US" dirty="0">
                            <a:solidFill>
                              <a:schemeClr val="tx1"/>
                            </a:solidFill>
                          </a:endParaRPr>
                        </a:p>
                      </a:txBody>
                      <a:tcPr/>
                    </a:tc>
                  </a:tr>
                  <a:tr h="406400">
                    <a:tc>
                      <a:txBody>
                        <a:bodyPr/>
                        <a:lstStyle/>
                        <a:p>
                          <a:endParaRPr lang="en-US"/>
                        </a:p>
                      </a:txBody>
                      <a:tcPr>
                        <a:blipFill rotWithShape="1">
                          <a:blip r:embed="rId4"/>
                          <a:stretch>
                            <a:fillRect l="-962" t="-309091" r="-172115" b="-27273"/>
                          </a:stretch>
                        </a:blipFill>
                      </a:tcPr>
                    </a:tc>
                    <a:tc>
                      <a:txBody>
                        <a:bodyPr/>
                        <a:lstStyle/>
                        <a:p>
                          <a:endParaRPr lang="en-US"/>
                        </a:p>
                      </a:txBody>
                      <a:tcPr>
                        <a:blipFill rotWithShape="1">
                          <a:blip r:embed="rId4"/>
                          <a:stretch>
                            <a:fillRect l="-156716" t="-309091" r="-167164" b="-27273"/>
                          </a:stretch>
                        </a:blipFill>
                      </a:tcPr>
                    </a:tc>
                    <a:tc>
                      <a:txBody>
                        <a:bodyPr/>
                        <a:lstStyle/>
                        <a:p>
                          <a:pPr algn="l" rtl="0"/>
                          <a:r>
                            <a:rPr lang="en-US" dirty="0" smtClean="0">
                              <a:solidFill>
                                <a:schemeClr val="tx1"/>
                              </a:solidFill>
                            </a:rPr>
                            <a:t>0.25</a:t>
                          </a:r>
                          <a:endParaRPr lang="en-US" dirty="0">
                            <a:solidFill>
                              <a:schemeClr val="tx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31" name="TextBox 30"/>
              <p:cNvSpPr txBox="1"/>
              <p:nvPr/>
            </p:nvSpPr>
            <p:spPr>
              <a:xfrm>
                <a:off x="3127880" y="2421291"/>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𝑠</m:t>
                          </m:r>
                        </m:e>
                        <m:sub>
                          <m:r>
                            <a:rPr lang="en-US" b="0" i="1" smtClean="0">
                              <a:solidFill>
                                <a:srgbClr val="00B050"/>
                              </a:solidFill>
                              <a:latin typeface="Cambria Math"/>
                            </a:rPr>
                            <m:t>1</m:t>
                          </m:r>
                        </m:sub>
                      </m:sSub>
                    </m:oMath>
                  </m:oMathPara>
                </a14:m>
                <a:endParaRPr lang="en-US" b="0" dirty="0" smtClean="0"/>
              </a:p>
              <a:p>
                <a:pPr algn="l" rtl="0"/>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3127880" y="2421291"/>
                <a:ext cx="304800" cy="646331"/>
              </a:xfrm>
              <a:prstGeom prst="rect">
                <a:avLst/>
              </a:prstGeom>
              <a:blipFill rotWithShape="1">
                <a:blip r:embed="rId5"/>
                <a:stretch>
                  <a:fillRect r="-1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123525" y="2874138"/>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𝑠</m:t>
                          </m:r>
                        </m:e>
                        <m:sub>
                          <m:r>
                            <a:rPr lang="en-US" b="0" i="1" smtClean="0">
                              <a:solidFill>
                                <a:srgbClr val="00B050"/>
                              </a:solidFill>
                              <a:latin typeface="Cambria Math"/>
                            </a:rPr>
                            <m:t>2</m:t>
                          </m:r>
                        </m:sub>
                      </m:sSub>
                    </m:oMath>
                  </m:oMathPara>
                </a14:m>
                <a:endParaRPr lang="en-US" b="0" dirty="0" smtClean="0"/>
              </a:p>
              <a:p>
                <a:pPr algn="l" rtl="0"/>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3123525" y="2874138"/>
                <a:ext cx="304800" cy="646331"/>
              </a:xfrm>
              <a:prstGeom prst="rect">
                <a:avLst/>
              </a:prstGeom>
              <a:blipFill rotWithShape="1">
                <a:blip r:embed="rId6"/>
                <a:stretch>
                  <a:fillRect r="-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3" name="Table 32"/>
              <p:cNvGraphicFramePr>
                <a:graphicFrameLocks noGrp="1"/>
              </p:cNvGraphicFramePr>
              <p:nvPr>
                <p:extLst>
                  <p:ext uri="{D42A27DB-BD31-4B8C-83A1-F6EECF244321}">
                    <p14:modId xmlns:p14="http://schemas.microsoft.com/office/powerpoint/2010/main" val="1764064380"/>
                  </p:ext>
                </p:extLst>
              </p:nvPr>
            </p:nvGraphicFramePr>
            <p:xfrm>
              <a:off x="5806456" y="2651742"/>
              <a:ext cx="1321083" cy="792480"/>
            </p:xfrm>
            <a:graphic>
              <a:graphicData uri="http://schemas.openxmlformats.org/drawingml/2006/table">
                <a:tbl>
                  <a:tblPr firstRow="1" bandRow="1">
                    <a:tableStyleId>{5C22544A-7EE6-4342-B048-85BDC9FD1C3A}</a:tableStyleId>
                  </a:tblPr>
                  <a:tblGrid>
                    <a:gridCol w="389561"/>
                    <a:gridCol w="389561"/>
                    <a:gridCol w="541961"/>
                  </a:tblGrid>
                  <a:tr h="381000">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D</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381000">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𝑑</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0.4</a:t>
                          </a:r>
                          <a:endParaRPr lang="en-US" dirty="0">
                            <a:solidFill>
                              <a:schemeClr val="tx1"/>
                            </a:solidFill>
                          </a:endParaRPr>
                        </a:p>
                      </a:txBody>
                      <a:tcPr/>
                    </a:tc>
                  </a:tr>
                </a:tbl>
              </a:graphicData>
            </a:graphic>
          </p:graphicFrame>
        </mc:Choice>
        <mc:Fallback xmlns="">
          <p:graphicFrame>
            <p:nvGraphicFramePr>
              <p:cNvPr id="33" name="Table 32"/>
              <p:cNvGraphicFramePr>
                <a:graphicFrameLocks noGrp="1"/>
              </p:cNvGraphicFramePr>
              <p:nvPr>
                <p:extLst>
                  <p:ext uri="{D42A27DB-BD31-4B8C-83A1-F6EECF244321}">
                    <p14:modId xmlns:p14="http://schemas.microsoft.com/office/powerpoint/2010/main" val="1764064380"/>
                  </p:ext>
                </p:extLst>
              </p:nvPr>
            </p:nvGraphicFramePr>
            <p:xfrm>
              <a:off x="5806456" y="2651742"/>
              <a:ext cx="1321083" cy="792480"/>
            </p:xfrm>
            <a:graphic>
              <a:graphicData uri="http://schemas.openxmlformats.org/drawingml/2006/table">
                <a:tbl>
                  <a:tblPr firstRow="1" bandRow="1">
                    <a:tableStyleId>{5C22544A-7EE6-4342-B048-85BDC9FD1C3A}</a:tableStyleId>
                  </a:tblPr>
                  <a:tblGrid>
                    <a:gridCol w="389561"/>
                    <a:gridCol w="389561"/>
                    <a:gridCol w="541961"/>
                  </a:tblGrid>
                  <a:tr h="396240">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D</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396240">
                    <a:tc>
                      <a:txBody>
                        <a:bodyPr/>
                        <a:lstStyle/>
                        <a:p>
                          <a:endParaRPr lang="en-US"/>
                        </a:p>
                      </a:txBody>
                      <a:tcPr>
                        <a:blipFill rotWithShape="1">
                          <a:blip r:embed="rId7"/>
                          <a:stretch>
                            <a:fillRect l="-1563" t="-106154" r="-239063" b="-29231"/>
                          </a:stretch>
                        </a:blipFill>
                      </a:tcPr>
                    </a:tc>
                    <a:tc>
                      <a:txBody>
                        <a:bodyPr/>
                        <a:lstStyle/>
                        <a:p>
                          <a:endParaRPr lang="en-US"/>
                        </a:p>
                      </a:txBody>
                      <a:tcPr>
                        <a:blipFill rotWithShape="1">
                          <a:blip r:embed="rId7"/>
                          <a:stretch>
                            <a:fillRect l="-103175" t="-106154" r="-142857" b="-29231"/>
                          </a:stretch>
                        </a:blipFill>
                      </a:tcPr>
                    </a:tc>
                    <a:tc>
                      <a:txBody>
                        <a:bodyPr/>
                        <a:lstStyle/>
                        <a:p>
                          <a:pPr algn="l" rtl="0"/>
                          <a:r>
                            <a:rPr lang="en-US" dirty="0" smtClean="0">
                              <a:solidFill>
                                <a:schemeClr val="tx1"/>
                              </a:solidFill>
                            </a:rPr>
                            <a:t>0.4</a:t>
                          </a:r>
                          <a:endParaRPr lang="en-US" dirty="0">
                            <a:solidFill>
                              <a:schemeClr val="tx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34" name="TextBox 33"/>
              <p:cNvSpPr txBox="1"/>
              <p:nvPr/>
            </p:nvSpPr>
            <p:spPr>
              <a:xfrm>
                <a:off x="5411246" y="3020873"/>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𝑡</m:t>
                          </m:r>
                        </m:e>
                        <m:sub>
                          <m:r>
                            <a:rPr lang="en-US" b="0" i="1" smtClean="0">
                              <a:solidFill>
                                <a:srgbClr val="00B050"/>
                              </a:solidFill>
                              <a:latin typeface="Cambria Math"/>
                            </a:rPr>
                            <m:t>1</m:t>
                          </m:r>
                        </m:sub>
                      </m:sSub>
                    </m:oMath>
                  </m:oMathPara>
                </a14:m>
                <a:endParaRPr lang="en-US" b="0" dirty="0" smtClean="0"/>
              </a:p>
              <a:p>
                <a:pPr algn="l" rtl="0"/>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5411246" y="3020873"/>
                <a:ext cx="304800" cy="646331"/>
              </a:xfrm>
              <a:prstGeom prst="rect">
                <a:avLst/>
              </a:prstGeom>
              <a:blipFill rotWithShape="1">
                <a:blip r:embed="rId8"/>
                <a:stretch>
                  <a:fillRect r="-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818733" y="1925326"/>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𝑆</m:t>
                      </m:r>
                    </m:oMath>
                  </m:oMathPara>
                </a14:m>
                <a:endParaRPr lang="en-US" sz="2800" dirty="0"/>
              </a:p>
            </p:txBody>
          </p:sp>
        </mc:Choice>
        <mc:Fallback xmlns="">
          <p:sp>
            <p:nvSpPr>
              <p:cNvPr id="35" name="TextBox 34"/>
              <p:cNvSpPr txBox="1">
                <a:spLocks noRot="1" noChangeAspect="1" noMove="1" noResize="1" noEditPoints="1" noAdjustHandles="1" noChangeArrowheads="1" noChangeShapeType="1" noTextEdit="1"/>
              </p:cNvSpPr>
              <p:nvPr/>
            </p:nvSpPr>
            <p:spPr>
              <a:xfrm>
                <a:off x="2818733" y="1925326"/>
                <a:ext cx="618294" cy="52322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344917" y="2015634"/>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𝑇</m:t>
                      </m:r>
                    </m:oMath>
                  </m:oMathPara>
                </a14:m>
                <a:endParaRPr lang="en-US" sz="2800" dirty="0"/>
              </a:p>
            </p:txBody>
          </p:sp>
        </mc:Choice>
        <mc:Fallback xmlns="">
          <p:sp>
            <p:nvSpPr>
              <p:cNvPr id="36" name="TextBox 35"/>
              <p:cNvSpPr txBox="1">
                <a:spLocks noRot="1" noChangeAspect="1" noMove="1" noResize="1" noEditPoints="1" noAdjustHandles="1" noChangeArrowheads="1" noChangeShapeType="1" noTextEdit="1"/>
              </p:cNvSpPr>
              <p:nvPr/>
            </p:nvSpPr>
            <p:spPr>
              <a:xfrm>
                <a:off x="5344917" y="2015634"/>
                <a:ext cx="618294" cy="523220"/>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7" name="Table 36"/>
              <p:cNvGraphicFramePr>
                <a:graphicFrameLocks noGrp="1"/>
              </p:cNvGraphicFramePr>
              <p:nvPr>
                <p:extLst>
                  <p:ext uri="{D42A27DB-BD31-4B8C-83A1-F6EECF244321}">
                    <p14:modId xmlns:p14="http://schemas.microsoft.com/office/powerpoint/2010/main" val="2589287633"/>
                  </p:ext>
                </p:extLst>
              </p:nvPr>
            </p:nvGraphicFramePr>
            <p:xfrm>
              <a:off x="759849" y="2094419"/>
              <a:ext cx="1508760" cy="1219200"/>
            </p:xfrm>
            <a:graphic>
              <a:graphicData uri="http://schemas.openxmlformats.org/drawingml/2006/table">
                <a:tbl>
                  <a:tblPr firstRow="1" bandRow="1">
                    <a:tableStyleId>{5C22544A-7EE6-4342-B048-85BDC9FD1C3A}</a:tableStyleId>
                  </a:tblPr>
                  <a:tblGrid>
                    <a:gridCol w="498481"/>
                    <a:gridCol w="415919"/>
                    <a:gridCol w="594360"/>
                  </a:tblGrid>
                  <a:tr h="406400">
                    <a:tc>
                      <a:txBody>
                        <a:bodyPr/>
                        <a:lstStyle/>
                        <a:p>
                          <a:pPr algn="l" rtl="0"/>
                          <a:r>
                            <a:rPr lang="en-US" dirty="0" smtClean="0">
                              <a:solidFill>
                                <a:schemeClr val="tx1"/>
                              </a:solidFill>
                            </a:rPr>
                            <a:t>A</a:t>
                          </a:r>
                          <a:endParaRPr lang="en-US" dirty="0">
                            <a:solidFill>
                              <a:schemeClr val="tx1"/>
                            </a:solidFill>
                          </a:endParaRPr>
                        </a:p>
                      </a:txBody>
                      <a:tcPr/>
                    </a:tc>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𝑎</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pPr algn="l" rtl="0"/>
                          <a14:m>
                            <m:oMath xmlns:m="http://schemas.openxmlformats.org/officeDocument/2006/math">
                              <m:sSub>
                                <m:sSubPr>
                                  <m:ctrlPr>
                                    <a:rPr lang="en-US" b="0" i="1" dirty="0" smtClean="0">
                                      <a:latin typeface="Cambria Math"/>
                                    </a:rPr>
                                  </m:ctrlPr>
                                </m:sSubPr>
                                <m:e>
                                  <m:r>
                                    <a:rPr lang="en-US" b="0" i="1" dirty="0" smtClean="0">
                                      <a:latin typeface="Cambria Math"/>
                                    </a:rPr>
                                    <m:t>𝑎</m:t>
                                  </m:r>
                                </m:e>
                                <m:sub>
                                  <m:r>
                                    <a:rPr lang="en-US" b="0" i="1" dirty="0" smtClean="0">
                                      <a:latin typeface="Cambria Math"/>
                                    </a:rPr>
                                    <m:t>2</m:t>
                                  </m:r>
                                </m:sub>
                              </m:sSub>
                            </m:oMath>
                          </a14:m>
                          <a:r>
                            <a:rPr lang="en-US" dirty="0" smtClean="0"/>
                            <a:t> </a:t>
                          </a:r>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2</m:t>
                                    </m:r>
                                  </m:sub>
                                </m:sSub>
                              </m:oMath>
                            </m:oMathPara>
                          </a14:m>
                          <a:endParaRPr lang="en-US" dirty="0">
                            <a:solidFill>
                              <a:schemeClr val="tx1"/>
                            </a:solidFill>
                          </a:endParaRPr>
                        </a:p>
                      </a:txBody>
                      <a:tcPr/>
                    </a:tc>
                    <a:tc>
                      <a:txBody>
                        <a:bodyPr/>
                        <a:lstStyle/>
                        <a:p>
                          <a:pPr algn="l" rtl="0"/>
                          <a:r>
                            <a:rPr lang="en-US" dirty="0" smtClean="0">
                              <a:solidFill>
                                <a:schemeClr val="tx1"/>
                              </a:solidFill>
                            </a:rPr>
                            <a:t>0.5</a:t>
                          </a:r>
                          <a:endParaRPr lang="en-US" dirty="0">
                            <a:solidFill>
                              <a:schemeClr val="tx1"/>
                            </a:solidFill>
                          </a:endParaRPr>
                        </a:p>
                      </a:txBody>
                      <a:tcPr/>
                    </a:tc>
                  </a:tr>
                </a:tbl>
              </a:graphicData>
            </a:graphic>
          </p:graphicFrame>
        </mc:Choice>
        <mc:Fallback xmlns="">
          <p:graphicFrame>
            <p:nvGraphicFramePr>
              <p:cNvPr id="37" name="Table 36"/>
              <p:cNvGraphicFramePr>
                <a:graphicFrameLocks noGrp="1"/>
              </p:cNvGraphicFramePr>
              <p:nvPr>
                <p:extLst>
                  <p:ext uri="{D42A27DB-BD31-4B8C-83A1-F6EECF244321}">
                    <p14:modId xmlns:p14="http://schemas.microsoft.com/office/powerpoint/2010/main" val="2589287633"/>
                  </p:ext>
                </p:extLst>
              </p:nvPr>
            </p:nvGraphicFramePr>
            <p:xfrm>
              <a:off x="759849" y="2094419"/>
              <a:ext cx="1508760" cy="1219200"/>
            </p:xfrm>
            <a:graphic>
              <a:graphicData uri="http://schemas.openxmlformats.org/drawingml/2006/table">
                <a:tbl>
                  <a:tblPr firstRow="1" bandRow="1">
                    <a:tableStyleId>{5C22544A-7EE6-4342-B048-85BDC9FD1C3A}</a:tableStyleId>
                  </a:tblPr>
                  <a:tblGrid>
                    <a:gridCol w="498481"/>
                    <a:gridCol w="415919"/>
                    <a:gridCol w="594360"/>
                  </a:tblGrid>
                  <a:tr h="406400">
                    <a:tc>
                      <a:txBody>
                        <a:bodyPr/>
                        <a:lstStyle/>
                        <a:p>
                          <a:pPr algn="l" rtl="0"/>
                          <a:r>
                            <a:rPr lang="en-US" dirty="0" smtClean="0">
                              <a:solidFill>
                                <a:schemeClr val="tx1"/>
                              </a:solidFill>
                            </a:rPr>
                            <a:t>A</a:t>
                          </a:r>
                          <a:endParaRPr lang="en-US" dirty="0">
                            <a:solidFill>
                              <a:schemeClr val="tx1"/>
                            </a:solidFill>
                          </a:endParaRPr>
                        </a:p>
                      </a:txBody>
                      <a:tcPr/>
                    </a:tc>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endParaRPr lang="en-US"/>
                        </a:p>
                      </a:txBody>
                      <a:tcPr>
                        <a:blipFill rotWithShape="1">
                          <a:blip r:embed="rId11"/>
                          <a:stretch>
                            <a:fillRect l="-1220" t="-107576" r="-202439" b="-127273"/>
                          </a:stretch>
                        </a:blipFill>
                      </a:tcPr>
                    </a:tc>
                    <a:tc>
                      <a:txBody>
                        <a:bodyPr/>
                        <a:lstStyle/>
                        <a:p>
                          <a:endParaRPr lang="en-US"/>
                        </a:p>
                      </a:txBody>
                      <a:tcPr>
                        <a:blipFill rotWithShape="1">
                          <a:blip r:embed="rId11"/>
                          <a:stretch>
                            <a:fillRect l="-122059" t="-107576" r="-144118" b="-127273"/>
                          </a:stretch>
                        </a:blipFill>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endParaRPr lang="en-US"/>
                        </a:p>
                      </a:txBody>
                      <a:tcPr>
                        <a:blipFill rotWithShape="1">
                          <a:blip r:embed="rId11"/>
                          <a:stretch>
                            <a:fillRect l="-1220" t="-204478" r="-202439" b="-25373"/>
                          </a:stretch>
                        </a:blipFill>
                      </a:tcPr>
                    </a:tc>
                    <a:tc>
                      <a:txBody>
                        <a:bodyPr/>
                        <a:lstStyle/>
                        <a:p>
                          <a:endParaRPr lang="en-US"/>
                        </a:p>
                      </a:txBody>
                      <a:tcPr>
                        <a:blipFill rotWithShape="1">
                          <a:blip r:embed="rId11"/>
                          <a:stretch>
                            <a:fillRect l="-122059" t="-204478" r="-144118" b="-25373"/>
                          </a:stretch>
                        </a:blipFill>
                      </a:tcPr>
                    </a:tc>
                    <a:tc>
                      <a:txBody>
                        <a:bodyPr/>
                        <a:lstStyle/>
                        <a:p>
                          <a:pPr algn="l" rtl="0"/>
                          <a:r>
                            <a:rPr lang="en-US" dirty="0" smtClean="0">
                              <a:solidFill>
                                <a:schemeClr val="tx1"/>
                              </a:solidFill>
                            </a:rPr>
                            <a:t>0.5</a:t>
                          </a:r>
                          <a:endParaRPr lang="en-US" dirty="0">
                            <a:solidFill>
                              <a:schemeClr val="tx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38" name="TextBox 37"/>
              <p:cNvSpPr txBox="1"/>
              <p:nvPr/>
            </p:nvSpPr>
            <p:spPr>
              <a:xfrm>
                <a:off x="352732" y="2488482"/>
                <a:ext cx="304800" cy="923330"/>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𝑟</m:t>
                          </m:r>
                        </m:e>
                        <m:sub>
                          <m:r>
                            <a:rPr lang="en-US" b="0" i="1" smtClean="0">
                              <a:solidFill>
                                <a:srgbClr val="00B050"/>
                              </a:solidFill>
                              <a:latin typeface="Cambria Math"/>
                            </a:rPr>
                            <m:t>1</m:t>
                          </m:r>
                        </m:sub>
                      </m:sSub>
                    </m:oMath>
                  </m:oMathPara>
                </a14:m>
                <a:endParaRPr lang="en-US" b="0" dirty="0" smtClean="0">
                  <a:solidFill>
                    <a:srgbClr val="00B050"/>
                  </a:solidFill>
                </a:endParaRPr>
              </a:p>
              <a:p>
                <a:pPr algn="l" rtl="0"/>
                <a:endParaRPr lang="en-US" b="0" dirty="0" smtClean="0"/>
              </a:p>
              <a:p>
                <a:pPr algn="l" rtl="0"/>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352732" y="2488482"/>
                <a:ext cx="304800" cy="923330"/>
              </a:xfrm>
              <a:prstGeom prst="rect">
                <a:avLst/>
              </a:prstGeom>
              <a:blipFill rotWithShape="1">
                <a:blip r:embed="rId12"/>
                <a:stretch>
                  <a:fillRect r="-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48377" y="2941329"/>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𝑟</m:t>
                          </m:r>
                        </m:e>
                        <m:sub>
                          <m:r>
                            <a:rPr lang="en-US" b="0" i="1" smtClean="0">
                              <a:solidFill>
                                <a:srgbClr val="00B050"/>
                              </a:solidFill>
                              <a:latin typeface="Cambria Math"/>
                            </a:rPr>
                            <m:t>2</m:t>
                          </m:r>
                        </m:sub>
                      </m:sSub>
                    </m:oMath>
                  </m:oMathPara>
                </a14:m>
                <a:endParaRPr lang="en-US" b="0" dirty="0" smtClean="0"/>
              </a:p>
              <a:p>
                <a:pPr algn="l" rtl="0"/>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348377" y="2941329"/>
                <a:ext cx="304800" cy="646331"/>
              </a:xfrm>
              <a:prstGeom prst="rect">
                <a:avLst/>
              </a:prstGeom>
              <a:blipFill rotWithShape="1">
                <a:blip r:embed="rId13"/>
                <a:stretch>
                  <a:fillRect r="-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17517" y="1965262"/>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𝑅</m:t>
                      </m:r>
                    </m:oMath>
                  </m:oMathPara>
                </a14:m>
                <a:endParaRPr lang="en-US" sz="28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17517" y="1965262"/>
                <a:ext cx="618294" cy="523220"/>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2739615" y="3594342"/>
                <a:ext cx="1166033" cy="1754326"/>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en-US" sz="5400" b="0" i="1" smtClean="0">
                              <a:latin typeface="Cambria Math"/>
                              <a:ea typeface="Cambria Math"/>
                            </a:rPr>
                          </m:ctrlPr>
                        </m:sSubPr>
                        <m:e>
                          <m:r>
                            <a:rPr lang="en-US" sz="5400" i="1" smtClean="0">
                              <a:latin typeface="Cambria Math"/>
                              <a:ea typeface="Cambria Math"/>
                            </a:rPr>
                            <m:t>⋈</m:t>
                          </m:r>
                        </m:e>
                        <m:sub>
                          <m:r>
                            <a:rPr lang="en-US" sz="5400" b="0" i="1" smtClean="0">
                              <a:latin typeface="Cambria Math"/>
                              <a:ea typeface="Cambria Math"/>
                            </a:rPr>
                            <m:t>𝐵</m:t>
                          </m:r>
                        </m:sub>
                      </m:sSub>
                    </m:oMath>
                  </m:oMathPara>
                </a14:m>
                <a:endParaRPr lang="en-US" sz="5400" b="0" dirty="0" smtClean="0">
                  <a:ea typeface="Cambria Math"/>
                </a:endParaRPr>
              </a:p>
              <a:p>
                <a:endParaRPr lang="en-US" sz="5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2739615" y="3594342"/>
                <a:ext cx="1166033" cy="1754326"/>
              </a:xfrm>
              <a:prstGeom prst="rect">
                <a:avLst/>
              </a:prstGeom>
              <a:blipFill rotWithShape="1">
                <a:blip r:embed="rId15"/>
                <a:stretch>
                  <a:fillRect/>
                </a:stretch>
              </a:blipFill>
            </p:spPr>
            <p:txBody>
              <a:bodyPr/>
              <a:lstStyle/>
              <a:p>
                <a:r>
                  <a:rPr lang="en-US">
                    <a:noFill/>
                  </a:rPr>
                  <a:t> </a:t>
                </a:r>
              </a:p>
            </p:txBody>
          </p:sp>
        </mc:Fallback>
      </mc:AlternateContent>
      <p:cxnSp>
        <p:nvCxnSpPr>
          <p:cNvPr id="20" name="Straight Arrow Connector 19"/>
          <p:cNvCxnSpPr/>
          <p:nvPr/>
        </p:nvCxnSpPr>
        <p:spPr>
          <a:xfrm>
            <a:off x="2286000" y="3367281"/>
            <a:ext cx="609600" cy="5189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3448925" y="3690446"/>
            <a:ext cx="746898" cy="323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44" name="Table 43"/>
              <p:cNvGraphicFramePr>
                <a:graphicFrameLocks noGrp="1"/>
              </p:cNvGraphicFramePr>
              <p:nvPr>
                <p:extLst>
                  <p:ext uri="{D42A27DB-BD31-4B8C-83A1-F6EECF244321}">
                    <p14:modId xmlns:p14="http://schemas.microsoft.com/office/powerpoint/2010/main" val="1211776781"/>
                  </p:ext>
                </p:extLst>
              </p:nvPr>
            </p:nvGraphicFramePr>
            <p:xfrm>
              <a:off x="455048" y="4944053"/>
              <a:ext cx="2973276" cy="1625600"/>
            </p:xfrm>
            <a:graphic>
              <a:graphicData uri="http://schemas.openxmlformats.org/drawingml/2006/table">
                <a:tbl>
                  <a:tblPr firstRow="1" bandRow="1">
                    <a:tableStyleId>{5C22544A-7EE6-4342-B048-85BDC9FD1C3A}</a:tableStyleId>
                  </a:tblPr>
                  <a:tblGrid>
                    <a:gridCol w="724913"/>
                    <a:gridCol w="724913"/>
                    <a:gridCol w="599526"/>
                    <a:gridCol w="923924"/>
                  </a:tblGrid>
                  <a:tr h="406400">
                    <a:tc>
                      <a:txBody>
                        <a:bodyPr/>
                        <a:lstStyle/>
                        <a:p>
                          <a:pPr algn="l" rtl="0"/>
                          <a:r>
                            <a:rPr lang="en-US" sz="1600" dirty="0" smtClean="0">
                              <a:solidFill>
                                <a:schemeClr val="tx1"/>
                              </a:solidFill>
                            </a:rPr>
                            <a:t>A</a:t>
                          </a:r>
                          <a:endParaRPr lang="en-US" sz="1600" dirty="0">
                            <a:solidFill>
                              <a:schemeClr val="tx1"/>
                            </a:solidFill>
                          </a:endParaRPr>
                        </a:p>
                      </a:txBody>
                      <a:tcPr/>
                    </a:tc>
                    <a:tc>
                      <a:txBody>
                        <a:bodyPr/>
                        <a:lstStyle/>
                        <a:p>
                          <a:pPr algn="l" rtl="0"/>
                          <a:r>
                            <a:rPr lang="en-US" sz="1600" dirty="0" smtClean="0">
                              <a:solidFill>
                                <a:schemeClr val="tx1"/>
                              </a:solidFill>
                            </a:rPr>
                            <a:t>B</a:t>
                          </a:r>
                          <a:endParaRPr lang="en-US" sz="1600" dirty="0">
                            <a:solidFill>
                              <a:schemeClr val="tx1"/>
                            </a:solidFill>
                          </a:endParaRPr>
                        </a:p>
                      </a:txBody>
                      <a:tcPr/>
                    </a:tc>
                    <a:tc>
                      <a:txBody>
                        <a:bodyPr/>
                        <a:lstStyle/>
                        <a:p>
                          <a:pPr algn="l" rtl="0"/>
                          <a:r>
                            <a:rPr lang="en-US" sz="1600" dirty="0" smtClean="0">
                              <a:solidFill>
                                <a:schemeClr val="tx1"/>
                              </a:solidFill>
                            </a:rPr>
                            <a:t>C</a:t>
                          </a:r>
                          <a:endParaRPr lang="en-US" sz="1600" dirty="0">
                            <a:solidFill>
                              <a:schemeClr val="tx1"/>
                            </a:solidFill>
                          </a:endParaRPr>
                        </a:p>
                      </a:txBody>
                      <a:tcPr/>
                    </a:tc>
                    <a:tc>
                      <a:txBody>
                        <a:bodyPr/>
                        <a:lstStyle/>
                        <a:p>
                          <a:pPr algn="l" rtl="0"/>
                          <a:r>
                            <a:rPr lang="en-US" sz="1600" dirty="0" smtClean="0">
                              <a:solidFill>
                                <a:schemeClr val="tx1"/>
                              </a:solidFill>
                            </a:rPr>
                            <a:t>lineage</a:t>
                          </a:r>
                          <a:endParaRPr lang="en-US" sz="1600"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𝑎</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𝑟</m:t>
                                    </m:r>
                                  </m:e>
                                  <m:sub>
                                    <m:r>
                                      <a:rPr lang="en-US" b="0" i="1" smtClean="0">
                                        <a:solidFill>
                                          <a:schemeClr val="tx1"/>
                                        </a:solidFill>
                                        <a:latin typeface="Cambria Math"/>
                                      </a:rPr>
                                      <m:t>1</m:t>
                                    </m:r>
                                  </m:sub>
                                </m:sSub>
                                <m:r>
                                  <a:rPr lang="en-US" b="0" i="1" smtClean="0">
                                    <a:solidFill>
                                      <a:schemeClr val="tx1"/>
                                    </a:solidFill>
                                    <a:latin typeface="Cambria Math"/>
                                    <a:ea typeface="Cambria Math"/>
                                  </a:rPr>
                                  <m:t>∧</m:t>
                                </m:r>
                                <m:sSub>
                                  <m:sSubPr>
                                    <m:ctrlPr>
                                      <a:rPr lang="en-US" b="0" i="1" smtClean="0">
                                        <a:solidFill>
                                          <a:schemeClr val="tx1"/>
                                        </a:solidFill>
                                        <a:latin typeface="Cambria Math"/>
                                        <a:ea typeface="Cambria Math"/>
                                      </a:rPr>
                                    </m:ctrlPr>
                                  </m:sSubPr>
                                  <m:e>
                                    <m:r>
                                      <a:rPr lang="en-US" b="0" i="1" smtClean="0">
                                        <a:solidFill>
                                          <a:schemeClr val="tx1"/>
                                        </a:solidFill>
                                        <a:latin typeface="Cambria Math"/>
                                        <a:ea typeface="Cambria Math"/>
                                      </a:rPr>
                                      <m:t>𝑠</m:t>
                                    </m:r>
                                  </m:e>
                                  <m:sub>
                                    <m:r>
                                      <a:rPr lang="en-US" b="0" i="1" smtClean="0">
                                        <a:solidFill>
                                          <a:schemeClr val="tx1"/>
                                        </a:solidFill>
                                        <a:latin typeface="Cambria Math"/>
                                        <a:ea typeface="Cambria Math"/>
                                      </a:rPr>
                                      <m:t>1</m:t>
                                    </m:r>
                                  </m:sub>
                                </m:sSub>
                              </m:oMath>
                            </m:oMathPara>
                          </a14:m>
                          <a:endParaRPr lang="en-US" dirty="0">
                            <a:solidFill>
                              <a:schemeClr val="tx1"/>
                            </a:solidFill>
                          </a:endParaRPr>
                        </a:p>
                      </a:txBody>
                      <a:tcPr/>
                    </a:tc>
                  </a:tr>
                  <a:tr h="406400">
                    <a:tc>
                      <a:txBody>
                        <a:bodyPr/>
                        <a:lstStyle/>
                        <a:p>
                          <a:pPr algn="ctr" rtl="0"/>
                          <a14:m>
                            <m:oMath xmlns:m="http://schemas.openxmlformats.org/officeDocument/2006/math">
                              <m:sSub>
                                <m:sSubPr>
                                  <m:ctrlPr>
                                    <a:rPr lang="en-US" b="0" i="1" dirty="0" smtClean="0">
                                      <a:latin typeface="Cambria Math"/>
                                    </a:rPr>
                                  </m:ctrlPr>
                                </m:sSubPr>
                                <m:e>
                                  <m:r>
                                    <a:rPr lang="en-US" b="0" i="1" dirty="0" smtClean="0">
                                      <a:latin typeface="Cambria Math"/>
                                    </a:rPr>
                                    <m:t>𝑎</m:t>
                                  </m:r>
                                </m:e>
                                <m:sub>
                                  <m:r>
                                    <a:rPr lang="en-US" b="0" i="1" dirty="0" smtClean="0">
                                      <a:latin typeface="Cambria Math"/>
                                    </a:rPr>
                                    <m:t>2</m:t>
                                  </m:r>
                                </m:sub>
                              </m:sSub>
                            </m:oMath>
                          </a14:m>
                          <a:r>
                            <a:rPr lang="en-US" dirty="0" smtClean="0"/>
                            <a:t> </a:t>
                          </a:r>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2</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𝑟</m:t>
                                    </m:r>
                                  </m:e>
                                  <m:sub>
                                    <m:r>
                                      <a:rPr lang="en-US" b="0" i="1" smtClean="0">
                                        <a:solidFill>
                                          <a:schemeClr val="tx1"/>
                                        </a:solidFill>
                                        <a:latin typeface="Cambria Math"/>
                                      </a:rPr>
                                      <m:t>2</m:t>
                                    </m:r>
                                  </m:sub>
                                </m:sSub>
                                <m:r>
                                  <a:rPr lang="en-US" b="0" i="1" smtClean="0">
                                    <a:solidFill>
                                      <a:schemeClr val="tx1"/>
                                    </a:solidFill>
                                    <a:latin typeface="Cambria Math"/>
                                    <a:ea typeface="Cambria Math"/>
                                  </a:rPr>
                                  <m:t>∧</m:t>
                                </m:r>
                                <m:sSub>
                                  <m:sSubPr>
                                    <m:ctrlPr>
                                      <a:rPr lang="en-US" b="0" i="1" smtClean="0">
                                        <a:solidFill>
                                          <a:schemeClr val="tx1"/>
                                        </a:solidFill>
                                        <a:latin typeface="Cambria Math"/>
                                        <a:ea typeface="Cambria Math"/>
                                      </a:rPr>
                                    </m:ctrlPr>
                                  </m:sSubPr>
                                  <m:e>
                                    <m:r>
                                      <a:rPr lang="en-US" b="0" i="1" smtClean="0">
                                        <a:solidFill>
                                          <a:schemeClr val="tx1"/>
                                        </a:solidFill>
                                        <a:latin typeface="Cambria Math"/>
                                        <a:ea typeface="Cambria Math"/>
                                      </a:rPr>
                                      <m:t>𝑠</m:t>
                                    </m:r>
                                  </m:e>
                                  <m:sub>
                                    <m:r>
                                      <a:rPr lang="en-US" b="0" i="1" smtClean="0">
                                        <a:solidFill>
                                          <a:schemeClr val="tx1"/>
                                        </a:solidFill>
                                        <a:latin typeface="Cambria Math"/>
                                        <a:ea typeface="Cambria Math"/>
                                      </a:rPr>
                                      <m:t>2</m:t>
                                    </m:r>
                                  </m:sub>
                                </m:sSub>
                              </m:oMath>
                            </m:oMathPara>
                          </a14:m>
                          <a:endParaRPr lang="en-US" dirty="0">
                            <a:solidFill>
                              <a:schemeClr val="tx1"/>
                            </a:solidFill>
                          </a:endParaRPr>
                        </a:p>
                      </a:txBody>
                      <a:tcPr/>
                    </a:tc>
                  </a:tr>
                  <a:tr h="406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b="0" i="1" dirty="0" smtClean="0">
                                      <a:latin typeface="Cambria Math"/>
                                    </a:rPr>
                                  </m:ctrlPr>
                                </m:sSubPr>
                                <m:e>
                                  <m:r>
                                    <a:rPr lang="en-US" b="0" i="1" dirty="0" smtClean="0">
                                      <a:latin typeface="Cambria Math"/>
                                    </a:rPr>
                                    <m:t>𝑎</m:t>
                                  </m:r>
                                </m:e>
                                <m:sub>
                                  <m:r>
                                    <a:rPr lang="en-US" b="0" i="1" dirty="0" smtClean="0">
                                      <a:latin typeface="Cambria Math"/>
                                    </a:rPr>
                                    <m:t>2</m:t>
                                  </m:r>
                                </m:sub>
                              </m:sSub>
                            </m:oMath>
                          </a14:m>
                          <a:r>
                            <a:rPr lang="en-US" dirty="0" smtClean="0"/>
                            <a:t> </a:t>
                          </a:r>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2</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2</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𝑟</m:t>
                                    </m:r>
                                  </m:e>
                                  <m:sub>
                                    <m:r>
                                      <a:rPr lang="en-US" b="0" i="1" smtClean="0">
                                        <a:solidFill>
                                          <a:schemeClr val="tx1"/>
                                        </a:solidFill>
                                        <a:latin typeface="Cambria Math"/>
                                      </a:rPr>
                                      <m:t>2</m:t>
                                    </m:r>
                                  </m:sub>
                                </m:sSub>
                                <m:r>
                                  <a:rPr lang="en-US" b="0" i="1" smtClean="0">
                                    <a:solidFill>
                                      <a:schemeClr val="tx1"/>
                                    </a:solidFill>
                                    <a:latin typeface="Cambria Math"/>
                                    <a:ea typeface="Cambria Math"/>
                                  </a:rPr>
                                  <m:t>∧</m:t>
                                </m:r>
                                <m:sSub>
                                  <m:sSubPr>
                                    <m:ctrlPr>
                                      <a:rPr lang="en-US" b="0" i="1" smtClean="0">
                                        <a:solidFill>
                                          <a:schemeClr val="tx1"/>
                                        </a:solidFill>
                                        <a:latin typeface="Cambria Math"/>
                                        <a:ea typeface="Cambria Math"/>
                                      </a:rPr>
                                    </m:ctrlPr>
                                  </m:sSubPr>
                                  <m:e>
                                    <m:r>
                                      <a:rPr lang="en-US" b="0" i="1" smtClean="0">
                                        <a:solidFill>
                                          <a:schemeClr val="tx1"/>
                                        </a:solidFill>
                                        <a:latin typeface="Cambria Math"/>
                                        <a:ea typeface="Cambria Math"/>
                                      </a:rPr>
                                      <m:t>𝑠</m:t>
                                    </m:r>
                                  </m:e>
                                  <m:sub>
                                    <m:r>
                                      <a:rPr lang="en-US" b="0" i="1" smtClean="0">
                                        <a:solidFill>
                                          <a:schemeClr val="tx1"/>
                                        </a:solidFill>
                                        <a:latin typeface="Cambria Math"/>
                                        <a:ea typeface="Cambria Math"/>
                                      </a:rPr>
                                      <m:t>3</m:t>
                                    </m:r>
                                  </m:sub>
                                </m:sSub>
                              </m:oMath>
                            </m:oMathPara>
                          </a14:m>
                          <a:endParaRPr lang="en-US" dirty="0">
                            <a:solidFill>
                              <a:schemeClr val="tx1"/>
                            </a:solidFill>
                          </a:endParaRPr>
                        </a:p>
                      </a:txBody>
                      <a:tcPr/>
                    </a:tc>
                  </a:tr>
                </a:tbl>
              </a:graphicData>
            </a:graphic>
          </p:graphicFrame>
        </mc:Choice>
        <mc:Fallback xmlns="">
          <p:graphicFrame>
            <p:nvGraphicFramePr>
              <p:cNvPr id="44" name="Table 43"/>
              <p:cNvGraphicFramePr>
                <a:graphicFrameLocks noGrp="1"/>
              </p:cNvGraphicFramePr>
              <p:nvPr>
                <p:extLst>
                  <p:ext uri="{D42A27DB-BD31-4B8C-83A1-F6EECF244321}">
                    <p14:modId xmlns:p14="http://schemas.microsoft.com/office/powerpoint/2010/main" val="1211776781"/>
                  </p:ext>
                </p:extLst>
              </p:nvPr>
            </p:nvGraphicFramePr>
            <p:xfrm>
              <a:off x="455048" y="4944053"/>
              <a:ext cx="2973276" cy="1625600"/>
            </p:xfrm>
            <a:graphic>
              <a:graphicData uri="http://schemas.openxmlformats.org/drawingml/2006/table">
                <a:tbl>
                  <a:tblPr firstRow="1" bandRow="1">
                    <a:tableStyleId>{5C22544A-7EE6-4342-B048-85BDC9FD1C3A}</a:tableStyleId>
                  </a:tblPr>
                  <a:tblGrid>
                    <a:gridCol w="724913"/>
                    <a:gridCol w="724913"/>
                    <a:gridCol w="599526"/>
                    <a:gridCol w="923924"/>
                  </a:tblGrid>
                  <a:tr h="406400">
                    <a:tc>
                      <a:txBody>
                        <a:bodyPr/>
                        <a:lstStyle/>
                        <a:p>
                          <a:pPr algn="l" rtl="0"/>
                          <a:r>
                            <a:rPr lang="en-US" sz="1600" dirty="0" smtClean="0">
                              <a:solidFill>
                                <a:schemeClr val="tx1"/>
                              </a:solidFill>
                            </a:rPr>
                            <a:t>A</a:t>
                          </a:r>
                          <a:endParaRPr lang="en-US" sz="1600" dirty="0">
                            <a:solidFill>
                              <a:schemeClr val="tx1"/>
                            </a:solidFill>
                          </a:endParaRPr>
                        </a:p>
                      </a:txBody>
                      <a:tcPr/>
                    </a:tc>
                    <a:tc>
                      <a:txBody>
                        <a:bodyPr/>
                        <a:lstStyle/>
                        <a:p>
                          <a:pPr algn="l" rtl="0"/>
                          <a:r>
                            <a:rPr lang="en-US" sz="1600" dirty="0" smtClean="0">
                              <a:solidFill>
                                <a:schemeClr val="tx1"/>
                              </a:solidFill>
                            </a:rPr>
                            <a:t>B</a:t>
                          </a:r>
                          <a:endParaRPr lang="en-US" sz="1600" dirty="0">
                            <a:solidFill>
                              <a:schemeClr val="tx1"/>
                            </a:solidFill>
                          </a:endParaRPr>
                        </a:p>
                      </a:txBody>
                      <a:tcPr/>
                    </a:tc>
                    <a:tc>
                      <a:txBody>
                        <a:bodyPr/>
                        <a:lstStyle/>
                        <a:p>
                          <a:pPr algn="l" rtl="0"/>
                          <a:r>
                            <a:rPr lang="en-US" sz="1600" dirty="0" smtClean="0">
                              <a:solidFill>
                                <a:schemeClr val="tx1"/>
                              </a:solidFill>
                            </a:rPr>
                            <a:t>C</a:t>
                          </a:r>
                          <a:endParaRPr lang="en-US" sz="1600" dirty="0">
                            <a:solidFill>
                              <a:schemeClr val="tx1"/>
                            </a:solidFill>
                          </a:endParaRPr>
                        </a:p>
                      </a:txBody>
                      <a:tcPr/>
                    </a:tc>
                    <a:tc>
                      <a:txBody>
                        <a:bodyPr/>
                        <a:lstStyle/>
                        <a:p>
                          <a:pPr algn="l" rtl="0"/>
                          <a:r>
                            <a:rPr lang="en-US" sz="1600" dirty="0" smtClean="0">
                              <a:solidFill>
                                <a:schemeClr val="tx1"/>
                              </a:solidFill>
                            </a:rPr>
                            <a:t>lineage</a:t>
                          </a:r>
                          <a:endParaRPr lang="en-US" sz="1600" dirty="0">
                            <a:solidFill>
                              <a:schemeClr val="tx1"/>
                            </a:solidFill>
                          </a:endParaRPr>
                        </a:p>
                      </a:txBody>
                      <a:tcPr/>
                    </a:tc>
                  </a:tr>
                  <a:tr h="406400">
                    <a:tc>
                      <a:txBody>
                        <a:bodyPr/>
                        <a:lstStyle/>
                        <a:p>
                          <a:endParaRPr lang="en-US"/>
                        </a:p>
                      </a:txBody>
                      <a:tcPr>
                        <a:blipFill rotWithShape="1">
                          <a:blip r:embed="rId16"/>
                          <a:stretch>
                            <a:fillRect l="-840" t="-104478" r="-310084" b="-200000"/>
                          </a:stretch>
                        </a:blipFill>
                      </a:tcPr>
                    </a:tc>
                    <a:tc>
                      <a:txBody>
                        <a:bodyPr/>
                        <a:lstStyle/>
                        <a:p>
                          <a:endParaRPr lang="en-US"/>
                        </a:p>
                      </a:txBody>
                      <a:tcPr>
                        <a:blipFill rotWithShape="1">
                          <a:blip r:embed="rId16"/>
                          <a:stretch>
                            <a:fillRect l="-101695" t="-104478" r="-212712" b="-200000"/>
                          </a:stretch>
                        </a:blipFill>
                      </a:tcPr>
                    </a:tc>
                    <a:tc>
                      <a:txBody>
                        <a:bodyPr/>
                        <a:lstStyle/>
                        <a:p>
                          <a:endParaRPr lang="en-US"/>
                        </a:p>
                      </a:txBody>
                      <a:tcPr>
                        <a:blipFill rotWithShape="1">
                          <a:blip r:embed="rId16"/>
                          <a:stretch>
                            <a:fillRect l="-240404" t="-104478" r="-153535" b="-200000"/>
                          </a:stretch>
                        </a:blipFill>
                      </a:tcPr>
                    </a:tc>
                    <a:tc>
                      <a:txBody>
                        <a:bodyPr/>
                        <a:lstStyle/>
                        <a:p>
                          <a:endParaRPr lang="en-US"/>
                        </a:p>
                      </a:txBody>
                      <a:tcPr>
                        <a:blipFill rotWithShape="1">
                          <a:blip r:embed="rId16"/>
                          <a:stretch>
                            <a:fillRect l="-223179" t="-104478" r="-662" b="-200000"/>
                          </a:stretch>
                        </a:blipFill>
                      </a:tcPr>
                    </a:tc>
                  </a:tr>
                  <a:tr h="406400">
                    <a:tc>
                      <a:txBody>
                        <a:bodyPr/>
                        <a:lstStyle/>
                        <a:p>
                          <a:endParaRPr lang="en-US"/>
                        </a:p>
                      </a:txBody>
                      <a:tcPr>
                        <a:blipFill rotWithShape="1">
                          <a:blip r:embed="rId16"/>
                          <a:stretch>
                            <a:fillRect l="-840" t="-207576" r="-310084" b="-103030"/>
                          </a:stretch>
                        </a:blipFill>
                      </a:tcPr>
                    </a:tc>
                    <a:tc>
                      <a:txBody>
                        <a:bodyPr/>
                        <a:lstStyle/>
                        <a:p>
                          <a:endParaRPr lang="en-US"/>
                        </a:p>
                      </a:txBody>
                      <a:tcPr>
                        <a:blipFill rotWithShape="1">
                          <a:blip r:embed="rId16"/>
                          <a:stretch>
                            <a:fillRect l="-101695" t="-207576" r="-212712" b="-103030"/>
                          </a:stretch>
                        </a:blipFill>
                      </a:tcPr>
                    </a:tc>
                    <a:tc>
                      <a:txBody>
                        <a:bodyPr/>
                        <a:lstStyle/>
                        <a:p>
                          <a:endParaRPr lang="en-US"/>
                        </a:p>
                      </a:txBody>
                      <a:tcPr>
                        <a:blipFill rotWithShape="1">
                          <a:blip r:embed="rId16"/>
                          <a:stretch>
                            <a:fillRect l="-240404" t="-207576" r="-153535" b="-103030"/>
                          </a:stretch>
                        </a:blipFill>
                      </a:tcPr>
                    </a:tc>
                    <a:tc>
                      <a:txBody>
                        <a:bodyPr/>
                        <a:lstStyle/>
                        <a:p>
                          <a:endParaRPr lang="en-US"/>
                        </a:p>
                      </a:txBody>
                      <a:tcPr>
                        <a:blipFill rotWithShape="1">
                          <a:blip r:embed="rId16"/>
                          <a:stretch>
                            <a:fillRect l="-223179" t="-207576" r="-662" b="-103030"/>
                          </a:stretch>
                        </a:blipFill>
                      </a:tcPr>
                    </a:tc>
                  </a:tr>
                  <a:tr h="406400">
                    <a:tc>
                      <a:txBody>
                        <a:bodyPr/>
                        <a:lstStyle/>
                        <a:p>
                          <a:endParaRPr lang="en-US"/>
                        </a:p>
                      </a:txBody>
                      <a:tcPr>
                        <a:blipFill rotWithShape="1">
                          <a:blip r:embed="rId16"/>
                          <a:stretch>
                            <a:fillRect l="-840" t="-302985" r="-310084" b="-1493"/>
                          </a:stretch>
                        </a:blipFill>
                      </a:tcPr>
                    </a:tc>
                    <a:tc>
                      <a:txBody>
                        <a:bodyPr/>
                        <a:lstStyle/>
                        <a:p>
                          <a:endParaRPr lang="en-US"/>
                        </a:p>
                      </a:txBody>
                      <a:tcPr>
                        <a:blipFill rotWithShape="1">
                          <a:blip r:embed="rId16"/>
                          <a:stretch>
                            <a:fillRect l="-101695" t="-302985" r="-212712" b="-1493"/>
                          </a:stretch>
                        </a:blipFill>
                      </a:tcPr>
                    </a:tc>
                    <a:tc>
                      <a:txBody>
                        <a:bodyPr/>
                        <a:lstStyle/>
                        <a:p>
                          <a:endParaRPr lang="en-US"/>
                        </a:p>
                      </a:txBody>
                      <a:tcPr>
                        <a:blipFill rotWithShape="1">
                          <a:blip r:embed="rId16"/>
                          <a:stretch>
                            <a:fillRect l="-240404" t="-302985" r="-153535" b="-1493"/>
                          </a:stretch>
                        </a:blipFill>
                      </a:tcPr>
                    </a:tc>
                    <a:tc>
                      <a:txBody>
                        <a:bodyPr/>
                        <a:lstStyle/>
                        <a:p>
                          <a:endParaRPr lang="en-US"/>
                        </a:p>
                      </a:txBody>
                      <a:tcPr>
                        <a:blipFill rotWithShape="1">
                          <a:blip r:embed="rId16"/>
                          <a:stretch>
                            <a:fillRect l="-223179" t="-302985" r="-662" b="-1493"/>
                          </a:stretch>
                        </a:blipFill>
                      </a:tcPr>
                    </a:tc>
                  </a:tr>
                </a:tbl>
              </a:graphicData>
            </a:graphic>
          </p:graphicFrame>
        </mc:Fallback>
      </mc:AlternateContent>
      <p:grpSp>
        <p:nvGrpSpPr>
          <p:cNvPr id="79" name="Group 78"/>
          <p:cNvGrpSpPr/>
          <p:nvPr/>
        </p:nvGrpSpPr>
        <p:grpSpPr>
          <a:xfrm>
            <a:off x="136203" y="5351971"/>
            <a:ext cx="309786" cy="1519016"/>
            <a:chOff x="191622" y="5338116"/>
            <a:chExt cx="309786" cy="1519016"/>
          </a:xfrm>
        </p:grpSpPr>
        <mc:AlternateContent xmlns:mc="http://schemas.openxmlformats.org/markup-compatibility/2006" xmlns:a14="http://schemas.microsoft.com/office/drawing/2010/main">
          <mc:Choice Requires="a14">
            <p:sp>
              <p:nvSpPr>
                <p:cNvPr id="45" name="TextBox 44"/>
                <p:cNvSpPr txBox="1"/>
                <p:nvPr/>
              </p:nvSpPr>
              <p:spPr>
                <a:xfrm>
                  <a:off x="195977" y="5338116"/>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𝑖</m:t>
                            </m:r>
                          </m:e>
                          <m:sub>
                            <m:r>
                              <a:rPr lang="en-US" b="0" i="1" smtClean="0">
                                <a:solidFill>
                                  <a:srgbClr val="00B050"/>
                                </a:solidFill>
                                <a:latin typeface="Cambria Math"/>
                              </a:rPr>
                              <m:t>1</m:t>
                            </m:r>
                          </m:sub>
                        </m:sSub>
                      </m:oMath>
                    </m:oMathPara>
                  </a14:m>
                  <a:endParaRPr lang="en-US" b="0" dirty="0" smtClean="0"/>
                </a:p>
                <a:p>
                  <a:pPr algn="l" rtl="0"/>
                  <a:endParaRPr lang="en-US" dirty="0"/>
                </a:p>
              </p:txBody>
            </p:sp>
          </mc:Choice>
          <mc:Fallback xmlns="">
            <p:sp>
              <p:nvSpPr>
                <p:cNvPr id="45" name="TextBox 44"/>
                <p:cNvSpPr txBox="1">
                  <a:spLocks noRot="1" noChangeAspect="1" noMove="1" noResize="1" noEditPoints="1" noAdjustHandles="1" noChangeArrowheads="1" noChangeShapeType="1" noTextEdit="1"/>
                </p:cNvSpPr>
                <p:nvPr/>
              </p:nvSpPr>
              <p:spPr>
                <a:xfrm>
                  <a:off x="195977" y="5338116"/>
                  <a:ext cx="304800" cy="646331"/>
                </a:xfrm>
                <a:prstGeom prst="rect">
                  <a:avLst/>
                </a:prstGeom>
                <a:blipFill rotWithShape="1">
                  <a:blip r:embed="rId17"/>
                  <a:stretch>
                    <a:fillRect r="-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91622" y="5790963"/>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𝑖</m:t>
                            </m:r>
                          </m:e>
                          <m:sub>
                            <m:r>
                              <a:rPr lang="en-US" b="0" i="1" smtClean="0">
                                <a:solidFill>
                                  <a:srgbClr val="00B050"/>
                                </a:solidFill>
                                <a:latin typeface="Cambria Math"/>
                              </a:rPr>
                              <m:t>2</m:t>
                            </m:r>
                          </m:sub>
                        </m:sSub>
                      </m:oMath>
                    </m:oMathPara>
                  </a14:m>
                  <a:endParaRPr lang="en-US" b="0" dirty="0" smtClean="0"/>
                </a:p>
                <a:p>
                  <a:pPr algn="l" rtl="0"/>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191622" y="5790963"/>
                  <a:ext cx="304800" cy="646331"/>
                </a:xfrm>
                <a:prstGeom prst="rect">
                  <a:avLst/>
                </a:prstGeom>
                <a:blipFill rotWithShape="1">
                  <a:blip r:embed="rId18"/>
                  <a:stretch>
                    <a:fillRect r="-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96608" y="6210801"/>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𝑖</m:t>
                            </m:r>
                          </m:e>
                          <m:sub>
                            <m:r>
                              <a:rPr lang="en-US" b="0" i="1" smtClean="0">
                                <a:solidFill>
                                  <a:srgbClr val="00B050"/>
                                </a:solidFill>
                                <a:latin typeface="Cambria Math"/>
                              </a:rPr>
                              <m:t>3</m:t>
                            </m:r>
                          </m:sub>
                        </m:sSub>
                      </m:oMath>
                    </m:oMathPara>
                  </a14:m>
                  <a:endParaRPr lang="en-US" b="0" dirty="0" smtClean="0"/>
                </a:p>
                <a:p>
                  <a:pPr algn="l" rtl="0"/>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196608" y="6210801"/>
                  <a:ext cx="304800" cy="646331"/>
                </a:xfrm>
                <a:prstGeom prst="rect">
                  <a:avLst/>
                </a:prstGeom>
                <a:blipFill rotWithShape="1">
                  <a:blip r:embed="rId19"/>
                  <a:stretch>
                    <a:fillRect r="-6000"/>
                  </a:stretch>
                </a:blipFill>
              </p:spPr>
              <p:txBody>
                <a:bodyPr/>
                <a:lstStyle/>
                <a:p>
                  <a:r>
                    <a:rPr lang="en-US">
                      <a:noFill/>
                    </a:rPr>
                    <a:t> </a:t>
                  </a:r>
                </a:p>
              </p:txBody>
            </p:sp>
          </mc:Fallback>
        </mc:AlternateContent>
      </p:grpSp>
      <p:cxnSp>
        <p:nvCxnSpPr>
          <p:cNvPr id="49" name="Straight Arrow Connector 48"/>
          <p:cNvCxnSpPr>
            <a:endCxn id="44" idx="0"/>
          </p:cNvCxnSpPr>
          <p:nvPr/>
        </p:nvCxnSpPr>
        <p:spPr>
          <a:xfrm flipH="1">
            <a:off x="1941686" y="4281264"/>
            <a:ext cx="953914" cy="6627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3170231" y="3335941"/>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𝑠</m:t>
                          </m:r>
                        </m:e>
                        <m:sub>
                          <m:r>
                            <a:rPr lang="en-US" b="0" i="1" smtClean="0">
                              <a:solidFill>
                                <a:srgbClr val="00B050"/>
                              </a:solidFill>
                              <a:latin typeface="Cambria Math"/>
                            </a:rPr>
                            <m:t>3</m:t>
                          </m:r>
                        </m:sub>
                      </m:sSub>
                    </m:oMath>
                  </m:oMathPara>
                </a14:m>
                <a:endParaRPr lang="en-US" b="0" dirty="0" smtClean="0"/>
              </a:p>
              <a:p>
                <a:pPr algn="l" rtl="0"/>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3170231" y="3335941"/>
                <a:ext cx="304800" cy="646331"/>
              </a:xfrm>
              <a:prstGeom prst="rect">
                <a:avLst/>
              </a:prstGeom>
              <a:blipFill rotWithShape="1">
                <a:blip r:embed="rId20"/>
                <a:stretch>
                  <a:fillRect r="-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3822374" y="5253360"/>
                <a:ext cx="1166033" cy="1754326"/>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en-US" sz="5400" b="0" i="1" smtClean="0">
                              <a:latin typeface="Cambria Math"/>
                              <a:ea typeface="Cambria Math"/>
                            </a:rPr>
                          </m:ctrlPr>
                        </m:sSubPr>
                        <m:e>
                          <m:r>
                            <a:rPr lang="en-US" sz="5400" i="1" smtClean="0">
                              <a:latin typeface="Cambria Math"/>
                              <a:ea typeface="Cambria Math"/>
                            </a:rPr>
                            <m:t>⋈</m:t>
                          </m:r>
                        </m:e>
                        <m:sub>
                          <m:r>
                            <a:rPr lang="en-US" sz="5400" b="0" i="1" smtClean="0">
                              <a:latin typeface="Cambria Math"/>
                              <a:ea typeface="Cambria Math"/>
                            </a:rPr>
                            <m:t>𝐶</m:t>
                          </m:r>
                        </m:sub>
                      </m:sSub>
                    </m:oMath>
                  </m:oMathPara>
                </a14:m>
                <a:endParaRPr lang="en-US" sz="5400" b="0" dirty="0" smtClean="0">
                  <a:ea typeface="Cambria Math"/>
                </a:endParaRPr>
              </a:p>
              <a:p>
                <a:endParaRPr lang="en-US" sz="5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3822374" y="5253360"/>
                <a:ext cx="1166033" cy="1754326"/>
              </a:xfrm>
              <a:prstGeom prst="rect">
                <a:avLst/>
              </a:prstGeom>
              <a:blipFill rotWithShape="1">
                <a:blip r:embed="rId21"/>
                <a:stretch>
                  <a:fillRect/>
                </a:stretch>
              </a:blipFill>
            </p:spPr>
            <p:txBody>
              <a:bodyPr/>
              <a:lstStyle/>
              <a:p>
                <a:r>
                  <a:rPr lang="en-US">
                    <a:noFill/>
                  </a:rPr>
                  <a:t> </a:t>
                </a:r>
              </a:p>
            </p:txBody>
          </p:sp>
        </mc:Fallback>
      </mc:AlternateContent>
      <p:cxnSp>
        <p:nvCxnSpPr>
          <p:cNvPr id="55" name="Straight Arrow Connector 54"/>
          <p:cNvCxnSpPr/>
          <p:nvPr/>
        </p:nvCxnSpPr>
        <p:spPr>
          <a:xfrm flipH="1">
            <a:off x="4267201" y="3367281"/>
            <a:ext cx="1543610" cy="21462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428325" y="5767297"/>
            <a:ext cx="59722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59" name="Table 58"/>
              <p:cNvGraphicFramePr>
                <a:graphicFrameLocks noGrp="1"/>
              </p:cNvGraphicFramePr>
              <p:nvPr>
                <p:extLst>
                  <p:ext uri="{D42A27DB-BD31-4B8C-83A1-F6EECF244321}">
                    <p14:modId xmlns:p14="http://schemas.microsoft.com/office/powerpoint/2010/main" val="3255863939"/>
                  </p:ext>
                </p:extLst>
              </p:nvPr>
            </p:nvGraphicFramePr>
            <p:xfrm>
              <a:off x="5958856" y="4240683"/>
              <a:ext cx="3025875" cy="1219200"/>
            </p:xfrm>
            <a:graphic>
              <a:graphicData uri="http://schemas.openxmlformats.org/drawingml/2006/table">
                <a:tbl>
                  <a:tblPr firstRow="1" bandRow="1">
                    <a:tableStyleId>{5C22544A-7EE6-4342-B048-85BDC9FD1C3A}</a:tableStyleId>
                  </a:tblPr>
                  <a:tblGrid>
                    <a:gridCol w="436883"/>
                    <a:gridCol w="404530"/>
                    <a:gridCol w="404530"/>
                    <a:gridCol w="404530"/>
                    <a:gridCol w="1375402"/>
                  </a:tblGrid>
                  <a:tr h="406400">
                    <a:tc>
                      <a:txBody>
                        <a:bodyPr/>
                        <a:lstStyle/>
                        <a:p>
                          <a:pPr algn="l" rtl="0"/>
                          <a:r>
                            <a:rPr lang="en-US" sz="1600" dirty="0" smtClean="0">
                              <a:solidFill>
                                <a:schemeClr val="tx1"/>
                              </a:solidFill>
                            </a:rPr>
                            <a:t>A</a:t>
                          </a:r>
                          <a:endParaRPr lang="en-US" sz="1600" dirty="0">
                            <a:solidFill>
                              <a:schemeClr val="tx1"/>
                            </a:solidFill>
                          </a:endParaRPr>
                        </a:p>
                      </a:txBody>
                      <a:tcPr/>
                    </a:tc>
                    <a:tc>
                      <a:txBody>
                        <a:bodyPr/>
                        <a:lstStyle/>
                        <a:p>
                          <a:pPr algn="l" rtl="0"/>
                          <a:r>
                            <a:rPr lang="en-US" sz="1600" dirty="0" smtClean="0">
                              <a:solidFill>
                                <a:schemeClr val="tx1"/>
                              </a:solidFill>
                            </a:rPr>
                            <a:t>B</a:t>
                          </a:r>
                          <a:endParaRPr lang="en-US" sz="1600" dirty="0">
                            <a:solidFill>
                              <a:schemeClr val="tx1"/>
                            </a:solidFill>
                          </a:endParaRPr>
                        </a:p>
                      </a:txBody>
                      <a:tcPr/>
                    </a:tc>
                    <a:tc>
                      <a:txBody>
                        <a:bodyPr/>
                        <a:lstStyle/>
                        <a:p>
                          <a:pPr algn="l" rtl="0"/>
                          <a:r>
                            <a:rPr lang="en-US" sz="1600" dirty="0" smtClean="0">
                              <a:solidFill>
                                <a:schemeClr val="tx1"/>
                              </a:solidFill>
                            </a:rPr>
                            <a:t>C</a:t>
                          </a:r>
                          <a:endParaRPr lang="en-US" sz="1600" dirty="0">
                            <a:solidFill>
                              <a:schemeClr val="tx1"/>
                            </a:solidFill>
                          </a:endParaRPr>
                        </a:p>
                      </a:txBody>
                      <a:tcPr/>
                    </a:tc>
                    <a:tc>
                      <a:txBody>
                        <a:bodyPr/>
                        <a:lstStyle/>
                        <a:p>
                          <a:pPr algn="l" rtl="0"/>
                          <a:r>
                            <a:rPr lang="en-US" sz="1600" dirty="0" smtClean="0">
                              <a:solidFill>
                                <a:schemeClr val="tx1"/>
                              </a:solidFill>
                            </a:rPr>
                            <a:t>D</a:t>
                          </a:r>
                          <a:endParaRPr lang="en-US" sz="1600" dirty="0">
                            <a:solidFill>
                              <a:schemeClr val="tx1"/>
                            </a:solidFill>
                          </a:endParaRPr>
                        </a:p>
                      </a:txBody>
                      <a:tcPr/>
                    </a:tc>
                    <a:tc>
                      <a:txBody>
                        <a:bodyPr/>
                        <a:lstStyle/>
                        <a:p>
                          <a:pPr algn="l" rtl="0"/>
                          <a:r>
                            <a:rPr lang="en-US" sz="1600" dirty="0" smtClean="0">
                              <a:solidFill>
                                <a:schemeClr val="tx1"/>
                              </a:solidFill>
                            </a:rPr>
                            <a:t>lineage</a:t>
                          </a:r>
                          <a:endParaRPr lang="en-US" sz="1600"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𝑎</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𝑑</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𝑟</m:t>
                                    </m:r>
                                  </m:e>
                                  <m:sub>
                                    <m:r>
                                      <a:rPr lang="en-US" b="0" i="1" smtClean="0">
                                        <a:solidFill>
                                          <a:schemeClr val="tx1"/>
                                        </a:solidFill>
                                        <a:latin typeface="Cambria Math"/>
                                      </a:rPr>
                                      <m:t>1</m:t>
                                    </m:r>
                                  </m:sub>
                                </m:sSub>
                                <m:r>
                                  <a:rPr lang="en-US" b="0" i="1" smtClean="0">
                                    <a:solidFill>
                                      <a:schemeClr val="tx1"/>
                                    </a:solidFill>
                                    <a:latin typeface="Cambria Math"/>
                                    <a:ea typeface="Cambria Math"/>
                                  </a:rPr>
                                  <m:t>∧</m:t>
                                </m:r>
                                <m:sSub>
                                  <m:sSubPr>
                                    <m:ctrlPr>
                                      <a:rPr lang="en-US" b="0" i="1" smtClean="0">
                                        <a:solidFill>
                                          <a:schemeClr val="tx1"/>
                                        </a:solidFill>
                                        <a:latin typeface="Cambria Math"/>
                                        <a:ea typeface="Cambria Math"/>
                                      </a:rPr>
                                    </m:ctrlPr>
                                  </m:sSubPr>
                                  <m:e>
                                    <m:r>
                                      <a:rPr lang="en-US" b="0" i="1" smtClean="0">
                                        <a:solidFill>
                                          <a:schemeClr val="tx1"/>
                                        </a:solidFill>
                                        <a:latin typeface="Cambria Math"/>
                                        <a:ea typeface="Cambria Math"/>
                                      </a:rPr>
                                      <m:t>𝑠</m:t>
                                    </m:r>
                                  </m:e>
                                  <m:sub>
                                    <m:r>
                                      <a:rPr lang="en-US" b="0" i="1" smtClean="0">
                                        <a:solidFill>
                                          <a:schemeClr val="tx1"/>
                                        </a:solidFill>
                                        <a:latin typeface="Cambria Math"/>
                                        <a:ea typeface="Cambria Math"/>
                                      </a:rPr>
                                      <m:t>1</m:t>
                                    </m:r>
                                  </m:sub>
                                </m:sSub>
                                <m:r>
                                  <a:rPr lang="en-US" b="0" i="1" smtClean="0">
                                    <a:solidFill>
                                      <a:schemeClr val="tx1"/>
                                    </a:solidFill>
                                    <a:latin typeface="Cambria Math"/>
                                    <a:ea typeface="Cambria Math"/>
                                  </a:rPr>
                                  <m:t>∧</m:t>
                                </m:r>
                                <m:sSub>
                                  <m:sSubPr>
                                    <m:ctrlPr>
                                      <a:rPr lang="en-US" b="0" i="1" smtClean="0">
                                        <a:solidFill>
                                          <a:schemeClr val="tx1"/>
                                        </a:solidFill>
                                        <a:latin typeface="Cambria Math"/>
                                        <a:ea typeface="Cambria Math"/>
                                      </a:rPr>
                                    </m:ctrlPr>
                                  </m:sSubPr>
                                  <m:e>
                                    <m:r>
                                      <a:rPr lang="en-US" b="0" i="1" smtClean="0">
                                        <a:solidFill>
                                          <a:schemeClr val="tx1"/>
                                        </a:solidFill>
                                        <a:latin typeface="Cambria Math"/>
                                        <a:ea typeface="Cambria Math"/>
                                      </a:rPr>
                                      <m:t>𝑡</m:t>
                                    </m:r>
                                  </m:e>
                                  <m:sub>
                                    <m:r>
                                      <a:rPr lang="en-US" b="0" i="1" smtClean="0">
                                        <a:solidFill>
                                          <a:schemeClr val="tx1"/>
                                        </a:solidFill>
                                        <a:latin typeface="Cambria Math"/>
                                        <a:ea typeface="Cambria Math"/>
                                      </a:rPr>
                                      <m:t>1</m:t>
                                    </m:r>
                                  </m:sub>
                                </m:sSub>
                              </m:oMath>
                            </m:oMathPara>
                          </a14:m>
                          <a:endParaRPr lang="en-US" dirty="0">
                            <a:solidFill>
                              <a:schemeClr val="tx1"/>
                            </a:solidFill>
                          </a:endParaRPr>
                        </a:p>
                      </a:txBody>
                      <a:tcPr/>
                    </a:tc>
                  </a:tr>
                  <a:tr h="406400">
                    <a:tc>
                      <a:txBody>
                        <a:bodyPr/>
                        <a:lstStyle/>
                        <a:p>
                          <a:pPr algn="ctr" rtl="0"/>
                          <a14:m>
                            <m:oMath xmlns:m="http://schemas.openxmlformats.org/officeDocument/2006/math">
                              <m:sSub>
                                <m:sSubPr>
                                  <m:ctrlPr>
                                    <a:rPr lang="en-US" b="0" i="1" dirty="0" smtClean="0">
                                      <a:latin typeface="Cambria Math"/>
                                    </a:rPr>
                                  </m:ctrlPr>
                                </m:sSubPr>
                                <m:e>
                                  <m:r>
                                    <a:rPr lang="en-US" b="0" i="1" dirty="0" smtClean="0">
                                      <a:latin typeface="Cambria Math"/>
                                    </a:rPr>
                                    <m:t>𝑎</m:t>
                                  </m:r>
                                </m:e>
                                <m:sub>
                                  <m:r>
                                    <a:rPr lang="en-US" b="0" i="1" dirty="0" smtClean="0">
                                      <a:latin typeface="Cambria Math"/>
                                    </a:rPr>
                                    <m:t>2</m:t>
                                  </m:r>
                                </m:sub>
                              </m:sSub>
                            </m:oMath>
                          </a14:m>
                          <a:r>
                            <a:rPr lang="en-US" dirty="0" smtClean="0"/>
                            <a:t> </a:t>
                          </a:r>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2</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𝑑</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𝑟</m:t>
                                    </m:r>
                                  </m:e>
                                  <m:sub>
                                    <m:r>
                                      <a:rPr lang="en-US" b="0" i="1" smtClean="0">
                                        <a:solidFill>
                                          <a:schemeClr val="tx1"/>
                                        </a:solidFill>
                                        <a:latin typeface="Cambria Math"/>
                                      </a:rPr>
                                      <m:t>2</m:t>
                                    </m:r>
                                  </m:sub>
                                </m:sSub>
                                <m:r>
                                  <a:rPr lang="en-US" b="0" i="1" smtClean="0">
                                    <a:solidFill>
                                      <a:schemeClr val="tx1"/>
                                    </a:solidFill>
                                    <a:latin typeface="Cambria Math"/>
                                    <a:ea typeface="Cambria Math"/>
                                  </a:rPr>
                                  <m:t>∧</m:t>
                                </m:r>
                                <m:sSub>
                                  <m:sSubPr>
                                    <m:ctrlPr>
                                      <a:rPr lang="en-US" b="0" i="1" smtClean="0">
                                        <a:solidFill>
                                          <a:schemeClr val="tx1"/>
                                        </a:solidFill>
                                        <a:latin typeface="Cambria Math"/>
                                        <a:ea typeface="Cambria Math"/>
                                      </a:rPr>
                                    </m:ctrlPr>
                                  </m:sSubPr>
                                  <m:e>
                                    <m:r>
                                      <a:rPr lang="en-US" b="0" i="1" smtClean="0">
                                        <a:solidFill>
                                          <a:schemeClr val="tx1"/>
                                        </a:solidFill>
                                        <a:latin typeface="Cambria Math"/>
                                        <a:ea typeface="Cambria Math"/>
                                      </a:rPr>
                                      <m:t>𝑠</m:t>
                                    </m:r>
                                  </m:e>
                                  <m:sub>
                                    <m:r>
                                      <a:rPr lang="en-US" b="0" i="1" smtClean="0">
                                        <a:solidFill>
                                          <a:schemeClr val="tx1"/>
                                        </a:solidFill>
                                        <a:latin typeface="Cambria Math"/>
                                        <a:ea typeface="Cambria Math"/>
                                      </a:rPr>
                                      <m:t>2</m:t>
                                    </m:r>
                                  </m:sub>
                                </m:sSub>
                                <m:r>
                                  <a:rPr lang="en-US" b="0" i="1" smtClean="0">
                                    <a:solidFill>
                                      <a:schemeClr val="tx1"/>
                                    </a:solidFill>
                                    <a:latin typeface="Cambria Math"/>
                                    <a:ea typeface="Cambria Math"/>
                                  </a:rPr>
                                  <m:t>∧</m:t>
                                </m:r>
                                <m:sSub>
                                  <m:sSubPr>
                                    <m:ctrlPr>
                                      <a:rPr lang="en-US" b="0" i="1" smtClean="0">
                                        <a:solidFill>
                                          <a:schemeClr val="tx1"/>
                                        </a:solidFill>
                                        <a:latin typeface="Cambria Math"/>
                                        <a:ea typeface="Cambria Math"/>
                                      </a:rPr>
                                    </m:ctrlPr>
                                  </m:sSubPr>
                                  <m:e>
                                    <m:r>
                                      <a:rPr lang="en-US" b="0" i="1" smtClean="0">
                                        <a:solidFill>
                                          <a:schemeClr val="tx1"/>
                                        </a:solidFill>
                                        <a:latin typeface="Cambria Math"/>
                                        <a:ea typeface="Cambria Math"/>
                                      </a:rPr>
                                      <m:t>𝑡</m:t>
                                    </m:r>
                                  </m:e>
                                  <m:sub>
                                    <m:r>
                                      <a:rPr lang="en-US" b="0" i="1" smtClean="0">
                                        <a:solidFill>
                                          <a:schemeClr val="tx1"/>
                                        </a:solidFill>
                                        <a:latin typeface="Cambria Math"/>
                                        <a:ea typeface="Cambria Math"/>
                                      </a:rPr>
                                      <m:t>1</m:t>
                                    </m:r>
                                  </m:sub>
                                </m:sSub>
                              </m:oMath>
                            </m:oMathPara>
                          </a14:m>
                          <a:endParaRPr lang="en-US" dirty="0">
                            <a:solidFill>
                              <a:schemeClr val="tx1"/>
                            </a:solidFill>
                          </a:endParaRPr>
                        </a:p>
                      </a:txBody>
                      <a:tcPr/>
                    </a:tc>
                  </a:tr>
                </a:tbl>
              </a:graphicData>
            </a:graphic>
          </p:graphicFrame>
        </mc:Choice>
        <mc:Fallback xmlns="">
          <p:graphicFrame>
            <p:nvGraphicFramePr>
              <p:cNvPr id="59" name="Table 58"/>
              <p:cNvGraphicFramePr>
                <a:graphicFrameLocks noGrp="1"/>
              </p:cNvGraphicFramePr>
              <p:nvPr>
                <p:extLst>
                  <p:ext uri="{D42A27DB-BD31-4B8C-83A1-F6EECF244321}">
                    <p14:modId xmlns:p14="http://schemas.microsoft.com/office/powerpoint/2010/main" val="3255863939"/>
                  </p:ext>
                </p:extLst>
              </p:nvPr>
            </p:nvGraphicFramePr>
            <p:xfrm>
              <a:off x="5958856" y="4240683"/>
              <a:ext cx="3025875" cy="1219200"/>
            </p:xfrm>
            <a:graphic>
              <a:graphicData uri="http://schemas.openxmlformats.org/drawingml/2006/table">
                <a:tbl>
                  <a:tblPr firstRow="1" bandRow="1">
                    <a:tableStyleId>{5C22544A-7EE6-4342-B048-85BDC9FD1C3A}</a:tableStyleId>
                  </a:tblPr>
                  <a:tblGrid>
                    <a:gridCol w="436883"/>
                    <a:gridCol w="404530"/>
                    <a:gridCol w="404530"/>
                    <a:gridCol w="404530"/>
                    <a:gridCol w="1375402"/>
                  </a:tblGrid>
                  <a:tr h="406400">
                    <a:tc>
                      <a:txBody>
                        <a:bodyPr/>
                        <a:lstStyle/>
                        <a:p>
                          <a:pPr algn="l" rtl="0"/>
                          <a:r>
                            <a:rPr lang="en-US" sz="1600" dirty="0" smtClean="0">
                              <a:solidFill>
                                <a:schemeClr val="tx1"/>
                              </a:solidFill>
                            </a:rPr>
                            <a:t>A</a:t>
                          </a:r>
                          <a:endParaRPr lang="en-US" sz="1600" dirty="0">
                            <a:solidFill>
                              <a:schemeClr val="tx1"/>
                            </a:solidFill>
                          </a:endParaRPr>
                        </a:p>
                      </a:txBody>
                      <a:tcPr/>
                    </a:tc>
                    <a:tc>
                      <a:txBody>
                        <a:bodyPr/>
                        <a:lstStyle/>
                        <a:p>
                          <a:pPr algn="l" rtl="0"/>
                          <a:r>
                            <a:rPr lang="en-US" sz="1600" dirty="0" smtClean="0">
                              <a:solidFill>
                                <a:schemeClr val="tx1"/>
                              </a:solidFill>
                            </a:rPr>
                            <a:t>B</a:t>
                          </a:r>
                          <a:endParaRPr lang="en-US" sz="1600" dirty="0">
                            <a:solidFill>
                              <a:schemeClr val="tx1"/>
                            </a:solidFill>
                          </a:endParaRPr>
                        </a:p>
                      </a:txBody>
                      <a:tcPr/>
                    </a:tc>
                    <a:tc>
                      <a:txBody>
                        <a:bodyPr/>
                        <a:lstStyle/>
                        <a:p>
                          <a:pPr algn="l" rtl="0"/>
                          <a:r>
                            <a:rPr lang="en-US" sz="1600" dirty="0" smtClean="0">
                              <a:solidFill>
                                <a:schemeClr val="tx1"/>
                              </a:solidFill>
                            </a:rPr>
                            <a:t>C</a:t>
                          </a:r>
                          <a:endParaRPr lang="en-US" sz="1600" dirty="0">
                            <a:solidFill>
                              <a:schemeClr val="tx1"/>
                            </a:solidFill>
                          </a:endParaRPr>
                        </a:p>
                      </a:txBody>
                      <a:tcPr/>
                    </a:tc>
                    <a:tc>
                      <a:txBody>
                        <a:bodyPr/>
                        <a:lstStyle/>
                        <a:p>
                          <a:pPr algn="l" rtl="0"/>
                          <a:r>
                            <a:rPr lang="en-US" sz="1600" dirty="0" smtClean="0">
                              <a:solidFill>
                                <a:schemeClr val="tx1"/>
                              </a:solidFill>
                            </a:rPr>
                            <a:t>D</a:t>
                          </a:r>
                          <a:endParaRPr lang="en-US" sz="1600" dirty="0">
                            <a:solidFill>
                              <a:schemeClr val="tx1"/>
                            </a:solidFill>
                          </a:endParaRPr>
                        </a:p>
                      </a:txBody>
                      <a:tcPr/>
                    </a:tc>
                    <a:tc>
                      <a:txBody>
                        <a:bodyPr/>
                        <a:lstStyle/>
                        <a:p>
                          <a:pPr algn="l" rtl="0"/>
                          <a:r>
                            <a:rPr lang="en-US" sz="1600" dirty="0" smtClean="0">
                              <a:solidFill>
                                <a:schemeClr val="tx1"/>
                              </a:solidFill>
                            </a:rPr>
                            <a:t>lineage</a:t>
                          </a:r>
                          <a:endParaRPr lang="en-US" sz="1600" dirty="0">
                            <a:solidFill>
                              <a:schemeClr val="tx1"/>
                            </a:solidFill>
                          </a:endParaRPr>
                        </a:p>
                      </a:txBody>
                      <a:tcPr/>
                    </a:tc>
                  </a:tr>
                  <a:tr h="406400">
                    <a:tc>
                      <a:txBody>
                        <a:bodyPr/>
                        <a:lstStyle/>
                        <a:p>
                          <a:endParaRPr lang="en-US"/>
                        </a:p>
                      </a:txBody>
                      <a:tcPr>
                        <a:blipFill rotWithShape="1">
                          <a:blip r:embed="rId22"/>
                          <a:stretch>
                            <a:fillRect l="-1389" t="-106061" r="-588889" b="-103030"/>
                          </a:stretch>
                        </a:blipFill>
                      </a:tcPr>
                    </a:tc>
                    <a:tc>
                      <a:txBody>
                        <a:bodyPr/>
                        <a:lstStyle/>
                        <a:p>
                          <a:endParaRPr lang="en-US"/>
                        </a:p>
                      </a:txBody>
                      <a:tcPr>
                        <a:blipFill rotWithShape="1">
                          <a:blip r:embed="rId22"/>
                          <a:stretch>
                            <a:fillRect l="-110606" t="-106061" r="-542424" b="-103030"/>
                          </a:stretch>
                        </a:blipFill>
                      </a:tcPr>
                    </a:tc>
                    <a:tc>
                      <a:txBody>
                        <a:bodyPr/>
                        <a:lstStyle/>
                        <a:p>
                          <a:endParaRPr lang="en-US"/>
                        </a:p>
                      </a:txBody>
                      <a:tcPr>
                        <a:blipFill rotWithShape="1">
                          <a:blip r:embed="rId22"/>
                          <a:stretch>
                            <a:fillRect l="-210606" t="-106061" r="-442424" b="-103030"/>
                          </a:stretch>
                        </a:blipFill>
                      </a:tcPr>
                    </a:tc>
                    <a:tc>
                      <a:txBody>
                        <a:bodyPr/>
                        <a:lstStyle/>
                        <a:p>
                          <a:endParaRPr lang="en-US"/>
                        </a:p>
                      </a:txBody>
                      <a:tcPr>
                        <a:blipFill rotWithShape="1">
                          <a:blip r:embed="rId22"/>
                          <a:stretch>
                            <a:fillRect l="-305970" t="-106061" r="-335821" b="-103030"/>
                          </a:stretch>
                        </a:blipFill>
                      </a:tcPr>
                    </a:tc>
                    <a:tc>
                      <a:txBody>
                        <a:bodyPr/>
                        <a:lstStyle/>
                        <a:p>
                          <a:endParaRPr lang="en-US"/>
                        </a:p>
                      </a:txBody>
                      <a:tcPr>
                        <a:blipFill rotWithShape="1">
                          <a:blip r:embed="rId22"/>
                          <a:stretch>
                            <a:fillRect l="-120889" t="-106061" b="-103030"/>
                          </a:stretch>
                        </a:blipFill>
                      </a:tcPr>
                    </a:tc>
                  </a:tr>
                  <a:tr h="406400">
                    <a:tc>
                      <a:txBody>
                        <a:bodyPr/>
                        <a:lstStyle/>
                        <a:p>
                          <a:endParaRPr lang="en-US"/>
                        </a:p>
                      </a:txBody>
                      <a:tcPr>
                        <a:blipFill rotWithShape="1">
                          <a:blip r:embed="rId22"/>
                          <a:stretch>
                            <a:fillRect l="-1389" t="-202985" r="-588889" b="-1493"/>
                          </a:stretch>
                        </a:blipFill>
                      </a:tcPr>
                    </a:tc>
                    <a:tc>
                      <a:txBody>
                        <a:bodyPr/>
                        <a:lstStyle/>
                        <a:p>
                          <a:endParaRPr lang="en-US"/>
                        </a:p>
                      </a:txBody>
                      <a:tcPr>
                        <a:blipFill rotWithShape="1">
                          <a:blip r:embed="rId22"/>
                          <a:stretch>
                            <a:fillRect l="-110606" t="-202985" r="-542424" b="-1493"/>
                          </a:stretch>
                        </a:blipFill>
                      </a:tcPr>
                    </a:tc>
                    <a:tc>
                      <a:txBody>
                        <a:bodyPr/>
                        <a:lstStyle/>
                        <a:p>
                          <a:endParaRPr lang="en-US"/>
                        </a:p>
                      </a:txBody>
                      <a:tcPr>
                        <a:blipFill rotWithShape="1">
                          <a:blip r:embed="rId22"/>
                          <a:stretch>
                            <a:fillRect l="-210606" t="-202985" r="-442424" b="-1493"/>
                          </a:stretch>
                        </a:blipFill>
                      </a:tcPr>
                    </a:tc>
                    <a:tc>
                      <a:txBody>
                        <a:bodyPr/>
                        <a:lstStyle/>
                        <a:p>
                          <a:endParaRPr lang="en-US"/>
                        </a:p>
                      </a:txBody>
                      <a:tcPr>
                        <a:blipFill rotWithShape="1">
                          <a:blip r:embed="rId22"/>
                          <a:stretch>
                            <a:fillRect l="-305970" t="-202985" r="-335821" b="-1493"/>
                          </a:stretch>
                        </a:blipFill>
                      </a:tcPr>
                    </a:tc>
                    <a:tc>
                      <a:txBody>
                        <a:bodyPr/>
                        <a:lstStyle/>
                        <a:p>
                          <a:endParaRPr lang="en-US"/>
                        </a:p>
                      </a:txBody>
                      <a:tcPr>
                        <a:blipFill rotWithShape="1">
                          <a:blip r:embed="rId22"/>
                          <a:stretch>
                            <a:fillRect l="-120889" t="-202985" b="-1493"/>
                          </a:stretch>
                        </a:blipFill>
                      </a:tcPr>
                    </a:tc>
                  </a:tr>
                </a:tbl>
              </a:graphicData>
            </a:graphic>
          </p:graphicFrame>
        </mc:Fallback>
      </mc:AlternateContent>
      <mc:AlternateContent xmlns:mc="http://schemas.openxmlformats.org/markup-compatibility/2006" xmlns:a14="http://schemas.microsoft.com/office/drawing/2010/main">
        <mc:Choice Requires="a14">
          <p:sp>
            <p:nvSpPr>
              <p:cNvPr id="60" name="TextBox 59"/>
              <p:cNvSpPr txBox="1"/>
              <p:nvPr/>
            </p:nvSpPr>
            <p:spPr>
              <a:xfrm>
                <a:off x="5551739" y="4634746"/>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𝑗</m:t>
                          </m:r>
                        </m:e>
                        <m:sub>
                          <m:r>
                            <a:rPr lang="en-US" b="0" i="1" smtClean="0">
                              <a:solidFill>
                                <a:srgbClr val="00B050"/>
                              </a:solidFill>
                              <a:latin typeface="Cambria Math"/>
                            </a:rPr>
                            <m:t>1</m:t>
                          </m:r>
                        </m:sub>
                      </m:sSub>
                    </m:oMath>
                  </m:oMathPara>
                </a14:m>
                <a:endParaRPr lang="en-US" b="0" dirty="0" smtClean="0"/>
              </a:p>
              <a:p>
                <a:pPr algn="l" rtl="0"/>
                <a:endParaRPr 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5551739" y="4634746"/>
                <a:ext cx="304800" cy="646331"/>
              </a:xfrm>
              <a:prstGeom prst="rect">
                <a:avLst/>
              </a:prstGeom>
              <a:blipFill rotWithShape="1">
                <a:blip r:embed="rId23"/>
                <a:stretch>
                  <a:fillRect l="-6000" r="-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5563646" y="5097618"/>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𝑗</m:t>
                          </m:r>
                        </m:e>
                        <m:sub>
                          <m:r>
                            <a:rPr lang="en-US" b="0" i="1" smtClean="0">
                              <a:solidFill>
                                <a:srgbClr val="00B050"/>
                              </a:solidFill>
                              <a:latin typeface="Cambria Math"/>
                            </a:rPr>
                            <m:t>2</m:t>
                          </m:r>
                        </m:sub>
                      </m:sSub>
                    </m:oMath>
                  </m:oMathPara>
                </a14:m>
                <a:endParaRPr lang="en-US" b="0" dirty="0" smtClean="0"/>
              </a:p>
              <a:p>
                <a:pPr algn="l" rtl="0"/>
                <a:endParaRPr lang="en-US" dirty="0"/>
              </a:p>
            </p:txBody>
          </p:sp>
        </mc:Choice>
        <mc:Fallback xmlns="">
          <p:sp>
            <p:nvSpPr>
              <p:cNvPr id="61" name="TextBox 60"/>
              <p:cNvSpPr txBox="1">
                <a:spLocks noRot="1" noChangeAspect="1" noMove="1" noResize="1" noEditPoints="1" noAdjustHandles="1" noChangeArrowheads="1" noChangeShapeType="1" noTextEdit="1"/>
              </p:cNvSpPr>
              <p:nvPr/>
            </p:nvSpPr>
            <p:spPr>
              <a:xfrm>
                <a:off x="5563646" y="5097618"/>
                <a:ext cx="304800" cy="646331"/>
              </a:xfrm>
              <a:prstGeom prst="rect">
                <a:avLst/>
              </a:prstGeom>
              <a:blipFill rotWithShape="1">
                <a:blip r:embed="rId24"/>
                <a:stretch>
                  <a:fillRect l="-6000" r="-6000"/>
                </a:stretch>
              </a:blipFill>
            </p:spPr>
            <p:txBody>
              <a:bodyPr/>
              <a:lstStyle/>
              <a:p>
                <a:r>
                  <a:rPr lang="en-US">
                    <a:noFill/>
                  </a:rPr>
                  <a:t> </a:t>
                </a:r>
              </a:p>
            </p:txBody>
          </p:sp>
        </mc:Fallback>
      </mc:AlternateContent>
      <p:cxnSp>
        <p:nvCxnSpPr>
          <p:cNvPr id="68" name="Straight Arrow Connector 67"/>
          <p:cNvCxnSpPr/>
          <p:nvPr/>
        </p:nvCxnSpPr>
        <p:spPr>
          <a:xfrm flipV="1">
            <a:off x="4800600" y="5420783"/>
            <a:ext cx="1162611" cy="4812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6001658" y="5472628"/>
                <a:ext cx="2838469" cy="646331"/>
              </a:xfrm>
              <a:prstGeom prst="rect">
                <a:avLst/>
              </a:prstGeom>
              <a:noFill/>
            </p:spPr>
            <p:txBody>
              <a:bodyPr wrap="none" rtlCol="0">
                <a:spAutoFit/>
              </a:bodyPr>
              <a:lstStyle/>
              <a:p>
                <a14:m>
                  <m:oMath xmlns:m="http://schemas.openxmlformats.org/officeDocument/2006/math">
                    <m:sSub>
                      <m:sSubPr>
                        <m:ctrlPr>
                          <a:rPr lang="en-US" i="1" smtClean="0">
                            <a:latin typeface="Cambria Math"/>
                          </a:rPr>
                        </m:ctrlPr>
                      </m:sSubPr>
                      <m:e>
                        <m:r>
                          <a:rPr lang="en-US" b="0" i="1" smtClean="0">
                            <a:latin typeface="Cambria Math"/>
                          </a:rPr>
                          <m:t>(</m:t>
                        </m:r>
                        <m:r>
                          <a:rPr lang="en-US" i="1">
                            <a:latin typeface="Cambria Math"/>
                          </a:rPr>
                          <m:t>𝑟</m:t>
                        </m:r>
                      </m:e>
                      <m:sub>
                        <m:r>
                          <a:rPr lang="en-US" i="1">
                            <a:latin typeface="Cambria Math"/>
                          </a:rPr>
                          <m:t>1</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𝑠</m:t>
                        </m:r>
                      </m:e>
                      <m:sub>
                        <m:r>
                          <a:rPr lang="en-US" i="1">
                            <a:latin typeface="Cambria Math"/>
                            <a:ea typeface="Cambria Math"/>
                          </a:rPr>
                          <m:t>1</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𝑡</m:t>
                        </m:r>
                      </m:e>
                      <m:sub>
                        <m:r>
                          <a:rPr lang="en-US" i="1">
                            <a:latin typeface="Cambria Math"/>
                            <a:ea typeface="Cambria Math"/>
                          </a:rPr>
                          <m:t>1</m:t>
                        </m:r>
                      </m:sub>
                    </m:sSub>
                    <m:r>
                      <a:rPr lang="en-US" b="0" i="1" smtClean="0">
                        <a:latin typeface="Cambria Math"/>
                        <a:ea typeface="Cambria Math"/>
                      </a:rPr>
                      <m:t>)∨(</m:t>
                    </m:r>
                    <m:sSub>
                      <m:sSubPr>
                        <m:ctrlPr>
                          <a:rPr lang="en-US" i="1">
                            <a:latin typeface="Cambria Math"/>
                          </a:rPr>
                        </m:ctrlPr>
                      </m:sSubPr>
                      <m:e>
                        <m:r>
                          <a:rPr lang="en-US" i="1">
                            <a:latin typeface="Cambria Math"/>
                          </a:rPr>
                          <m:t>𝑟</m:t>
                        </m:r>
                      </m:e>
                      <m:sub>
                        <m:r>
                          <a:rPr lang="en-US" i="1">
                            <a:latin typeface="Cambria Math"/>
                          </a:rPr>
                          <m:t>2</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𝑠</m:t>
                        </m:r>
                      </m:e>
                      <m:sub>
                        <m:r>
                          <a:rPr lang="en-US" i="1">
                            <a:latin typeface="Cambria Math"/>
                            <a:ea typeface="Cambria Math"/>
                          </a:rPr>
                          <m:t>2</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𝑡</m:t>
                        </m:r>
                      </m:e>
                      <m:sub>
                        <m:r>
                          <a:rPr lang="en-US" i="1">
                            <a:latin typeface="Cambria Math"/>
                            <a:ea typeface="Cambria Math"/>
                          </a:rPr>
                          <m:t>1</m:t>
                        </m:r>
                      </m:sub>
                    </m:sSub>
                  </m:oMath>
                </a14:m>
                <a:r>
                  <a:rPr lang="en-US" dirty="0" smtClean="0"/>
                  <a:t>)</a:t>
                </a:r>
                <a:endParaRPr lang="en-US" dirty="0"/>
              </a:p>
              <a:p>
                <a:endParaRPr lang="en-US" dirty="0"/>
              </a:p>
            </p:txBody>
          </p:sp>
        </mc:Choice>
        <mc:Fallback xmlns="">
          <p:sp>
            <p:nvSpPr>
              <p:cNvPr id="69" name="TextBox 68"/>
              <p:cNvSpPr txBox="1">
                <a:spLocks noRot="1" noChangeAspect="1" noMove="1" noResize="1" noEditPoints="1" noAdjustHandles="1" noChangeArrowheads="1" noChangeShapeType="1" noTextEdit="1"/>
              </p:cNvSpPr>
              <p:nvPr/>
            </p:nvSpPr>
            <p:spPr>
              <a:xfrm>
                <a:off x="6001658" y="5472628"/>
                <a:ext cx="2838469" cy="646331"/>
              </a:xfrm>
              <a:prstGeom prst="rect">
                <a:avLst/>
              </a:prstGeom>
              <a:blipFill rotWithShape="1">
                <a:blip r:embed="rId25"/>
                <a:stretch>
                  <a:fillRect l="-645" t="-4717" r="-1935"/>
                </a:stretch>
              </a:blipFill>
            </p:spPr>
            <p:txBody>
              <a:bodyPr/>
              <a:lstStyle/>
              <a:p>
                <a:r>
                  <a:rPr lang="en-US">
                    <a:noFill/>
                  </a:rPr>
                  <a:t> </a:t>
                </a:r>
              </a:p>
            </p:txBody>
          </p:sp>
        </mc:Fallback>
      </mc:AlternateContent>
      <p:grpSp>
        <p:nvGrpSpPr>
          <p:cNvPr id="74" name="Group 73"/>
          <p:cNvGrpSpPr/>
          <p:nvPr/>
        </p:nvGrpSpPr>
        <p:grpSpPr>
          <a:xfrm>
            <a:off x="3345930" y="5380439"/>
            <a:ext cx="5638800" cy="1241521"/>
            <a:chOff x="3345930" y="5380439"/>
            <a:chExt cx="5638800" cy="1241521"/>
          </a:xfrm>
        </p:grpSpPr>
        <p:cxnSp>
          <p:nvCxnSpPr>
            <p:cNvPr id="29" name="Straight Arrow Connector 28"/>
            <p:cNvCxnSpPr>
              <a:endCxn id="26" idx="3"/>
            </p:cNvCxnSpPr>
            <p:nvPr/>
          </p:nvCxnSpPr>
          <p:spPr>
            <a:xfrm flipV="1">
              <a:off x="5963211" y="5893093"/>
              <a:ext cx="394299" cy="43150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906750" y="5380439"/>
              <a:ext cx="3077980" cy="60061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27" name="TextBox 26"/>
            <p:cNvSpPr txBox="1"/>
            <p:nvPr/>
          </p:nvSpPr>
          <p:spPr>
            <a:xfrm>
              <a:off x="3345930" y="6252628"/>
              <a:ext cx="5638800" cy="369332"/>
            </a:xfrm>
            <a:prstGeom prst="rect">
              <a:avLst/>
            </a:prstGeom>
            <a:noFill/>
          </p:spPr>
          <p:txBody>
            <a:bodyPr wrap="square" rtlCol="1">
              <a:spAutoFit/>
            </a:bodyPr>
            <a:lstStyle/>
            <a:p>
              <a:pPr algn="l" rtl="0"/>
              <a:r>
                <a:rPr lang="en-US" b="1" dirty="0" smtClean="0">
                  <a:solidFill>
                    <a:srgbClr val="FF0000"/>
                  </a:solidFill>
                </a:rPr>
                <a:t>Compute probability of this formula</a:t>
              </a:r>
              <a:endParaRPr lang="en-US" b="1" dirty="0">
                <a:solidFill>
                  <a:srgbClr val="FF0000"/>
                </a:solidFill>
              </a:endParaRPr>
            </a:p>
          </p:txBody>
        </p:sp>
      </p:grpSp>
      <p:sp>
        <p:nvSpPr>
          <p:cNvPr id="75" name="TextBox 74"/>
          <p:cNvSpPr txBox="1"/>
          <p:nvPr/>
        </p:nvSpPr>
        <p:spPr>
          <a:xfrm>
            <a:off x="505132" y="1237518"/>
            <a:ext cx="7594633" cy="461665"/>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l" rtl="0"/>
            <a:r>
              <a:rPr lang="en-US" sz="2400" dirty="0" smtClean="0"/>
              <a:t>Each tuple is associated with a binary random variable</a:t>
            </a:r>
          </a:p>
        </p:txBody>
      </p:sp>
      <mc:AlternateContent xmlns:mc="http://schemas.openxmlformats.org/markup-compatibility/2006" xmlns:a14="http://schemas.microsoft.com/office/drawing/2010/main">
        <mc:Choice Requires="a14">
          <p:sp>
            <p:nvSpPr>
              <p:cNvPr id="76" name="TextBox 75"/>
              <p:cNvSpPr txBox="1"/>
              <p:nvPr/>
            </p:nvSpPr>
            <p:spPr>
              <a:xfrm>
                <a:off x="6165330" y="1898071"/>
                <a:ext cx="2775191" cy="52322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l" rtl="0"/>
                <a14:m>
                  <m:oMath xmlns:m="http://schemas.openxmlformats.org/officeDocument/2006/math">
                    <m:r>
                      <a:rPr lang="en-US" sz="2800" b="0" i="1" smtClean="0">
                        <a:latin typeface="Cambria Math"/>
                      </a:rPr>
                      <m:t>𝑞</m:t>
                    </m:r>
                    <m:r>
                      <a:rPr lang="en-US" sz="2800" b="0" i="1" smtClean="0">
                        <a:latin typeface="Cambria Math"/>
                      </a:rPr>
                      <m:t>:</m:t>
                    </m:r>
                    <m:r>
                      <a:rPr lang="en-US" sz="2800" i="1">
                        <a:latin typeface="Cambria Math"/>
                      </a:rPr>
                      <m:t>𝑅</m:t>
                    </m:r>
                    <m:sSub>
                      <m:sSubPr>
                        <m:ctrlPr>
                          <a:rPr lang="en-US" sz="2800" i="1">
                            <a:latin typeface="Cambria Math"/>
                            <a:ea typeface="Cambria Math"/>
                          </a:rPr>
                        </m:ctrlPr>
                      </m:sSubPr>
                      <m:e>
                        <m:r>
                          <a:rPr lang="en-US" sz="2800" i="1">
                            <a:latin typeface="Cambria Math"/>
                            <a:ea typeface="Cambria Math"/>
                          </a:rPr>
                          <m:t>⋈</m:t>
                        </m:r>
                      </m:e>
                      <m:sub>
                        <m:r>
                          <a:rPr lang="en-US" sz="2800" i="1">
                            <a:latin typeface="Cambria Math"/>
                            <a:ea typeface="Cambria Math"/>
                          </a:rPr>
                          <m:t>𝐵</m:t>
                        </m:r>
                      </m:sub>
                    </m:sSub>
                  </m:oMath>
                </a14:m>
                <a:r>
                  <a:rPr lang="en-US" sz="2800" dirty="0"/>
                  <a:t>S</a:t>
                </a:r>
                <a:r>
                  <a:rPr lang="en-US" sz="2800" dirty="0">
                    <a:ea typeface="Cambria Math"/>
                  </a:rPr>
                  <a:t> </a:t>
                </a:r>
                <a14:m>
                  <m:oMath xmlns:m="http://schemas.openxmlformats.org/officeDocument/2006/math">
                    <m:sSub>
                      <m:sSubPr>
                        <m:ctrlPr>
                          <a:rPr lang="en-US" sz="2800" i="1">
                            <a:latin typeface="Cambria Math"/>
                            <a:ea typeface="Cambria Math"/>
                          </a:rPr>
                        </m:ctrlPr>
                      </m:sSubPr>
                      <m:e>
                        <m:r>
                          <a:rPr lang="en-US" sz="2800" i="1">
                            <a:latin typeface="Cambria Math"/>
                            <a:ea typeface="Cambria Math"/>
                          </a:rPr>
                          <m:t>⋈</m:t>
                        </m:r>
                      </m:e>
                      <m:sub>
                        <m:r>
                          <a:rPr lang="en-US" sz="2800" i="1">
                            <a:latin typeface="Cambria Math"/>
                            <a:ea typeface="Cambria Math"/>
                          </a:rPr>
                          <m:t>𝐶</m:t>
                        </m:r>
                      </m:sub>
                    </m:sSub>
                    <m:r>
                      <a:rPr lang="en-US" sz="2800" i="1">
                        <a:latin typeface="Cambria Math"/>
                        <a:ea typeface="Cambria Math"/>
                      </a:rPr>
                      <m:t>𝑇</m:t>
                    </m:r>
                  </m:oMath>
                </a14:m>
                <a:endParaRPr lang="en-US" sz="2800" dirty="0" smtClean="0"/>
              </a:p>
            </p:txBody>
          </p:sp>
        </mc:Choice>
        <mc:Fallback xmlns="">
          <p:sp>
            <p:nvSpPr>
              <p:cNvPr id="76" name="TextBox 75"/>
              <p:cNvSpPr txBox="1">
                <a:spLocks noRot="1" noChangeAspect="1" noMove="1" noResize="1" noEditPoints="1" noAdjustHandles="1" noChangeArrowheads="1" noChangeShapeType="1" noTextEdit="1"/>
              </p:cNvSpPr>
              <p:nvPr/>
            </p:nvSpPr>
            <p:spPr>
              <a:xfrm>
                <a:off x="6165330" y="1898071"/>
                <a:ext cx="2775191" cy="523220"/>
              </a:xfrm>
              <a:prstGeom prst="rect">
                <a:avLst/>
              </a:prstGeom>
              <a:blipFill rotWithShape="1">
                <a:blip r:embed="rId26"/>
                <a:stretch>
                  <a:fillRect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378526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Lineage that enables efficient computation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1"/>
                <a:ext cx="8229600" cy="3507914"/>
              </a:xfrm>
            </p:spPr>
            <p:txBody>
              <a:bodyPr/>
              <a:lstStyle/>
              <a:p>
                <a:r>
                  <a:rPr lang="en-US" sz="2800" dirty="0" smtClean="0"/>
                  <a:t>Expression in Read-Once form</a:t>
                </a:r>
              </a:p>
              <a:p>
                <a:pPr lvl="1"/>
                <a:r>
                  <a:rPr lang="en-US" sz="2400" dirty="0" smtClean="0"/>
                  <a:t>Every variable occurs exactly once</a:t>
                </a:r>
              </a:p>
              <a:p>
                <a:pPr lvl="1"/>
                <a:r>
                  <a:rPr lang="en-US" sz="2400" dirty="0" smtClean="0"/>
                  <a:t>Linear time probability computation</a:t>
                </a:r>
              </a:p>
              <a:p>
                <a:pPr lvl="2"/>
                <a14:m>
                  <m:oMath xmlns:m="http://schemas.openxmlformats.org/officeDocument/2006/math">
                    <m:r>
                      <a:rPr lang="en-US" sz="2000" b="0" i="1" smtClean="0">
                        <a:latin typeface="Cambria Math"/>
                      </a:rPr>
                      <m:t>𝑃</m:t>
                    </m:r>
                    <m:d>
                      <m:dPr>
                        <m:ctrlPr>
                          <a:rPr lang="en-US" sz="2000" b="0" i="1" smtClean="0">
                            <a:latin typeface="Cambria Math"/>
                          </a:rPr>
                        </m:ctrlPr>
                      </m:dPr>
                      <m:e>
                        <m:r>
                          <a:rPr lang="en-US" sz="2000" b="0" i="1" smtClean="0">
                            <a:latin typeface="Cambria Math"/>
                          </a:rPr>
                          <m:t>𝑥</m:t>
                        </m:r>
                        <m:r>
                          <a:rPr lang="en-US" sz="2000" b="0" i="1" smtClean="0">
                            <a:latin typeface="Cambria Math"/>
                            <a:ea typeface="Cambria Math"/>
                          </a:rPr>
                          <m:t>∧</m:t>
                        </m:r>
                        <m:r>
                          <a:rPr lang="en-US" sz="2000" b="0" i="1" smtClean="0">
                            <a:latin typeface="Cambria Math"/>
                            <a:ea typeface="Cambria Math"/>
                          </a:rPr>
                          <m:t>𝑦</m:t>
                        </m:r>
                      </m:e>
                    </m:d>
                    <m:r>
                      <a:rPr lang="en-US" sz="2000" b="0" i="1" smtClean="0">
                        <a:latin typeface="Cambria Math"/>
                      </a:rPr>
                      <m:t>=</m:t>
                    </m:r>
                    <m:r>
                      <a:rPr lang="en-US" sz="2000" b="0" i="1" smtClean="0">
                        <a:latin typeface="Cambria Math"/>
                      </a:rPr>
                      <m:t>𝑃</m:t>
                    </m:r>
                    <m:d>
                      <m:dPr>
                        <m:ctrlPr>
                          <a:rPr lang="en-US" sz="2000" b="0" i="1" smtClean="0">
                            <a:latin typeface="Cambria Math"/>
                          </a:rPr>
                        </m:ctrlPr>
                      </m:dPr>
                      <m:e>
                        <m:r>
                          <a:rPr lang="en-US" sz="2000" b="0" i="1" smtClean="0">
                            <a:latin typeface="Cambria Math"/>
                          </a:rPr>
                          <m:t>𝑥</m:t>
                        </m:r>
                      </m:e>
                    </m:d>
                    <m:r>
                      <a:rPr lang="en-US" sz="2000" b="0" i="1" smtClean="0">
                        <a:latin typeface="Cambria Math"/>
                      </a:rPr>
                      <m:t>𝑃</m:t>
                    </m:r>
                    <m:d>
                      <m:dPr>
                        <m:ctrlPr>
                          <a:rPr lang="en-US" sz="2000" b="0" i="1" smtClean="0">
                            <a:latin typeface="Cambria Math"/>
                          </a:rPr>
                        </m:ctrlPr>
                      </m:dPr>
                      <m:e>
                        <m:r>
                          <a:rPr lang="en-US" sz="2000" b="0" i="1" smtClean="0">
                            <a:latin typeface="Cambria Math"/>
                          </a:rPr>
                          <m:t>𝑦</m:t>
                        </m:r>
                      </m:e>
                    </m:d>
                  </m:oMath>
                </a14:m>
                <a:endParaRPr lang="en-US" sz="2000" b="0" dirty="0" smtClean="0"/>
              </a:p>
              <a:p>
                <a:pPr lvl="2"/>
                <a14:m>
                  <m:oMath xmlns:m="http://schemas.openxmlformats.org/officeDocument/2006/math">
                    <m:r>
                      <a:rPr lang="en-US" sz="2000" b="0" i="1" smtClean="0">
                        <a:latin typeface="Cambria Math"/>
                      </a:rPr>
                      <m:t>𝑃</m:t>
                    </m:r>
                    <m:d>
                      <m:dPr>
                        <m:ctrlPr>
                          <a:rPr lang="en-US" sz="2000" b="0" i="1" smtClean="0">
                            <a:latin typeface="Cambria Math"/>
                          </a:rPr>
                        </m:ctrlPr>
                      </m:dPr>
                      <m:e>
                        <m:r>
                          <a:rPr lang="en-US" sz="2000" b="0" i="1" smtClean="0">
                            <a:latin typeface="Cambria Math"/>
                          </a:rPr>
                          <m:t>𝑥</m:t>
                        </m:r>
                        <m:r>
                          <a:rPr lang="en-US" sz="2000" b="0" i="1" smtClean="0">
                            <a:latin typeface="Cambria Math"/>
                            <a:ea typeface="Cambria Math"/>
                          </a:rPr>
                          <m:t>∨</m:t>
                        </m:r>
                        <m:r>
                          <a:rPr lang="en-US" sz="2000" b="0" i="1" smtClean="0">
                            <a:latin typeface="Cambria Math"/>
                            <a:ea typeface="Cambria Math"/>
                          </a:rPr>
                          <m:t>𝑦</m:t>
                        </m:r>
                      </m:e>
                    </m:d>
                    <m:r>
                      <a:rPr lang="en-US" sz="2000" b="0" i="1" smtClean="0">
                        <a:latin typeface="Cambria Math"/>
                      </a:rPr>
                      <m:t>=</m:t>
                    </m:r>
                    <m:r>
                      <a:rPr lang="en-US" sz="2000" b="0" i="1" smtClean="0">
                        <a:latin typeface="Cambria Math"/>
                      </a:rPr>
                      <m:t>1</m:t>
                    </m:r>
                    <m:r>
                      <a:rPr lang="en-US" sz="2000" b="0" i="1" smtClean="0">
                        <a:latin typeface="Cambria Math"/>
                      </a:rPr>
                      <m:t>−</m:t>
                    </m:r>
                    <m:d>
                      <m:dPr>
                        <m:ctrlPr>
                          <a:rPr lang="en-US" sz="2000" b="0" i="1" smtClean="0">
                            <a:latin typeface="Cambria Math"/>
                          </a:rPr>
                        </m:ctrlPr>
                      </m:dPr>
                      <m:e>
                        <m:r>
                          <a:rPr lang="en-US" sz="2000" b="0" i="1" smtClean="0">
                            <a:latin typeface="Cambria Math"/>
                          </a:rPr>
                          <m:t>1</m:t>
                        </m:r>
                        <m:r>
                          <a:rPr lang="en-US" sz="2000" b="0" i="1" smtClean="0">
                            <a:latin typeface="Cambria Math"/>
                          </a:rPr>
                          <m:t>−</m:t>
                        </m:r>
                        <m:r>
                          <a:rPr lang="en-US" sz="2000" b="0" i="1" smtClean="0">
                            <a:latin typeface="Cambria Math"/>
                          </a:rPr>
                          <m:t>𝑃</m:t>
                        </m:r>
                        <m:d>
                          <m:dPr>
                            <m:ctrlPr>
                              <a:rPr lang="en-US" sz="2000" b="0" i="1" smtClean="0">
                                <a:latin typeface="Cambria Math"/>
                              </a:rPr>
                            </m:ctrlPr>
                          </m:dPr>
                          <m:e>
                            <m:r>
                              <a:rPr lang="en-US" sz="2000" b="0" i="1" smtClean="0">
                                <a:latin typeface="Cambria Math"/>
                              </a:rPr>
                              <m:t>𝑥</m:t>
                            </m:r>
                          </m:e>
                        </m:d>
                      </m:e>
                    </m:d>
                    <m:d>
                      <m:dPr>
                        <m:ctrlPr>
                          <a:rPr lang="en-US" sz="2000" b="0" i="1" smtClean="0">
                            <a:latin typeface="Cambria Math"/>
                          </a:rPr>
                        </m:ctrlPr>
                      </m:dPr>
                      <m:e>
                        <m:r>
                          <a:rPr lang="en-US" sz="2000" b="0" i="1" smtClean="0">
                            <a:latin typeface="Cambria Math"/>
                          </a:rPr>
                          <m:t>1</m:t>
                        </m:r>
                        <m:r>
                          <a:rPr lang="en-US" sz="2000" b="0" i="1" smtClean="0">
                            <a:latin typeface="Cambria Math"/>
                          </a:rPr>
                          <m:t>−</m:t>
                        </m:r>
                        <m:r>
                          <a:rPr lang="en-US" sz="2000" b="0" i="1" smtClean="0">
                            <a:latin typeface="Cambria Math"/>
                          </a:rPr>
                          <m:t>𝑃</m:t>
                        </m:r>
                        <m:d>
                          <m:dPr>
                            <m:ctrlPr>
                              <a:rPr lang="en-US" sz="2000" b="0" i="1" smtClean="0">
                                <a:latin typeface="Cambria Math"/>
                              </a:rPr>
                            </m:ctrlPr>
                          </m:dPr>
                          <m:e>
                            <m:r>
                              <a:rPr lang="en-US" sz="2000" b="0" i="1" smtClean="0">
                                <a:latin typeface="Cambria Math"/>
                              </a:rPr>
                              <m:t>𝑦</m:t>
                            </m:r>
                          </m:e>
                        </m:d>
                      </m:e>
                    </m:d>
                  </m:oMath>
                </a14:m>
                <a:endParaRPr lang="en-US" sz="2000" b="0" dirty="0" smtClean="0"/>
              </a:p>
              <a:p>
                <a14:m>
                  <m:oMath xmlns:m="http://schemas.openxmlformats.org/officeDocument/2006/math">
                    <m:r>
                      <a:rPr lang="en-US" sz="2400" b="0" i="1" smtClean="0">
                        <a:latin typeface="Cambria Math"/>
                      </a:rPr>
                      <m:t>𝑓</m:t>
                    </m:r>
                    <m:r>
                      <a:rPr lang="en-US" sz="2400" b="0" i="1" smtClean="0">
                        <a:latin typeface="Cambria Math"/>
                      </a:rPr>
                      <m:t>=</m:t>
                    </m:r>
                    <m:sSub>
                      <m:sSubPr>
                        <m:ctrlPr>
                          <a:rPr lang="en-US" sz="2400" i="1">
                            <a:latin typeface="Cambria Math"/>
                          </a:rPr>
                        </m:ctrlPr>
                      </m:sSubPr>
                      <m:e>
                        <m:r>
                          <a:rPr lang="en-US" sz="2400" i="1">
                            <a:latin typeface="Cambria Math"/>
                          </a:rPr>
                          <m:t>(</m:t>
                        </m:r>
                        <m:r>
                          <a:rPr lang="en-US" sz="2400" i="1">
                            <a:latin typeface="Cambria Math"/>
                          </a:rPr>
                          <m:t>𝑟</m:t>
                        </m:r>
                      </m:e>
                      <m:sub>
                        <m:r>
                          <a:rPr lang="en-US" sz="2400" i="1">
                            <a:latin typeface="Cambria Math"/>
                          </a:rPr>
                          <m:t>1</m:t>
                        </m:r>
                      </m:sub>
                    </m:sSub>
                    <m:r>
                      <a:rPr lang="en-US" sz="2400" i="1">
                        <a:latin typeface="Cambria Math"/>
                        <a:ea typeface="Cambria Math"/>
                      </a:rPr>
                      <m:t>∧</m:t>
                    </m:r>
                    <m:sSub>
                      <m:sSubPr>
                        <m:ctrlPr>
                          <a:rPr lang="en-US" sz="2400" i="1">
                            <a:latin typeface="Cambria Math"/>
                            <a:ea typeface="Cambria Math"/>
                          </a:rPr>
                        </m:ctrlPr>
                      </m:sSubPr>
                      <m:e>
                        <m:r>
                          <a:rPr lang="en-US" sz="2400" i="1">
                            <a:latin typeface="Cambria Math"/>
                            <a:ea typeface="Cambria Math"/>
                          </a:rPr>
                          <m:t>𝑠</m:t>
                        </m:r>
                      </m:e>
                      <m:sub>
                        <m:r>
                          <a:rPr lang="en-US" sz="2400" i="1">
                            <a:latin typeface="Cambria Math"/>
                            <a:ea typeface="Cambria Math"/>
                          </a:rPr>
                          <m:t>1</m:t>
                        </m:r>
                      </m:sub>
                    </m:sSub>
                    <m:r>
                      <a:rPr lang="en-US" sz="2400" i="1">
                        <a:latin typeface="Cambria Math"/>
                        <a:ea typeface="Cambria Math"/>
                      </a:rPr>
                      <m:t>∧</m:t>
                    </m:r>
                    <m:sSub>
                      <m:sSubPr>
                        <m:ctrlPr>
                          <a:rPr lang="en-US" sz="2400" i="1">
                            <a:latin typeface="Cambria Math"/>
                            <a:ea typeface="Cambria Math"/>
                          </a:rPr>
                        </m:ctrlPr>
                      </m:sSubPr>
                      <m:e>
                        <m:r>
                          <a:rPr lang="en-US" sz="2400" i="1">
                            <a:latin typeface="Cambria Math"/>
                            <a:ea typeface="Cambria Math"/>
                          </a:rPr>
                          <m:t>𝑡</m:t>
                        </m:r>
                      </m:e>
                      <m:sub>
                        <m:r>
                          <a:rPr lang="en-US" sz="2400" i="1">
                            <a:latin typeface="Cambria Math"/>
                            <a:ea typeface="Cambria Math"/>
                          </a:rPr>
                          <m:t>1</m:t>
                        </m:r>
                      </m:sub>
                    </m:sSub>
                    <m:r>
                      <a:rPr lang="en-US" sz="2400" i="1">
                        <a:latin typeface="Cambria Math"/>
                        <a:ea typeface="Cambria Math"/>
                      </a:rPr>
                      <m:t>)∨(</m:t>
                    </m:r>
                    <m:sSub>
                      <m:sSubPr>
                        <m:ctrlPr>
                          <a:rPr lang="en-US" sz="2400" i="1">
                            <a:latin typeface="Cambria Math"/>
                          </a:rPr>
                        </m:ctrlPr>
                      </m:sSubPr>
                      <m:e>
                        <m:r>
                          <a:rPr lang="en-US" sz="2400" i="1">
                            <a:latin typeface="Cambria Math"/>
                          </a:rPr>
                          <m:t>𝑟</m:t>
                        </m:r>
                      </m:e>
                      <m:sub>
                        <m:r>
                          <a:rPr lang="en-US" sz="2400" i="1">
                            <a:latin typeface="Cambria Math"/>
                          </a:rPr>
                          <m:t>2</m:t>
                        </m:r>
                      </m:sub>
                    </m:sSub>
                    <m:r>
                      <a:rPr lang="en-US" sz="2400" i="1">
                        <a:latin typeface="Cambria Math"/>
                        <a:ea typeface="Cambria Math"/>
                      </a:rPr>
                      <m:t>∧</m:t>
                    </m:r>
                    <m:sSub>
                      <m:sSubPr>
                        <m:ctrlPr>
                          <a:rPr lang="en-US" sz="2400" i="1">
                            <a:latin typeface="Cambria Math"/>
                            <a:ea typeface="Cambria Math"/>
                          </a:rPr>
                        </m:ctrlPr>
                      </m:sSubPr>
                      <m:e>
                        <m:r>
                          <a:rPr lang="en-US" sz="2400" i="1">
                            <a:latin typeface="Cambria Math"/>
                            <a:ea typeface="Cambria Math"/>
                          </a:rPr>
                          <m:t>𝑠</m:t>
                        </m:r>
                      </m:e>
                      <m:sub>
                        <m:r>
                          <a:rPr lang="en-US" sz="2400" i="1">
                            <a:latin typeface="Cambria Math"/>
                            <a:ea typeface="Cambria Math"/>
                          </a:rPr>
                          <m:t>2</m:t>
                        </m:r>
                      </m:sub>
                    </m:sSub>
                    <m:r>
                      <a:rPr lang="en-US" sz="2400" i="1">
                        <a:latin typeface="Cambria Math"/>
                        <a:ea typeface="Cambria Math"/>
                      </a:rPr>
                      <m:t>∧</m:t>
                    </m:r>
                    <m:sSub>
                      <m:sSubPr>
                        <m:ctrlPr>
                          <a:rPr lang="en-US" sz="2400" i="1">
                            <a:latin typeface="Cambria Math"/>
                            <a:ea typeface="Cambria Math"/>
                          </a:rPr>
                        </m:ctrlPr>
                      </m:sSubPr>
                      <m:e>
                        <m:r>
                          <a:rPr lang="en-US" sz="2400" i="1">
                            <a:latin typeface="Cambria Math"/>
                            <a:ea typeface="Cambria Math"/>
                          </a:rPr>
                          <m:t>𝑡</m:t>
                        </m:r>
                      </m:e>
                      <m:sub>
                        <m:r>
                          <a:rPr lang="en-US" sz="2400" i="1">
                            <a:latin typeface="Cambria Math"/>
                            <a:ea typeface="Cambria Math"/>
                          </a:rPr>
                          <m:t>1</m:t>
                        </m:r>
                      </m:sub>
                    </m:sSub>
                    <m:r>
                      <m:rPr>
                        <m:nor/>
                      </m:rPr>
                      <a:rPr lang="en-US" sz="2400" dirty="0" smtClean="0"/>
                      <m:t>)</m:t>
                    </m:r>
                    <m:r>
                      <m:rPr>
                        <m:nor/>
                      </m:rPr>
                      <a:rPr lang="en-US" sz="2400" b="0" i="0" dirty="0" smtClean="0"/>
                      <m:t>=</m:t>
                    </m:r>
                    <m:sSub>
                      <m:sSubPr>
                        <m:ctrlPr>
                          <a:rPr lang="en-US" sz="2400" b="1" i="1" dirty="0" smtClean="0">
                            <a:solidFill>
                              <a:schemeClr val="accent6">
                                <a:lumMod val="50000"/>
                              </a:schemeClr>
                            </a:solidFill>
                            <a:latin typeface="Cambria Math"/>
                          </a:rPr>
                        </m:ctrlPr>
                      </m:sSubPr>
                      <m:e>
                        <m:r>
                          <a:rPr lang="en-US" sz="2400" b="1" i="1" dirty="0" smtClean="0">
                            <a:solidFill>
                              <a:schemeClr val="accent6">
                                <a:lumMod val="50000"/>
                              </a:schemeClr>
                            </a:solidFill>
                            <a:latin typeface="Cambria Math"/>
                          </a:rPr>
                          <m:t>𝒕</m:t>
                        </m:r>
                      </m:e>
                      <m:sub>
                        <m:r>
                          <a:rPr lang="en-US" sz="2400" b="1" i="1" dirty="0" smtClean="0">
                            <a:solidFill>
                              <a:schemeClr val="accent6">
                                <a:lumMod val="50000"/>
                              </a:schemeClr>
                            </a:solidFill>
                            <a:latin typeface="Cambria Math"/>
                          </a:rPr>
                          <m:t>𝟏</m:t>
                        </m:r>
                      </m:sub>
                    </m:sSub>
                    <m:r>
                      <a:rPr lang="en-US" sz="2400" b="1" i="1" dirty="0" smtClean="0">
                        <a:solidFill>
                          <a:schemeClr val="accent6">
                            <a:lumMod val="50000"/>
                          </a:schemeClr>
                        </a:solidFill>
                        <a:latin typeface="Cambria Math"/>
                        <a:ea typeface="Cambria Math"/>
                      </a:rPr>
                      <m:t>∧(</m:t>
                    </m:r>
                    <m:sSub>
                      <m:sSubPr>
                        <m:ctrlPr>
                          <a:rPr lang="en-US" sz="2400" b="1" i="1">
                            <a:solidFill>
                              <a:schemeClr val="accent6">
                                <a:lumMod val="50000"/>
                              </a:schemeClr>
                            </a:solidFill>
                            <a:latin typeface="Cambria Math"/>
                          </a:rPr>
                        </m:ctrlPr>
                      </m:sSubPr>
                      <m:e>
                        <m:r>
                          <a:rPr lang="en-US" sz="2400" b="1" i="1">
                            <a:solidFill>
                              <a:schemeClr val="accent6">
                                <a:lumMod val="50000"/>
                              </a:schemeClr>
                            </a:solidFill>
                            <a:latin typeface="Cambria Math"/>
                          </a:rPr>
                          <m:t>(</m:t>
                        </m:r>
                        <m:r>
                          <a:rPr lang="en-US" sz="2400" b="1" i="1">
                            <a:solidFill>
                              <a:schemeClr val="accent6">
                                <a:lumMod val="50000"/>
                              </a:schemeClr>
                            </a:solidFill>
                            <a:latin typeface="Cambria Math"/>
                          </a:rPr>
                          <m:t>𝒓</m:t>
                        </m:r>
                      </m:e>
                      <m:sub>
                        <m:r>
                          <a:rPr lang="en-US" sz="2400" b="1" i="1">
                            <a:solidFill>
                              <a:schemeClr val="accent6">
                                <a:lumMod val="50000"/>
                              </a:schemeClr>
                            </a:solidFill>
                            <a:latin typeface="Cambria Math"/>
                          </a:rPr>
                          <m:t>𝟏</m:t>
                        </m:r>
                      </m:sub>
                    </m:sSub>
                    <m:r>
                      <a:rPr lang="en-US" sz="2400" b="1" i="1">
                        <a:solidFill>
                          <a:schemeClr val="accent6">
                            <a:lumMod val="50000"/>
                          </a:schemeClr>
                        </a:solidFill>
                        <a:latin typeface="Cambria Math"/>
                        <a:ea typeface="Cambria Math"/>
                      </a:rPr>
                      <m:t>∧</m:t>
                    </m:r>
                    <m:sSub>
                      <m:sSubPr>
                        <m:ctrlPr>
                          <a:rPr lang="en-US" sz="2400" b="1" i="1">
                            <a:solidFill>
                              <a:schemeClr val="accent6">
                                <a:lumMod val="50000"/>
                              </a:schemeClr>
                            </a:solidFill>
                            <a:latin typeface="Cambria Math"/>
                            <a:ea typeface="Cambria Math"/>
                          </a:rPr>
                        </m:ctrlPr>
                      </m:sSubPr>
                      <m:e>
                        <m:r>
                          <a:rPr lang="en-US" sz="2400" b="1" i="1">
                            <a:solidFill>
                              <a:schemeClr val="accent6">
                                <a:lumMod val="50000"/>
                              </a:schemeClr>
                            </a:solidFill>
                            <a:latin typeface="Cambria Math"/>
                            <a:ea typeface="Cambria Math"/>
                          </a:rPr>
                          <m:t>𝒔</m:t>
                        </m:r>
                      </m:e>
                      <m:sub>
                        <m:r>
                          <a:rPr lang="en-US" sz="2400" b="1" i="1">
                            <a:solidFill>
                              <a:schemeClr val="accent6">
                                <a:lumMod val="50000"/>
                              </a:schemeClr>
                            </a:solidFill>
                            <a:latin typeface="Cambria Math"/>
                            <a:ea typeface="Cambria Math"/>
                          </a:rPr>
                          <m:t>𝟏</m:t>
                        </m:r>
                      </m:sub>
                    </m:sSub>
                    <m:r>
                      <a:rPr lang="en-US" sz="2400" b="1" i="1" smtClean="0">
                        <a:solidFill>
                          <a:schemeClr val="accent6">
                            <a:lumMod val="50000"/>
                          </a:schemeClr>
                        </a:solidFill>
                        <a:latin typeface="Cambria Math"/>
                        <a:ea typeface="Cambria Math"/>
                      </a:rPr>
                      <m:t>)</m:t>
                    </m:r>
                    <m:r>
                      <a:rPr lang="en-US" sz="2400" b="1" i="1">
                        <a:solidFill>
                          <a:schemeClr val="accent6">
                            <a:lumMod val="50000"/>
                          </a:schemeClr>
                        </a:solidFill>
                        <a:latin typeface="Cambria Math"/>
                        <a:ea typeface="Cambria Math"/>
                      </a:rPr>
                      <m:t>∨</m:t>
                    </m:r>
                    <m:sSub>
                      <m:sSubPr>
                        <m:ctrlPr>
                          <a:rPr lang="en-US" sz="2400" b="1" i="1">
                            <a:solidFill>
                              <a:schemeClr val="accent6">
                                <a:lumMod val="50000"/>
                              </a:schemeClr>
                            </a:solidFill>
                            <a:latin typeface="Cambria Math"/>
                          </a:rPr>
                        </m:ctrlPr>
                      </m:sSubPr>
                      <m:e>
                        <m:r>
                          <a:rPr lang="en-US" sz="2400" b="1" i="1" smtClean="0">
                            <a:solidFill>
                              <a:schemeClr val="accent6">
                                <a:lumMod val="50000"/>
                              </a:schemeClr>
                            </a:solidFill>
                            <a:latin typeface="Cambria Math"/>
                          </a:rPr>
                          <m:t>(</m:t>
                        </m:r>
                        <m:r>
                          <a:rPr lang="en-US" sz="2400" b="1" i="1">
                            <a:solidFill>
                              <a:schemeClr val="accent6">
                                <a:lumMod val="50000"/>
                              </a:schemeClr>
                            </a:solidFill>
                            <a:latin typeface="Cambria Math"/>
                          </a:rPr>
                          <m:t>𝒓</m:t>
                        </m:r>
                      </m:e>
                      <m:sub>
                        <m:r>
                          <a:rPr lang="en-US" sz="2400" b="1" i="1">
                            <a:solidFill>
                              <a:schemeClr val="accent6">
                                <a:lumMod val="50000"/>
                              </a:schemeClr>
                            </a:solidFill>
                            <a:latin typeface="Cambria Math"/>
                          </a:rPr>
                          <m:t>𝟐</m:t>
                        </m:r>
                      </m:sub>
                    </m:sSub>
                    <m:r>
                      <a:rPr lang="en-US" sz="2400" b="1" i="1">
                        <a:solidFill>
                          <a:schemeClr val="accent6">
                            <a:lumMod val="50000"/>
                          </a:schemeClr>
                        </a:solidFill>
                        <a:latin typeface="Cambria Math"/>
                        <a:ea typeface="Cambria Math"/>
                      </a:rPr>
                      <m:t>∧</m:t>
                    </m:r>
                    <m:sSub>
                      <m:sSubPr>
                        <m:ctrlPr>
                          <a:rPr lang="en-US" sz="2400" b="1" i="1">
                            <a:solidFill>
                              <a:schemeClr val="accent6">
                                <a:lumMod val="50000"/>
                              </a:schemeClr>
                            </a:solidFill>
                            <a:latin typeface="Cambria Math"/>
                            <a:ea typeface="Cambria Math"/>
                          </a:rPr>
                        </m:ctrlPr>
                      </m:sSubPr>
                      <m:e>
                        <m:r>
                          <a:rPr lang="en-US" sz="2400" b="1" i="1">
                            <a:solidFill>
                              <a:schemeClr val="accent6">
                                <a:lumMod val="50000"/>
                              </a:schemeClr>
                            </a:solidFill>
                            <a:latin typeface="Cambria Math"/>
                            <a:ea typeface="Cambria Math"/>
                          </a:rPr>
                          <m:t>𝒔</m:t>
                        </m:r>
                      </m:e>
                      <m:sub>
                        <m:r>
                          <a:rPr lang="en-US" sz="2400" b="1" i="1">
                            <a:solidFill>
                              <a:schemeClr val="accent6">
                                <a:lumMod val="50000"/>
                              </a:schemeClr>
                            </a:solidFill>
                            <a:latin typeface="Cambria Math"/>
                            <a:ea typeface="Cambria Math"/>
                          </a:rPr>
                          <m:t>𝟐</m:t>
                        </m:r>
                      </m:sub>
                    </m:sSub>
                    <m:r>
                      <a:rPr lang="en-US" sz="2400" b="1" i="1" dirty="0" smtClean="0">
                        <a:solidFill>
                          <a:schemeClr val="accent6">
                            <a:lumMod val="50000"/>
                          </a:schemeClr>
                        </a:solidFill>
                        <a:latin typeface="Cambria Math"/>
                        <a:ea typeface="Cambria Math"/>
                      </a:rPr>
                      <m:t>))</m:t>
                    </m:r>
                  </m:oMath>
                </a14:m>
                <a:endParaRPr lang="en-US" sz="2400" b="1" dirty="0" smtClean="0"/>
              </a:p>
              <a:p>
                <a:endParaRPr lang="en-US" sz="24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1"/>
                <a:ext cx="8229600" cy="3507914"/>
              </a:xfrm>
              <a:blipFill rotWithShape="1">
                <a:blip r:embed="rId3"/>
                <a:stretch>
                  <a:fillRect l="-1630" t="-2261" b="-10435"/>
                </a:stretch>
              </a:blipFill>
            </p:spPr>
            <p:txBody>
              <a:bodyPr/>
              <a:lstStyle/>
              <a:p>
                <a:r>
                  <a:rPr lang="en-US">
                    <a:noFill/>
                  </a:rPr>
                  <a:t> </a:t>
                </a:r>
              </a:p>
            </p:txBody>
          </p:sp>
        </mc:Fallback>
      </mc:AlternateContent>
      <p:sp>
        <p:nvSpPr>
          <p:cNvPr id="4" name="Rectangle 3"/>
          <p:cNvSpPr/>
          <p:nvPr/>
        </p:nvSpPr>
        <p:spPr>
          <a:xfrm>
            <a:off x="5316582" y="1506583"/>
            <a:ext cx="2007729" cy="369332"/>
          </a:xfrm>
          <a:prstGeom prst="rect">
            <a:avLst/>
          </a:prstGeom>
        </p:spPr>
        <p:txBody>
          <a:bodyPr wrap="none">
            <a:spAutoFit/>
          </a:bodyPr>
          <a:lstStyle/>
          <a:p>
            <a:pPr eaLnBrk="0" fontAlgn="auto" hangingPunct="0">
              <a:spcBef>
                <a:spcPts val="0"/>
              </a:spcBef>
              <a:spcAft>
                <a:spcPts val="0"/>
              </a:spcAft>
              <a:defRPr/>
            </a:pPr>
            <a:r>
              <a:rPr lang="en-US" dirty="0" smtClean="0">
                <a:solidFill>
                  <a:srgbClr val="7F7F7F"/>
                </a:solidFill>
              </a:rPr>
              <a:t>[Roy2011,Sen2010]</a:t>
            </a:r>
            <a:endParaRPr lang="en-US" dirty="0">
              <a:solidFill>
                <a:srgbClr val="7F7F7F"/>
              </a:solidFill>
            </a:endParaRPr>
          </a:p>
        </p:txBody>
      </p:sp>
      <mc:AlternateContent xmlns:mc="http://schemas.openxmlformats.org/markup-compatibility/2006" xmlns:a14="http://schemas.microsoft.com/office/drawing/2010/main">
        <mc:Choice Requires="a14">
          <p:sp>
            <p:nvSpPr>
              <p:cNvPr id="7" name="TextBox 6"/>
              <p:cNvSpPr txBox="1"/>
              <p:nvPr/>
            </p:nvSpPr>
            <p:spPr>
              <a:xfrm>
                <a:off x="3936318" y="5034703"/>
                <a:ext cx="427553"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𝑡</m:t>
                          </m:r>
                        </m:e>
                        <m:sub>
                          <m:r>
                            <a:rPr lang="en-US" b="0" i="1" smtClean="0">
                              <a:latin typeface="Cambria Math"/>
                            </a:rPr>
                            <m:t>1</m:t>
                          </m:r>
                        </m:sub>
                      </m:sSub>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936318" y="5034703"/>
                <a:ext cx="427553" cy="369332"/>
              </a:xfrm>
              <a:prstGeom prst="rect">
                <a:avLst/>
              </a:prstGeom>
              <a:blipFill rotWithShape="1">
                <a:blip r:embed="rId4"/>
                <a:stretch>
                  <a:fillRect b="-1667"/>
                </a:stretch>
              </a:blipFill>
            </p:spPr>
            <p:txBody>
              <a:bodyPr/>
              <a:lstStyle/>
              <a:p>
                <a:r>
                  <a:rPr lang="en-US">
                    <a:noFill/>
                  </a:rPr>
                  <a:t> </a:t>
                </a:r>
              </a:p>
            </p:txBody>
          </p:sp>
        </mc:Fallback>
      </mc:AlternateContent>
      <p:grpSp>
        <p:nvGrpSpPr>
          <p:cNvPr id="32" name="Group 31"/>
          <p:cNvGrpSpPr/>
          <p:nvPr/>
        </p:nvGrpSpPr>
        <p:grpSpPr>
          <a:xfrm>
            <a:off x="4150095" y="4237630"/>
            <a:ext cx="1940727" cy="1183409"/>
            <a:chOff x="5098958" y="4534989"/>
            <a:chExt cx="1940727" cy="1183409"/>
          </a:xfrm>
        </p:grpSpPr>
        <mc:AlternateContent xmlns:mc="http://schemas.openxmlformats.org/markup-compatibility/2006" xmlns:a14="http://schemas.microsoft.com/office/drawing/2010/main">
          <mc:Choice Requires="a14">
            <p:sp>
              <p:nvSpPr>
                <p:cNvPr id="5" name="Oval 4"/>
                <p:cNvSpPr/>
                <p:nvPr/>
              </p:nvSpPr>
              <p:spPr>
                <a:xfrm>
                  <a:off x="5859092" y="4534989"/>
                  <a:ext cx="461354"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a:ea typeface="Cambria Math"/>
                          </a:rPr>
                          <m:t>∧</m:t>
                        </m:r>
                      </m:oMath>
                    </m:oMathPara>
                  </a14:m>
                  <a:endParaRPr lang="en-US" dirty="0">
                    <a:solidFill>
                      <a:schemeClr val="tx1"/>
                    </a:solidFill>
                  </a:endParaRPr>
                </a:p>
              </p:txBody>
            </p:sp>
          </mc:Choice>
          <mc:Fallback xmlns="">
            <p:sp>
              <p:nvSpPr>
                <p:cNvPr id="5" name="Oval 4"/>
                <p:cNvSpPr>
                  <a:spLocks noRot="1" noChangeAspect="1" noMove="1" noResize="1" noEditPoints="1" noAdjustHandles="1" noChangeArrowheads="1" noChangeShapeType="1" noTextEdit="1"/>
                </p:cNvSpPr>
                <p:nvPr/>
              </p:nvSpPr>
              <p:spPr>
                <a:xfrm>
                  <a:off x="5859092" y="4534989"/>
                  <a:ext cx="461354" cy="457200"/>
                </a:xfrm>
                <a:prstGeom prst="ellipse">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6578331" y="5261198"/>
                  <a:ext cx="461354"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a:ea typeface="Cambria Math"/>
                          </a:rPr>
                          <m:t>∨</m:t>
                        </m:r>
                      </m:oMath>
                    </m:oMathPara>
                  </a14:m>
                  <a:endParaRPr lang="en-US" dirty="0">
                    <a:solidFill>
                      <a:schemeClr val="tx1"/>
                    </a:solidFill>
                  </a:endParaRPr>
                </a:p>
              </p:txBody>
            </p:sp>
          </mc:Choice>
          <mc:Fallback xmlns="">
            <p:sp>
              <p:nvSpPr>
                <p:cNvPr id="10" name="Oval 9"/>
                <p:cNvSpPr>
                  <a:spLocks noRot="1" noChangeAspect="1" noMove="1" noResize="1" noEditPoints="1" noAdjustHandles="1" noChangeArrowheads="1" noChangeShapeType="1" noTextEdit="1"/>
                </p:cNvSpPr>
                <p:nvPr/>
              </p:nvSpPr>
              <p:spPr>
                <a:xfrm>
                  <a:off x="6578331" y="5261198"/>
                  <a:ext cx="461354" cy="457200"/>
                </a:xfrm>
                <a:prstGeom prst="ellipse">
                  <a:avLst/>
                </a:prstGeom>
                <a:blipFill rotWithShape="1">
                  <a:blip r:embed="rId6"/>
                  <a:stretch>
                    <a:fillRect/>
                  </a:stretch>
                </a:blipFill>
              </p:spPr>
              <p:txBody>
                <a:bodyPr/>
                <a:lstStyle/>
                <a:p>
                  <a:r>
                    <a:rPr lang="en-US">
                      <a:noFill/>
                    </a:rPr>
                    <a:t> </a:t>
                  </a:r>
                </a:p>
              </p:txBody>
            </p:sp>
          </mc:Fallback>
        </mc:AlternateContent>
        <p:cxnSp>
          <p:nvCxnSpPr>
            <p:cNvPr id="22" name="Straight Connector 21"/>
            <p:cNvCxnSpPr>
              <a:stCxn id="5" idx="5"/>
              <a:endCxn id="10" idx="1"/>
            </p:cNvCxnSpPr>
            <p:nvPr/>
          </p:nvCxnSpPr>
          <p:spPr>
            <a:xfrm>
              <a:off x="6252882" y="4925234"/>
              <a:ext cx="393013" cy="4029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5" idx="3"/>
              <a:endCxn id="7" idx="0"/>
            </p:cNvCxnSpPr>
            <p:nvPr/>
          </p:nvCxnSpPr>
          <p:spPr>
            <a:xfrm flipH="1">
              <a:off x="5098958" y="4925234"/>
              <a:ext cx="827698" cy="406828"/>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1" name="Rectangle 30"/>
              <p:cNvSpPr/>
              <p:nvPr/>
            </p:nvSpPr>
            <p:spPr>
              <a:xfrm>
                <a:off x="6034605" y="4864413"/>
                <a:ext cx="3411452" cy="37029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1600" b="0" i="1" smtClean="0">
                          <a:latin typeface="Cambria Math"/>
                        </a:rPr>
                        <m:t>𝑝</m:t>
                      </m:r>
                      <m:d>
                        <m:dPr>
                          <m:ctrlPr>
                            <a:rPr lang="en-US" sz="1600" b="0" i="1" smtClean="0">
                              <a:latin typeface="Cambria Math"/>
                            </a:rPr>
                          </m:ctrlPr>
                        </m:dPr>
                        <m:e>
                          <m:sSub>
                            <m:sSubPr>
                              <m:ctrlPr>
                                <a:rPr lang="en-US" sz="1600" b="0" i="1" smtClean="0">
                                  <a:latin typeface="Cambria Math"/>
                                </a:rPr>
                              </m:ctrlPr>
                            </m:sSubPr>
                            <m:e>
                              <m:r>
                                <a:rPr lang="en-US" sz="1600" b="0" i="1" smtClean="0">
                                  <a:latin typeface="Cambria Math"/>
                                </a:rPr>
                                <m:t>𝑖</m:t>
                              </m:r>
                            </m:e>
                            <m:sub>
                              <m:r>
                                <a:rPr lang="en-US" sz="1600" b="0" i="1" smtClean="0">
                                  <a:latin typeface="Cambria Math"/>
                                </a:rPr>
                                <m:t>3</m:t>
                              </m:r>
                            </m:sub>
                          </m:sSub>
                        </m:e>
                      </m:d>
                      <m:r>
                        <a:rPr lang="en-US" sz="1600" b="0" i="1" smtClean="0">
                          <a:latin typeface="Cambria Math"/>
                        </a:rPr>
                        <m:t>=</m:t>
                      </m:r>
                      <m:r>
                        <a:rPr lang="en-US" sz="1600" i="1" smtClean="0">
                          <a:latin typeface="Cambria Math"/>
                        </a:rPr>
                        <m:t>1</m:t>
                      </m:r>
                      <m:r>
                        <a:rPr lang="en-US" sz="1600" i="1" smtClean="0">
                          <a:latin typeface="Cambria Math"/>
                        </a:rPr>
                        <m:t>−</m:t>
                      </m:r>
                      <m:d>
                        <m:dPr>
                          <m:begChr m:val="["/>
                          <m:endChr m:val="]"/>
                          <m:ctrlPr>
                            <a:rPr lang="en-US" sz="1600" i="1">
                              <a:latin typeface="Cambria Math"/>
                            </a:rPr>
                          </m:ctrlPr>
                        </m:dPr>
                        <m:e>
                          <m:d>
                            <m:dPr>
                              <m:ctrlPr>
                                <a:rPr lang="en-US" sz="1600" i="1">
                                  <a:latin typeface="Cambria Math"/>
                                </a:rPr>
                              </m:ctrlPr>
                            </m:dPr>
                            <m:e>
                              <m:r>
                                <a:rPr lang="en-US" sz="1600" i="1">
                                  <a:latin typeface="Cambria Math"/>
                                </a:rPr>
                                <m:t>1</m:t>
                              </m:r>
                              <m:r>
                                <a:rPr lang="en-US" sz="1600" i="1">
                                  <a:latin typeface="Cambria Math"/>
                                </a:rPr>
                                <m:t>−</m:t>
                              </m:r>
                              <m:r>
                                <a:rPr lang="en-US" sz="1600" i="1">
                                  <a:latin typeface="Cambria Math"/>
                                </a:rPr>
                                <m:t>𝑝</m:t>
                              </m:r>
                              <m:d>
                                <m:dPr>
                                  <m:ctrlPr>
                                    <a:rPr lang="en-US" sz="1600" i="1">
                                      <a:latin typeface="Cambria Math"/>
                                    </a:rPr>
                                  </m:ctrlPr>
                                </m:dPr>
                                <m:e>
                                  <m:sSub>
                                    <m:sSubPr>
                                      <m:ctrlPr>
                                        <a:rPr lang="en-US" sz="1600" i="1">
                                          <a:latin typeface="Cambria Math"/>
                                        </a:rPr>
                                      </m:ctrlPr>
                                    </m:sSubPr>
                                    <m:e>
                                      <m:r>
                                        <a:rPr lang="en-US" sz="1600" b="0" i="1" smtClean="0">
                                          <a:latin typeface="Cambria Math"/>
                                        </a:rPr>
                                        <m:t>𝑖</m:t>
                                      </m:r>
                                    </m:e>
                                    <m:sub>
                                      <m:r>
                                        <a:rPr lang="en-US" sz="1600" i="1">
                                          <a:latin typeface="Cambria Math"/>
                                        </a:rPr>
                                        <m:t>1</m:t>
                                      </m:r>
                                    </m:sub>
                                  </m:sSub>
                                </m:e>
                              </m:d>
                            </m:e>
                          </m:d>
                          <m:d>
                            <m:dPr>
                              <m:ctrlPr>
                                <a:rPr lang="en-US" sz="1600" i="1">
                                  <a:latin typeface="Cambria Math"/>
                                </a:rPr>
                              </m:ctrlPr>
                            </m:dPr>
                            <m:e>
                              <m:r>
                                <a:rPr lang="en-US" sz="1600" i="1">
                                  <a:latin typeface="Cambria Math"/>
                                </a:rPr>
                                <m:t>1</m:t>
                              </m:r>
                              <m:r>
                                <a:rPr lang="en-US" sz="1600" i="1">
                                  <a:latin typeface="Cambria Math"/>
                                </a:rPr>
                                <m:t>−</m:t>
                              </m:r>
                              <m:r>
                                <a:rPr lang="en-US" sz="1600" i="1">
                                  <a:latin typeface="Cambria Math"/>
                                </a:rPr>
                                <m:t>𝑝</m:t>
                              </m:r>
                              <m:d>
                                <m:dPr>
                                  <m:ctrlPr>
                                    <a:rPr lang="en-US" sz="1600" i="1">
                                      <a:latin typeface="Cambria Math"/>
                                    </a:rPr>
                                  </m:ctrlPr>
                                </m:dPr>
                                <m:e>
                                  <m:sSub>
                                    <m:sSubPr>
                                      <m:ctrlPr>
                                        <a:rPr lang="en-US" sz="1600" i="1">
                                          <a:latin typeface="Cambria Math"/>
                                        </a:rPr>
                                      </m:ctrlPr>
                                    </m:sSubPr>
                                    <m:e>
                                      <m:r>
                                        <a:rPr lang="en-US" sz="1600" b="0" i="1" smtClean="0">
                                          <a:latin typeface="Cambria Math"/>
                                        </a:rPr>
                                        <m:t>𝑖</m:t>
                                      </m:r>
                                    </m:e>
                                    <m:sub>
                                      <m:r>
                                        <a:rPr lang="en-US" sz="1600" i="1">
                                          <a:latin typeface="Cambria Math"/>
                                        </a:rPr>
                                        <m:t>2</m:t>
                                      </m:r>
                                    </m:sub>
                                  </m:sSub>
                                </m:e>
                              </m:d>
                            </m:e>
                          </m:d>
                        </m:e>
                      </m:d>
                    </m:oMath>
                  </m:oMathPara>
                </a14:m>
                <a:endParaRPr lang="en-US" sz="1600" dirty="0"/>
              </a:p>
            </p:txBody>
          </p:sp>
        </mc:Choice>
        <mc:Fallback xmlns="">
          <p:sp>
            <p:nvSpPr>
              <p:cNvPr id="31" name="Rectangle 30"/>
              <p:cNvSpPr>
                <a:spLocks noRot="1" noChangeAspect="1" noMove="1" noResize="1" noEditPoints="1" noAdjustHandles="1" noChangeArrowheads="1" noChangeShapeType="1" noTextEdit="1"/>
              </p:cNvSpPr>
              <p:nvPr/>
            </p:nvSpPr>
            <p:spPr>
              <a:xfrm>
                <a:off x="6034605" y="4864413"/>
                <a:ext cx="3411452" cy="370294"/>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398758" y="4224610"/>
                <a:ext cx="1271694"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𝑝</m:t>
                      </m:r>
                      <m:d>
                        <m:dPr>
                          <m:ctrlPr>
                            <a:rPr lang="en-US" b="0" i="1" smtClean="0">
                              <a:latin typeface="Cambria Math"/>
                            </a:rPr>
                          </m:ctrlPr>
                        </m:dPr>
                        <m:e>
                          <m:sSub>
                            <m:sSubPr>
                              <m:ctrlPr>
                                <a:rPr lang="en-US" b="0" i="1" smtClean="0">
                                  <a:latin typeface="Cambria Math"/>
                                </a:rPr>
                              </m:ctrlPr>
                            </m:sSubPr>
                            <m:e>
                              <m:r>
                                <a:rPr lang="en-US" b="0" i="1" smtClean="0">
                                  <a:latin typeface="Cambria Math"/>
                                </a:rPr>
                                <m:t>𝑡</m:t>
                              </m:r>
                            </m:e>
                            <m:sub>
                              <m:r>
                                <a:rPr lang="en-US" b="0" i="1" smtClean="0">
                                  <a:latin typeface="Cambria Math"/>
                                </a:rPr>
                                <m:t>1</m:t>
                              </m:r>
                            </m:sub>
                          </m:sSub>
                        </m:e>
                      </m:d>
                      <m:r>
                        <a:rPr lang="en-US" b="0" i="1" smtClean="0">
                          <a:latin typeface="Cambria Math"/>
                        </a:rPr>
                        <m:t>𝑝</m:t>
                      </m:r>
                      <m:r>
                        <a:rPr lang="en-US" b="0" i="1" smtClean="0">
                          <a:latin typeface="Cambria Math"/>
                        </a:rPr>
                        <m:t>(</m:t>
                      </m:r>
                      <m:sSub>
                        <m:sSubPr>
                          <m:ctrlPr>
                            <a:rPr lang="en-US" b="0" i="1" smtClean="0">
                              <a:latin typeface="Cambria Math"/>
                            </a:rPr>
                          </m:ctrlPr>
                        </m:sSubPr>
                        <m:e>
                          <m:r>
                            <a:rPr lang="en-US" b="0" i="1" smtClean="0">
                              <a:latin typeface="Cambria Math"/>
                            </a:rPr>
                            <m:t>𝑖</m:t>
                          </m:r>
                        </m:e>
                        <m:sub>
                          <m:r>
                            <a:rPr lang="en-US" b="0" i="1" smtClean="0">
                              <a:latin typeface="Cambria Math"/>
                            </a:rPr>
                            <m:t>3</m:t>
                          </m:r>
                        </m:sub>
                      </m:sSub>
                      <m:r>
                        <a:rPr lang="en-US" b="0" i="1" smtClean="0">
                          <a:latin typeface="Cambria Math"/>
                        </a:rPr>
                        <m:t>)</m:t>
                      </m:r>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5398758" y="4224610"/>
                <a:ext cx="1271694" cy="369332"/>
              </a:xfrm>
              <a:prstGeom prst="rect">
                <a:avLst/>
              </a:prstGeom>
              <a:blipFill rotWithShape="1">
                <a:blip r:embed="rId8"/>
                <a:stretch>
                  <a:fillRect b="-13115"/>
                </a:stretch>
              </a:blipFill>
            </p:spPr>
            <p:txBody>
              <a:bodyPr/>
              <a:lstStyle/>
              <a:p>
                <a:r>
                  <a:rPr lang="en-US">
                    <a:noFill/>
                  </a:rPr>
                  <a:t> </a:t>
                </a:r>
              </a:p>
            </p:txBody>
          </p:sp>
        </mc:Fallback>
      </mc:AlternateContent>
      <p:grpSp>
        <p:nvGrpSpPr>
          <p:cNvPr id="44" name="Group 43"/>
          <p:cNvGrpSpPr/>
          <p:nvPr/>
        </p:nvGrpSpPr>
        <p:grpSpPr>
          <a:xfrm>
            <a:off x="43814" y="4528135"/>
            <a:ext cx="3689056" cy="1031358"/>
            <a:chOff x="381000" y="4650459"/>
            <a:chExt cx="3689056" cy="1031358"/>
          </a:xfrm>
        </p:grpSpPr>
        <p:sp>
          <p:nvSpPr>
            <p:cNvPr id="42" name="TextBox 41"/>
            <p:cNvSpPr txBox="1"/>
            <p:nvPr/>
          </p:nvSpPr>
          <p:spPr>
            <a:xfrm>
              <a:off x="381000" y="4650459"/>
              <a:ext cx="3689056" cy="646331"/>
            </a:xfrm>
            <a:prstGeom prst="rect">
              <a:avLst/>
            </a:prstGeom>
            <a:noFill/>
          </p:spPr>
          <p:txBody>
            <a:bodyPr wrap="square" rtlCol="1">
              <a:spAutoFit/>
            </a:bodyPr>
            <a:lstStyle/>
            <a:p>
              <a:pPr algn="l" rtl="0"/>
              <a:r>
                <a:rPr lang="en-US" b="1" dirty="0" smtClean="0">
                  <a:solidFill>
                    <a:srgbClr val="FF0000"/>
                  </a:solidFill>
                </a:rPr>
                <a:t>Safe plans for safe queries produce formulas in read-once form  </a:t>
              </a:r>
              <a:endParaRPr lang="en-US" b="1" dirty="0">
                <a:solidFill>
                  <a:srgbClr val="FF0000"/>
                </a:solidFill>
              </a:endParaRPr>
            </a:p>
          </p:txBody>
        </p:sp>
        <p:sp>
          <p:nvSpPr>
            <p:cNvPr id="43" name="Rectangle 42"/>
            <p:cNvSpPr/>
            <p:nvPr/>
          </p:nvSpPr>
          <p:spPr>
            <a:xfrm>
              <a:off x="819681" y="5312485"/>
              <a:ext cx="2254848" cy="369332"/>
            </a:xfrm>
            <a:prstGeom prst="rect">
              <a:avLst/>
            </a:prstGeom>
          </p:spPr>
          <p:txBody>
            <a:bodyPr wrap="none">
              <a:spAutoFit/>
            </a:bodyPr>
            <a:lstStyle/>
            <a:p>
              <a:pPr eaLnBrk="0" fontAlgn="auto" hangingPunct="0">
                <a:spcBef>
                  <a:spcPts val="0"/>
                </a:spcBef>
                <a:spcAft>
                  <a:spcPts val="0"/>
                </a:spcAft>
                <a:defRPr/>
              </a:pPr>
              <a:r>
                <a:rPr lang="en-US" dirty="0" smtClean="0">
                  <a:solidFill>
                    <a:srgbClr val="7F7F7F"/>
                  </a:solidFill>
                </a:rPr>
                <a:t>[Oteanu&amp;Huang2008]</a:t>
              </a:r>
              <a:endParaRPr lang="en-US" dirty="0">
                <a:solidFill>
                  <a:srgbClr val="7F7F7F"/>
                </a:solidFill>
              </a:endParaRPr>
            </a:p>
          </p:txBody>
        </p:sp>
      </p:grpSp>
      <mc:AlternateContent xmlns:mc="http://schemas.openxmlformats.org/markup-compatibility/2006" xmlns:a14="http://schemas.microsoft.com/office/drawing/2010/main">
        <mc:Choice Requires="a14">
          <p:sp>
            <p:nvSpPr>
              <p:cNvPr id="21" name="Oval 20"/>
              <p:cNvSpPr/>
              <p:nvPr/>
            </p:nvSpPr>
            <p:spPr>
              <a:xfrm>
                <a:off x="4910621" y="5640134"/>
                <a:ext cx="461354"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a:ea typeface="Cambria Math"/>
                        </a:rPr>
                        <m:t>∧</m:t>
                      </m:r>
                    </m:oMath>
                  </m:oMathPara>
                </a14:m>
                <a:endParaRPr lang="en-US" dirty="0">
                  <a:solidFill>
                    <a:schemeClr val="tx1"/>
                  </a:solidFill>
                </a:endParaRPr>
              </a:p>
            </p:txBody>
          </p:sp>
        </mc:Choice>
        <mc:Fallback xmlns="">
          <p:sp>
            <p:nvSpPr>
              <p:cNvPr id="21" name="Oval 20"/>
              <p:cNvSpPr>
                <a:spLocks noRot="1" noChangeAspect="1" noMove="1" noResize="1" noEditPoints="1" noAdjustHandles="1" noChangeArrowheads="1" noChangeShapeType="1" noTextEdit="1"/>
              </p:cNvSpPr>
              <p:nvPr/>
            </p:nvSpPr>
            <p:spPr>
              <a:xfrm>
                <a:off x="4910621" y="5640134"/>
                <a:ext cx="461354" cy="457200"/>
              </a:xfrm>
              <a:prstGeom prst="ellipse">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val 22"/>
              <p:cNvSpPr/>
              <p:nvPr/>
            </p:nvSpPr>
            <p:spPr>
              <a:xfrm>
                <a:off x="6355949" y="5668797"/>
                <a:ext cx="461354"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a:ea typeface="Cambria Math"/>
                        </a:rPr>
                        <m:t>∧</m:t>
                      </m:r>
                    </m:oMath>
                  </m:oMathPara>
                </a14:m>
                <a:endParaRPr lang="en-US" dirty="0">
                  <a:solidFill>
                    <a:schemeClr val="tx1"/>
                  </a:solidFill>
                </a:endParaRPr>
              </a:p>
            </p:txBody>
          </p:sp>
        </mc:Choice>
        <mc:Fallback xmlns="">
          <p:sp>
            <p:nvSpPr>
              <p:cNvPr id="23" name="Oval 22"/>
              <p:cNvSpPr>
                <a:spLocks noRot="1" noChangeAspect="1" noMove="1" noResize="1" noEditPoints="1" noAdjustHandles="1" noChangeArrowheads="1" noChangeShapeType="1" noTextEdit="1"/>
              </p:cNvSpPr>
              <p:nvPr/>
            </p:nvSpPr>
            <p:spPr>
              <a:xfrm>
                <a:off x="6355949" y="5668797"/>
                <a:ext cx="461354" cy="457200"/>
              </a:xfrm>
              <a:prstGeom prst="ellipse">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541121" y="6235380"/>
                <a:ext cx="427553"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𝑟</m:t>
                          </m:r>
                        </m:e>
                        <m:sub>
                          <m:r>
                            <a:rPr lang="en-US" b="0" i="1" smtClean="0">
                              <a:latin typeface="Cambria Math"/>
                            </a:rPr>
                            <m:t>1</m:t>
                          </m:r>
                        </m:sub>
                      </m:sSub>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4541121" y="6235380"/>
                <a:ext cx="427553" cy="369332"/>
              </a:xfrm>
              <a:prstGeom prst="rect">
                <a:avLst/>
              </a:prstGeom>
              <a:blipFill rotWithShape="1">
                <a:blip r:embed="rId11"/>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260761" y="6241024"/>
                <a:ext cx="441339"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𝑠</m:t>
                          </m:r>
                        </m:e>
                        <m:sub>
                          <m:r>
                            <a:rPr lang="en-US" b="0" i="1" smtClean="0">
                              <a:latin typeface="Cambria Math"/>
                            </a:rPr>
                            <m:t>1</m:t>
                          </m:r>
                        </m:sub>
                      </m:sSub>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5260761" y="6241024"/>
                <a:ext cx="441339" cy="369332"/>
              </a:xfrm>
              <a:prstGeom prst="rect">
                <a:avLst/>
              </a:prstGeom>
              <a:blipFill rotWithShape="1">
                <a:blip r:embed="rId1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014321" y="6229737"/>
                <a:ext cx="427553"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𝑟</m:t>
                          </m:r>
                        </m:e>
                        <m:sub>
                          <m:r>
                            <a:rPr lang="en-US" b="0" i="1" smtClean="0">
                              <a:latin typeface="Cambria Math"/>
                            </a:rPr>
                            <m:t>2</m:t>
                          </m:r>
                        </m:sub>
                      </m:sSub>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6014321" y="6229737"/>
                <a:ext cx="427553"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728639" y="6235381"/>
                <a:ext cx="446661"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𝑠</m:t>
                          </m:r>
                        </m:e>
                        <m:sub>
                          <m:r>
                            <a:rPr lang="en-US" b="0" i="1" smtClean="0">
                              <a:latin typeface="Cambria Math"/>
                            </a:rPr>
                            <m:t>2</m:t>
                          </m:r>
                        </m:sub>
                      </m:sSub>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6728639" y="6235381"/>
                <a:ext cx="446661" cy="369332"/>
              </a:xfrm>
              <a:prstGeom prst="rect">
                <a:avLst/>
              </a:prstGeom>
              <a:blipFill rotWithShape="1">
                <a:blip r:embed="rId14"/>
                <a:stretch>
                  <a:fillRect b="-1667"/>
                </a:stretch>
              </a:blipFill>
            </p:spPr>
            <p:txBody>
              <a:bodyPr/>
              <a:lstStyle/>
              <a:p>
                <a:r>
                  <a:rPr lang="en-US">
                    <a:noFill/>
                  </a:rPr>
                  <a:t> </a:t>
                </a:r>
              </a:p>
            </p:txBody>
          </p:sp>
        </mc:Fallback>
      </mc:AlternateContent>
      <p:cxnSp>
        <p:nvCxnSpPr>
          <p:cNvPr id="13" name="Straight Connector 12"/>
          <p:cNvCxnSpPr>
            <a:stCxn id="25" idx="0"/>
            <a:endCxn id="21" idx="3"/>
          </p:cNvCxnSpPr>
          <p:nvPr/>
        </p:nvCxnSpPr>
        <p:spPr>
          <a:xfrm flipV="1">
            <a:off x="4754898" y="6030379"/>
            <a:ext cx="223287" cy="205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6" idx="0"/>
            <a:endCxn id="21" idx="5"/>
          </p:cNvCxnSpPr>
          <p:nvPr/>
        </p:nvCxnSpPr>
        <p:spPr>
          <a:xfrm flipH="1" flipV="1">
            <a:off x="5304411" y="6030379"/>
            <a:ext cx="177020" cy="210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7" idx="0"/>
            <a:endCxn id="23" idx="3"/>
          </p:cNvCxnSpPr>
          <p:nvPr/>
        </p:nvCxnSpPr>
        <p:spPr>
          <a:xfrm flipV="1">
            <a:off x="6228098" y="6059042"/>
            <a:ext cx="195415" cy="170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8" idx="0"/>
            <a:endCxn id="23" idx="5"/>
          </p:cNvCxnSpPr>
          <p:nvPr/>
        </p:nvCxnSpPr>
        <p:spPr>
          <a:xfrm flipH="1" flipV="1">
            <a:off x="6749739" y="6059042"/>
            <a:ext cx="202231" cy="176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1" idx="0"/>
            <a:endCxn id="10" idx="3"/>
          </p:cNvCxnSpPr>
          <p:nvPr/>
        </p:nvCxnSpPr>
        <p:spPr>
          <a:xfrm flipV="1">
            <a:off x="5141298" y="5354084"/>
            <a:ext cx="555734" cy="286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0" idx="5"/>
            <a:endCxn id="23" idx="0"/>
          </p:cNvCxnSpPr>
          <p:nvPr/>
        </p:nvCxnSpPr>
        <p:spPr>
          <a:xfrm>
            <a:off x="6023258" y="5354084"/>
            <a:ext cx="563368" cy="31471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p:cNvSpPr/>
              <p:nvPr/>
            </p:nvSpPr>
            <p:spPr>
              <a:xfrm>
                <a:off x="3097213" y="5691825"/>
                <a:ext cx="186044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𝑝</m:t>
                      </m:r>
                      <m:d>
                        <m:dPr>
                          <m:ctrlPr>
                            <a:rPr lang="en-US" sz="1600" b="0" i="1" smtClean="0">
                              <a:latin typeface="Cambria Math"/>
                            </a:rPr>
                          </m:ctrlPr>
                        </m:dPr>
                        <m:e>
                          <m:sSub>
                            <m:sSubPr>
                              <m:ctrlPr>
                                <a:rPr lang="en-US" sz="1600" b="0" i="1" smtClean="0">
                                  <a:latin typeface="Cambria Math"/>
                                </a:rPr>
                              </m:ctrlPr>
                            </m:sSubPr>
                            <m:e>
                              <m:r>
                                <a:rPr lang="en-US" sz="1600" b="0" i="1" smtClean="0">
                                  <a:latin typeface="Cambria Math"/>
                                </a:rPr>
                                <m:t>𝑖</m:t>
                              </m:r>
                            </m:e>
                            <m:sub>
                              <m:r>
                                <a:rPr lang="en-US" sz="1600" b="0" i="1" smtClean="0">
                                  <a:latin typeface="Cambria Math"/>
                                </a:rPr>
                                <m:t>1</m:t>
                              </m:r>
                            </m:sub>
                          </m:sSub>
                        </m:e>
                      </m:d>
                      <m:r>
                        <a:rPr lang="en-US" sz="1600" b="0" i="1" smtClean="0">
                          <a:latin typeface="Cambria Math"/>
                        </a:rPr>
                        <m:t>=</m:t>
                      </m:r>
                      <m:r>
                        <a:rPr lang="en-US" sz="1600" b="0" i="1" smtClean="0">
                          <a:latin typeface="Cambria Math"/>
                        </a:rPr>
                        <m:t>𝑝</m:t>
                      </m:r>
                      <m:d>
                        <m:dPr>
                          <m:ctrlPr>
                            <a:rPr lang="en-US" sz="1600" b="0" i="1" smtClean="0">
                              <a:latin typeface="Cambria Math"/>
                            </a:rPr>
                          </m:ctrlPr>
                        </m:dPr>
                        <m:e>
                          <m:sSub>
                            <m:sSubPr>
                              <m:ctrlPr>
                                <a:rPr lang="en-US" sz="1600" b="0" i="1" smtClean="0">
                                  <a:latin typeface="Cambria Math"/>
                                </a:rPr>
                              </m:ctrlPr>
                            </m:sSubPr>
                            <m:e>
                              <m:r>
                                <a:rPr lang="en-US" sz="1600" b="0" i="1" smtClean="0">
                                  <a:latin typeface="Cambria Math"/>
                                </a:rPr>
                                <m:t>𝑠</m:t>
                              </m:r>
                            </m:e>
                            <m:sub>
                              <m:r>
                                <a:rPr lang="en-US" sz="1600" b="0" i="1" smtClean="0">
                                  <a:latin typeface="Cambria Math"/>
                                </a:rPr>
                                <m:t>1</m:t>
                              </m:r>
                            </m:sub>
                          </m:sSub>
                        </m:e>
                      </m:d>
                      <m:r>
                        <a:rPr lang="en-US" sz="1600" b="0" i="1" smtClean="0">
                          <a:latin typeface="Cambria Math"/>
                        </a:rPr>
                        <m:t>𝑝</m:t>
                      </m:r>
                      <m:d>
                        <m:dPr>
                          <m:ctrlPr>
                            <a:rPr lang="en-US" sz="1600" b="0" i="1" smtClean="0">
                              <a:latin typeface="Cambria Math"/>
                            </a:rPr>
                          </m:ctrlPr>
                        </m:dPr>
                        <m:e>
                          <m:sSub>
                            <m:sSubPr>
                              <m:ctrlPr>
                                <a:rPr lang="en-US" sz="1600" b="0" i="1" smtClean="0">
                                  <a:latin typeface="Cambria Math"/>
                                </a:rPr>
                              </m:ctrlPr>
                            </m:sSubPr>
                            <m:e>
                              <m:r>
                                <a:rPr lang="en-US" sz="1600" b="0" i="1" smtClean="0">
                                  <a:latin typeface="Cambria Math"/>
                                </a:rPr>
                                <m:t>𝑟</m:t>
                              </m:r>
                            </m:e>
                            <m:sub>
                              <m:r>
                                <a:rPr lang="en-US" sz="1600" b="0" i="1" smtClean="0">
                                  <a:latin typeface="Cambria Math"/>
                                </a:rPr>
                                <m:t>1</m:t>
                              </m:r>
                            </m:sub>
                          </m:sSub>
                        </m:e>
                      </m:d>
                    </m:oMath>
                  </m:oMathPara>
                </a14:m>
                <a:endParaRPr lang="en-US" sz="1600" dirty="0"/>
              </a:p>
            </p:txBody>
          </p:sp>
        </mc:Choice>
        <mc:Fallback xmlns="">
          <p:sp>
            <p:nvSpPr>
              <p:cNvPr id="45" name="Rectangle 44"/>
              <p:cNvSpPr>
                <a:spLocks noRot="1" noChangeAspect="1" noMove="1" noResize="1" noEditPoints="1" noAdjustHandles="1" noChangeArrowheads="1" noChangeShapeType="1" noTextEdit="1"/>
              </p:cNvSpPr>
              <p:nvPr/>
            </p:nvSpPr>
            <p:spPr>
              <a:xfrm>
                <a:off x="3097213" y="5691825"/>
                <a:ext cx="1860446" cy="338554"/>
              </a:xfrm>
              <a:prstGeom prst="rect">
                <a:avLst/>
              </a:prstGeom>
              <a:blipFill rotWithShape="1">
                <a:blip r:embed="rId15"/>
                <a:stretch>
                  <a:fillRect b="-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6850854" y="5720204"/>
                <a:ext cx="187468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𝑝</m:t>
                      </m:r>
                      <m:d>
                        <m:dPr>
                          <m:ctrlPr>
                            <a:rPr lang="en-US" sz="1600" b="0" i="1" smtClean="0">
                              <a:latin typeface="Cambria Math"/>
                            </a:rPr>
                          </m:ctrlPr>
                        </m:dPr>
                        <m:e>
                          <m:sSub>
                            <m:sSubPr>
                              <m:ctrlPr>
                                <a:rPr lang="en-US" sz="1600" b="0" i="1" smtClean="0">
                                  <a:latin typeface="Cambria Math"/>
                                </a:rPr>
                              </m:ctrlPr>
                            </m:sSubPr>
                            <m:e>
                              <m:r>
                                <a:rPr lang="en-US" sz="1600" b="0" i="1" smtClean="0">
                                  <a:latin typeface="Cambria Math"/>
                                </a:rPr>
                                <m:t>𝑖</m:t>
                              </m:r>
                            </m:e>
                            <m:sub>
                              <m:r>
                                <a:rPr lang="en-US" sz="1600" b="0" i="1" smtClean="0">
                                  <a:latin typeface="Cambria Math"/>
                                </a:rPr>
                                <m:t>2</m:t>
                              </m:r>
                            </m:sub>
                          </m:sSub>
                        </m:e>
                      </m:d>
                      <m:r>
                        <a:rPr lang="en-US" sz="1600" b="0" i="1" smtClean="0">
                          <a:latin typeface="Cambria Math"/>
                        </a:rPr>
                        <m:t>=</m:t>
                      </m:r>
                      <m:r>
                        <a:rPr lang="en-US" sz="1600" b="0" i="1" smtClean="0">
                          <a:latin typeface="Cambria Math"/>
                        </a:rPr>
                        <m:t>𝑝</m:t>
                      </m:r>
                      <m:d>
                        <m:dPr>
                          <m:ctrlPr>
                            <a:rPr lang="en-US" sz="1600" b="0" i="1" smtClean="0">
                              <a:latin typeface="Cambria Math"/>
                            </a:rPr>
                          </m:ctrlPr>
                        </m:dPr>
                        <m:e>
                          <m:sSub>
                            <m:sSubPr>
                              <m:ctrlPr>
                                <a:rPr lang="en-US" sz="1600" b="0" i="1" smtClean="0">
                                  <a:latin typeface="Cambria Math"/>
                                </a:rPr>
                              </m:ctrlPr>
                            </m:sSubPr>
                            <m:e>
                              <m:r>
                                <a:rPr lang="en-US" sz="1600" b="0" i="1" smtClean="0">
                                  <a:latin typeface="Cambria Math"/>
                                </a:rPr>
                                <m:t>𝑠</m:t>
                              </m:r>
                            </m:e>
                            <m:sub>
                              <m:r>
                                <a:rPr lang="en-US" sz="1600" b="0" i="1" smtClean="0">
                                  <a:latin typeface="Cambria Math"/>
                                </a:rPr>
                                <m:t>2</m:t>
                              </m:r>
                            </m:sub>
                          </m:sSub>
                        </m:e>
                      </m:d>
                      <m:r>
                        <a:rPr lang="en-US" sz="1600" b="0" i="1" smtClean="0">
                          <a:latin typeface="Cambria Math"/>
                        </a:rPr>
                        <m:t>𝑝</m:t>
                      </m:r>
                      <m:d>
                        <m:dPr>
                          <m:ctrlPr>
                            <a:rPr lang="en-US" sz="1600" b="0" i="1" smtClean="0">
                              <a:latin typeface="Cambria Math"/>
                            </a:rPr>
                          </m:ctrlPr>
                        </m:dPr>
                        <m:e>
                          <m:sSub>
                            <m:sSubPr>
                              <m:ctrlPr>
                                <a:rPr lang="en-US" sz="1600" b="0" i="1" smtClean="0">
                                  <a:latin typeface="Cambria Math"/>
                                </a:rPr>
                              </m:ctrlPr>
                            </m:sSubPr>
                            <m:e>
                              <m:r>
                                <a:rPr lang="en-US" sz="1600" b="0" i="1" smtClean="0">
                                  <a:latin typeface="Cambria Math"/>
                                </a:rPr>
                                <m:t>𝑟</m:t>
                              </m:r>
                            </m:e>
                            <m:sub>
                              <m:r>
                                <a:rPr lang="en-US" sz="1600" b="0" i="1" smtClean="0">
                                  <a:latin typeface="Cambria Math"/>
                                </a:rPr>
                                <m:t>2</m:t>
                              </m:r>
                            </m:sub>
                          </m:sSub>
                        </m:e>
                      </m:d>
                    </m:oMath>
                  </m:oMathPara>
                </a14:m>
                <a:endParaRPr lang="en-US" sz="1600" dirty="0"/>
              </a:p>
            </p:txBody>
          </p:sp>
        </mc:Choice>
        <mc:Fallback xmlns="">
          <p:sp>
            <p:nvSpPr>
              <p:cNvPr id="46" name="Rectangle 45"/>
              <p:cNvSpPr>
                <a:spLocks noRot="1" noChangeAspect="1" noMove="1" noResize="1" noEditPoints="1" noAdjustHandles="1" noChangeArrowheads="1" noChangeShapeType="1" noTextEdit="1"/>
              </p:cNvSpPr>
              <p:nvPr/>
            </p:nvSpPr>
            <p:spPr>
              <a:xfrm>
                <a:off x="6850854" y="5720204"/>
                <a:ext cx="1874680" cy="338554"/>
              </a:xfrm>
              <a:prstGeom prst="rect">
                <a:avLst/>
              </a:prstGeom>
              <a:blipFill rotWithShape="1">
                <a:blip r:embed="rId16"/>
                <a:stretch>
                  <a:fillRect b="-3571"/>
                </a:stretch>
              </a:blipFill>
            </p:spPr>
            <p:txBody>
              <a:bodyPr/>
              <a:lstStyle/>
              <a:p>
                <a:r>
                  <a:rPr lang="en-US">
                    <a:noFill/>
                  </a:rPr>
                  <a:t> </a:t>
                </a:r>
              </a:p>
            </p:txBody>
          </p:sp>
        </mc:Fallback>
      </mc:AlternateContent>
    </p:spTree>
    <p:extLst>
      <p:ext uri="{BB962C8B-B14F-4D97-AF65-F5344CB8AC3E}">
        <p14:creationId xmlns:p14="http://schemas.microsoft.com/office/powerpoint/2010/main" val="193411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7"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447542591"/>
              </p:ext>
            </p:extLst>
          </p:nvPr>
        </p:nvGraphicFramePr>
        <p:xfrm>
          <a:off x="6121400" y="3365500"/>
          <a:ext cx="914400" cy="241300"/>
        </p:xfrm>
        <a:graphic>
          <a:graphicData uri="http://schemas.openxmlformats.org/presentationml/2006/ole">
            <mc:AlternateContent xmlns:mc="http://schemas.openxmlformats.org/markup-compatibility/2006">
              <mc:Choice xmlns:v="urn:schemas-microsoft-com:vml" Requires="v">
                <p:oleObj spid="_x0000_s32650" name="Equation" r:id="rId4" imgW="914400" imgH="241920" progId="Equation.DSMT4">
                  <p:embed/>
                </p:oleObj>
              </mc:Choice>
              <mc:Fallback>
                <p:oleObj name="Equation" r:id="rId4" imgW="914400" imgH="241920" progId="Equation.DSMT4">
                  <p:embed/>
                  <p:pic>
                    <p:nvPicPr>
                      <p:cNvPr id="0" name=""/>
                      <p:cNvPicPr/>
                      <p:nvPr/>
                    </p:nvPicPr>
                    <p:blipFill>
                      <a:blip r:embed="rId5"/>
                      <a:stretch>
                        <a:fillRect/>
                      </a:stretch>
                    </p:blipFill>
                    <p:spPr>
                      <a:xfrm>
                        <a:off x="6121400" y="3365500"/>
                        <a:ext cx="914400" cy="2413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38752810"/>
              </p:ext>
            </p:extLst>
          </p:nvPr>
        </p:nvGraphicFramePr>
        <p:xfrm>
          <a:off x="6121400" y="3365500"/>
          <a:ext cx="914400" cy="241300"/>
        </p:xfrm>
        <a:graphic>
          <a:graphicData uri="http://schemas.openxmlformats.org/presentationml/2006/ole">
            <mc:AlternateContent xmlns:mc="http://schemas.openxmlformats.org/markup-compatibility/2006">
              <mc:Choice xmlns:v="urn:schemas-microsoft-com:vml" Requires="v">
                <p:oleObj spid="_x0000_s32651" name="Equation" r:id="rId6" imgW="914400" imgH="241920" progId="Equation.DSMT4">
                  <p:embed/>
                </p:oleObj>
              </mc:Choice>
              <mc:Fallback>
                <p:oleObj name="Equation" r:id="rId6" imgW="914400" imgH="241920" progId="Equation.DSMT4">
                  <p:embed/>
                  <p:pic>
                    <p:nvPicPr>
                      <p:cNvPr id="0" name=""/>
                      <p:cNvPicPr/>
                      <p:nvPr/>
                    </p:nvPicPr>
                    <p:blipFill>
                      <a:blip r:embed="rId5"/>
                      <a:stretch>
                        <a:fillRect/>
                      </a:stretch>
                    </p:blipFill>
                    <p:spPr>
                      <a:xfrm>
                        <a:off x="6121400" y="3365500"/>
                        <a:ext cx="914400" cy="241300"/>
                      </a:xfrm>
                      <a:prstGeom prst="rect">
                        <a:avLst/>
                      </a:prstGeom>
                    </p:spPr>
                  </p:pic>
                </p:oleObj>
              </mc:Fallback>
            </mc:AlternateContent>
          </a:graphicData>
        </a:graphic>
      </p:graphicFrame>
      <p:grpSp>
        <p:nvGrpSpPr>
          <p:cNvPr id="16" name="Group 15"/>
          <p:cNvGrpSpPr/>
          <p:nvPr/>
        </p:nvGrpSpPr>
        <p:grpSpPr>
          <a:xfrm>
            <a:off x="359833" y="3208369"/>
            <a:ext cx="1981200" cy="432832"/>
            <a:chOff x="304800" y="3441700"/>
            <a:chExt cx="1981200" cy="432832"/>
          </a:xfrm>
        </p:grpSpPr>
        <p:sp>
          <p:nvSpPr>
            <p:cNvPr id="13" name="TextBox 12"/>
            <p:cNvSpPr txBox="1"/>
            <p:nvPr/>
          </p:nvSpPr>
          <p:spPr>
            <a:xfrm>
              <a:off x="304800" y="3505200"/>
              <a:ext cx="1447800" cy="369332"/>
            </a:xfrm>
            <a:prstGeom prst="rect">
              <a:avLst/>
            </a:prstGeom>
            <a:noFill/>
          </p:spPr>
          <p:txBody>
            <a:bodyPr wrap="square" rtlCol="1">
              <a:spAutoFit/>
            </a:bodyPr>
            <a:lstStyle/>
            <a:p>
              <a:pPr algn="l" rtl="0"/>
              <a:r>
                <a:rPr lang="en-US" b="1" dirty="0" smtClean="0">
                  <a:solidFill>
                    <a:srgbClr val="FF0000"/>
                  </a:solidFill>
                </a:rPr>
                <a:t>Unsafe query</a:t>
              </a:r>
              <a:endParaRPr lang="en-US" b="1" dirty="0">
                <a:solidFill>
                  <a:srgbClr val="FF0000"/>
                </a:solidFill>
              </a:endParaRPr>
            </a:p>
          </p:txBody>
        </p:sp>
        <p:cxnSp>
          <p:nvCxnSpPr>
            <p:cNvPr id="15" name="Straight Arrow Connector 14"/>
            <p:cNvCxnSpPr>
              <a:stCxn id="13" idx="3"/>
            </p:cNvCxnSpPr>
            <p:nvPr/>
          </p:nvCxnSpPr>
          <p:spPr>
            <a:xfrm flipV="1">
              <a:off x="1752600" y="3441700"/>
              <a:ext cx="533400" cy="248166"/>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7" name="Object 16"/>
          <p:cNvGraphicFramePr>
            <a:graphicFrameLocks noChangeAspect="1"/>
          </p:cNvGraphicFramePr>
          <p:nvPr>
            <p:extLst>
              <p:ext uri="{D42A27DB-BD31-4B8C-83A1-F6EECF244321}">
                <p14:modId xmlns:p14="http://schemas.microsoft.com/office/powerpoint/2010/main" val="4204088723"/>
              </p:ext>
            </p:extLst>
          </p:nvPr>
        </p:nvGraphicFramePr>
        <p:xfrm>
          <a:off x="2173688" y="3886200"/>
          <a:ext cx="4724400" cy="662018"/>
        </p:xfrm>
        <a:graphic>
          <a:graphicData uri="http://schemas.openxmlformats.org/presentationml/2006/ole">
            <mc:AlternateContent xmlns:mc="http://schemas.openxmlformats.org/markup-compatibility/2006">
              <mc:Choice xmlns:v="urn:schemas-microsoft-com:vml" Requires="v">
                <p:oleObj spid="_x0000_s32652" name="Equation" r:id="rId7" imgW="1993680" imgH="279360" progId="Equation.DSMT4">
                  <p:embed/>
                </p:oleObj>
              </mc:Choice>
              <mc:Fallback>
                <p:oleObj name="Equation" r:id="rId7" imgW="1993680" imgH="279360" progId="Equation.DSMT4">
                  <p:embed/>
                  <p:pic>
                    <p:nvPicPr>
                      <p:cNvPr id="0" name=""/>
                      <p:cNvPicPr/>
                      <p:nvPr/>
                    </p:nvPicPr>
                    <p:blipFill>
                      <a:blip r:embed="rId8"/>
                      <a:stretch>
                        <a:fillRect/>
                      </a:stretch>
                    </p:blipFill>
                    <p:spPr>
                      <a:xfrm>
                        <a:off x="2173688" y="3886200"/>
                        <a:ext cx="4724400" cy="662018"/>
                      </a:xfrm>
                      <a:prstGeom prst="rect">
                        <a:avLst/>
                      </a:prstGeom>
                    </p:spPr>
                  </p:pic>
                </p:oleObj>
              </mc:Fallback>
            </mc:AlternateContent>
          </a:graphicData>
        </a:graphic>
      </p:graphicFrame>
      <p:grpSp>
        <p:nvGrpSpPr>
          <p:cNvPr id="21" name="Group 20"/>
          <p:cNvGrpSpPr/>
          <p:nvPr/>
        </p:nvGrpSpPr>
        <p:grpSpPr>
          <a:xfrm>
            <a:off x="304800" y="4314078"/>
            <a:ext cx="2895600" cy="978932"/>
            <a:chOff x="304800" y="4800600"/>
            <a:chExt cx="2895600" cy="978932"/>
          </a:xfrm>
        </p:grpSpPr>
        <p:sp>
          <p:nvSpPr>
            <p:cNvPr id="18" name="TextBox 17"/>
            <p:cNvSpPr txBox="1"/>
            <p:nvPr/>
          </p:nvSpPr>
          <p:spPr>
            <a:xfrm>
              <a:off x="304800" y="5410200"/>
              <a:ext cx="2895600" cy="369332"/>
            </a:xfrm>
            <a:prstGeom prst="rect">
              <a:avLst/>
            </a:prstGeom>
            <a:noFill/>
          </p:spPr>
          <p:txBody>
            <a:bodyPr wrap="square" rtlCol="1">
              <a:spAutoFit/>
            </a:bodyPr>
            <a:lstStyle/>
            <a:p>
              <a:pPr algn="l" rtl="0"/>
              <a:r>
                <a:rPr lang="en-US" b="1" dirty="0" smtClean="0">
                  <a:solidFill>
                    <a:srgbClr val="FF0000"/>
                  </a:solidFill>
                </a:rPr>
                <a:t>Not  read-once</a:t>
              </a:r>
              <a:endParaRPr lang="en-US" b="1" dirty="0">
                <a:solidFill>
                  <a:srgbClr val="FF0000"/>
                </a:solidFill>
              </a:endParaRPr>
            </a:p>
          </p:txBody>
        </p:sp>
        <p:cxnSp>
          <p:nvCxnSpPr>
            <p:cNvPr id="20" name="Straight Arrow Connector 19"/>
            <p:cNvCxnSpPr/>
            <p:nvPr/>
          </p:nvCxnSpPr>
          <p:spPr>
            <a:xfrm flipV="1">
              <a:off x="1371600" y="4800600"/>
              <a:ext cx="914400" cy="6096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2" name="TextBox 21"/>
              <p:cNvSpPr txBox="1"/>
              <p:nvPr/>
            </p:nvSpPr>
            <p:spPr>
              <a:xfrm>
                <a:off x="229673" y="5344319"/>
                <a:ext cx="8686800" cy="1200329"/>
              </a:xfrm>
              <a:prstGeom prst="rect">
                <a:avLst/>
              </a:prstGeom>
              <a:noFill/>
            </p:spPr>
            <p:txBody>
              <a:bodyPr wrap="square" rtlCol="1">
                <a:spAutoFit/>
              </a:bodyPr>
              <a:lstStyle/>
              <a:p>
                <a:pPr algn="l" rtl="0"/>
                <a:r>
                  <a:rPr lang="en-US" b="1" dirty="0" smtClean="0">
                    <a:solidFill>
                      <a:srgbClr val="0070C0"/>
                    </a:solidFill>
                  </a:rPr>
                  <a:t>Solutions</a:t>
                </a:r>
                <a:r>
                  <a:rPr lang="en-US" dirty="0" smtClean="0"/>
                  <a:t>:</a:t>
                </a:r>
              </a:p>
              <a:p>
                <a:pPr marL="742950" lvl="1" indent="-285750" algn="l" rtl="0">
                  <a:buFont typeface="Arial" pitchFamily="34" charset="0"/>
                  <a:buChar char="•"/>
                </a:pPr>
                <a:r>
                  <a:rPr lang="en-US" b="1" dirty="0" smtClean="0"/>
                  <a:t>Jha&amp;Suciu11</a:t>
                </a:r>
                <a:r>
                  <a:rPr lang="en-US" dirty="0" smtClean="0"/>
                  <a:t>: Compile to decision diagram </a:t>
                </a:r>
                <a14:m>
                  <m:oMath xmlns:m="http://schemas.openxmlformats.org/officeDocument/2006/math">
                    <m:r>
                      <a:rPr lang="en-US" i="1" dirty="0" smtClean="0">
                        <a:latin typeface="Cambria Math"/>
                      </a:rPr>
                      <m:t>𝑂𝐵𝐷𝐷</m:t>
                    </m:r>
                    <m:r>
                      <a:rPr lang="en-US" i="1" dirty="0" smtClean="0">
                        <a:latin typeface="Cambria Math"/>
                      </a:rPr>
                      <m:t>,</m:t>
                    </m:r>
                    <m:r>
                      <a:rPr lang="en-US" i="1" dirty="0" smtClean="0">
                        <a:latin typeface="Cambria Math"/>
                      </a:rPr>
                      <m:t>𝐹𝐵𝐷𝐷</m:t>
                    </m:r>
                    <m:r>
                      <a:rPr lang="en-US" i="1" dirty="0" smtClean="0">
                        <a:latin typeface="Cambria Math"/>
                      </a:rPr>
                      <m:t>,</m:t>
                    </m:r>
                    <m:sSup>
                      <m:sSupPr>
                        <m:ctrlPr>
                          <a:rPr lang="en-US" i="1" dirty="0" smtClean="0">
                            <a:latin typeface="Cambria Math"/>
                          </a:rPr>
                        </m:ctrlPr>
                      </m:sSupPr>
                      <m:e>
                        <m:r>
                          <a:rPr lang="en-US" b="0" i="1" dirty="0" smtClean="0">
                            <a:latin typeface="Cambria Math"/>
                          </a:rPr>
                          <m:t>𝑑</m:t>
                        </m:r>
                        <m:r>
                          <a:rPr lang="en-US" b="0" i="1" dirty="0" smtClean="0">
                            <a:latin typeface="Cambria Math"/>
                          </a:rPr>
                          <m:t>−</m:t>
                        </m:r>
                        <m:r>
                          <a:rPr lang="en-US" b="0" i="1" dirty="0" smtClean="0">
                            <a:latin typeface="Cambria Math"/>
                          </a:rPr>
                          <m:t>𝐷𝑁𝑁𝐹</m:t>
                        </m:r>
                      </m:e>
                      <m:sup>
                        <m:r>
                          <a:rPr lang="en-US" i="1" dirty="0" smtClean="0">
                            <a:latin typeface="Cambria Math"/>
                            <a:ea typeface="Cambria Math"/>
                          </a:rPr>
                          <m:t>¬</m:t>
                        </m:r>
                      </m:sup>
                    </m:sSup>
                  </m:oMath>
                </a14:m>
                <a:endParaRPr lang="en-US" dirty="0" smtClean="0"/>
              </a:p>
              <a:p>
                <a:pPr marL="742950" lvl="1" indent="-285750" algn="l" rtl="0">
                  <a:buFont typeface="Arial" pitchFamily="34" charset="0"/>
                  <a:buChar char="•"/>
                </a:pPr>
                <a:r>
                  <a:rPr lang="en-US" b="1" dirty="0" smtClean="0"/>
                  <a:t>Jha&amp;Suciu12: </a:t>
                </a:r>
                <a:r>
                  <a:rPr lang="en-US" dirty="0" smtClean="0"/>
                  <a:t>Exponential in </a:t>
                </a:r>
                <a:r>
                  <a:rPr lang="en-US" dirty="0" err="1" smtClean="0"/>
                  <a:t>pathwidth</a:t>
                </a:r>
                <a:r>
                  <a:rPr lang="en-US" dirty="0" smtClean="0"/>
                  <a:t>, double exponential in expression </a:t>
                </a:r>
                <a:r>
                  <a:rPr lang="en-US" dirty="0" err="1" smtClean="0"/>
                  <a:t>pathwidth</a:t>
                </a:r>
                <a:r>
                  <a:rPr lang="en-US" dirty="0" smtClean="0"/>
                  <a:t> </a:t>
                </a:r>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229673" y="5344319"/>
                <a:ext cx="8686800" cy="1200329"/>
              </a:xfrm>
              <a:prstGeom prst="rect">
                <a:avLst/>
              </a:prstGeom>
              <a:blipFill rotWithShape="1">
                <a:blip r:embed="rId23"/>
                <a:stretch>
                  <a:fillRect l="-632" t="-2538"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731135" y="5621317"/>
                <a:ext cx="5181064" cy="646331"/>
              </a:xfrm>
              <a:prstGeom prst="rect">
                <a:avLst/>
              </a:prstGeom>
              <a:noFill/>
            </p:spPr>
            <p:txBody>
              <a:bodyPr wrap="square" rtlCol="1">
                <a:spAutoFit/>
              </a:bodyPr>
              <a:lstStyle/>
              <a:p>
                <a:pPr algn="ctr" rtl="0"/>
                <a:r>
                  <a:rPr lang="en-US" dirty="0" smtClean="0">
                    <a:solidFill>
                      <a:schemeClr val="accent1"/>
                    </a:solidFill>
                  </a:rPr>
                  <a:t>We will show how to compute the probability of </a:t>
                </a:r>
                <a:r>
                  <a:rPr lang="en-US" b="1" i="1" dirty="0" smtClean="0">
                    <a:solidFill>
                      <a:schemeClr val="accent1"/>
                    </a:solidFill>
                  </a:rPr>
                  <a:t>disjoint branch lineage expressions</a:t>
                </a:r>
                <a:r>
                  <a:rPr lang="en-US" dirty="0" smtClean="0">
                    <a:solidFill>
                      <a:schemeClr val="accent1"/>
                    </a:solidFill>
                  </a:rPr>
                  <a:t> in </a:t>
                </a:r>
                <a14:m>
                  <m:oMath xmlns:m="http://schemas.openxmlformats.org/officeDocument/2006/math">
                    <m:r>
                      <a:rPr lang="en-US" i="1" dirty="0" smtClean="0">
                        <a:solidFill>
                          <a:schemeClr val="accent1"/>
                        </a:solidFill>
                        <a:latin typeface="Cambria Math"/>
                      </a:rPr>
                      <m:t>𝑃𝑇𝐼𝑀𝐸</m:t>
                    </m:r>
                  </m:oMath>
                </a14:m>
                <a:endParaRPr lang="en-US" dirty="0">
                  <a:solidFill>
                    <a:schemeClr val="accent1"/>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731135" y="5621317"/>
                <a:ext cx="5181064" cy="646331"/>
              </a:xfrm>
              <a:prstGeom prst="rect">
                <a:avLst/>
              </a:prstGeom>
              <a:blipFill rotWithShape="1">
                <a:blip r:embed="rId24"/>
                <a:stretch>
                  <a:fillRect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3" name="Table 22"/>
              <p:cNvGraphicFramePr>
                <a:graphicFrameLocks noGrp="1"/>
              </p:cNvGraphicFramePr>
              <p:nvPr>
                <p:extLst>
                  <p:ext uri="{D42A27DB-BD31-4B8C-83A1-F6EECF244321}">
                    <p14:modId xmlns:p14="http://schemas.microsoft.com/office/powerpoint/2010/main" val="2101967564"/>
                  </p:ext>
                </p:extLst>
              </p:nvPr>
            </p:nvGraphicFramePr>
            <p:xfrm>
              <a:off x="3873778" y="564069"/>
              <a:ext cx="1508760" cy="1920240"/>
            </p:xfrm>
            <a:graphic>
              <a:graphicData uri="http://schemas.openxmlformats.org/drawingml/2006/table">
                <a:tbl>
                  <a:tblPr firstRow="1" bandRow="1">
                    <a:tableStyleId>{5C22544A-7EE6-4342-B048-85BDC9FD1C3A}</a:tableStyleId>
                  </a:tblPr>
                  <a:tblGrid>
                    <a:gridCol w="558800"/>
                    <a:gridCol w="355600"/>
                    <a:gridCol w="594360"/>
                  </a:tblGrid>
                  <a:tr h="406400">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2</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0.5</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2</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2</m:t>
                                    </m:r>
                                  </m:sub>
                                </m:sSub>
                              </m:oMath>
                            </m:oMathPara>
                          </a14:m>
                          <a:endParaRPr lang="en-US" dirty="0">
                            <a:solidFill>
                              <a:schemeClr val="tx1"/>
                            </a:solidFill>
                          </a:endParaRPr>
                        </a:p>
                      </a:txBody>
                      <a:tcPr/>
                    </a:tc>
                    <a:tc>
                      <a:txBody>
                        <a:bodyPr/>
                        <a:lstStyle/>
                        <a:p>
                          <a:pPr algn="l" rtl="0"/>
                          <a:r>
                            <a:rPr lang="en-US" dirty="0" smtClean="0">
                              <a:solidFill>
                                <a:schemeClr val="tx1"/>
                              </a:solidFill>
                            </a:rPr>
                            <a:t>0.25</a:t>
                          </a:r>
                          <a:endParaRPr lang="en-US" dirty="0">
                            <a:solidFill>
                              <a:schemeClr val="tx1"/>
                            </a:solidFill>
                          </a:endParaRPr>
                        </a:p>
                      </a:txBody>
                      <a:tcPr/>
                    </a:tc>
                  </a:tr>
                </a:tbl>
              </a:graphicData>
            </a:graphic>
          </p:graphicFrame>
        </mc:Choice>
        <mc:Fallback xmlns="">
          <p:graphicFrame>
            <p:nvGraphicFramePr>
              <p:cNvPr id="23" name="Table 22"/>
              <p:cNvGraphicFramePr>
                <a:graphicFrameLocks noGrp="1"/>
              </p:cNvGraphicFramePr>
              <p:nvPr>
                <p:extLst>
                  <p:ext uri="{D42A27DB-BD31-4B8C-83A1-F6EECF244321}">
                    <p14:modId xmlns:p14="http://schemas.microsoft.com/office/powerpoint/2010/main" val="2101967564"/>
                  </p:ext>
                </p:extLst>
              </p:nvPr>
            </p:nvGraphicFramePr>
            <p:xfrm>
              <a:off x="3873778" y="564069"/>
              <a:ext cx="1508760" cy="1920240"/>
            </p:xfrm>
            <a:graphic>
              <a:graphicData uri="http://schemas.openxmlformats.org/drawingml/2006/table">
                <a:tbl>
                  <a:tblPr firstRow="1" bandRow="1">
                    <a:tableStyleId>{5C22544A-7EE6-4342-B048-85BDC9FD1C3A}</a:tableStyleId>
                  </a:tblPr>
                  <a:tblGrid>
                    <a:gridCol w="558800"/>
                    <a:gridCol w="355600"/>
                    <a:gridCol w="594360"/>
                  </a:tblGrid>
                  <a:tr h="406400">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endParaRPr lang="en-US"/>
                        </a:p>
                      </a:txBody>
                      <a:tcPr>
                        <a:blipFill rotWithShape="1">
                          <a:blip r:embed="rId25"/>
                          <a:stretch>
                            <a:fillRect t="-107576" r="-169565" b="-304545"/>
                          </a:stretch>
                        </a:blipFill>
                      </a:tcPr>
                    </a:tc>
                    <a:tc>
                      <a:txBody>
                        <a:bodyPr/>
                        <a:lstStyle/>
                        <a:p>
                          <a:endParaRPr lang="en-US"/>
                        </a:p>
                      </a:txBody>
                      <a:tcPr>
                        <a:blipFill rotWithShape="1">
                          <a:blip r:embed="rId25"/>
                          <a:stretch>
                            <a:fillRect l="-158621" t="-107576" r="-168966" b="-304545"/>
                          </a:stretch>
                        </a:blipFill>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endParaRPr lang="en-US"/>
                        </a:p>
                      </a:txBody>
                      <a:tcPr>
                        <a:blipFill rotWithShape="1">
                          <a:blip r:embed="rId25"/>
                          <a:stretch>
                            <a:fillRect t="-204478" r="-169565" b="-200000"/>
                          </a:stretch>
                        </a:blipFill>
                      </a:tcPr>
                    </a:tc>
                    <a:tc>
                      <a:txBody>
                        <a:bodyPr/>
                        <a:lstStyle/>
                        <a:p>
                          <a:endParaRPr lang="en-US"/>
                        </a:p>
                      </a:txBody>
                      <a:tcPr>
                        <a:blipFill rotWithShape="1">
                          <a:blip r:embed="rId25"/>
                          <a:stretch>
                            <a:fillRect l="-158621" t="-204478" r="-168966" b="-200000"/>
                          </a:stretch>
                        </a:blipFill>
                      </a:tcPr>
                    </a:tc>
                    <a:tc>
                      <a:txBody>
                        <a:bodyPr/>
                        <a:lstStyle/>
                        <a:p>
                          <a:pPr algn="l" rtl="0"/>
                          <a:r>
                            <a:rPr lang="en-US" dirty="0" smtClean="0">
                              <a:solidFill>
                                <a:schemeClr val="tx1"/>
                              </a:solidFill>
                            </a:rPr>
                            <a:t>0.5</a:t>
                          </a:r>
                          <a:endParaRPr lang="en-US" dirty="0">
                            <a:solidFill>
                              <a:schemeClr val="tx1"/>
                            </a:solidFill>
                          </a:endParaRPr>
                        </a:p>
                      </a:txBody>
                      <a:tcPr/>
                    </a:tc>
                  </a:tr>
                  <a:tr h="701040">
                    <a:tc>
                      <a:txBody>
                        <a:bodyPr/>
                        <a:lstStyle/>
                        <a:p>
                          <a:endParaRPr lang="en-US"/>
                        </a:p>
                      </a:txBody>
                      <a:tcPr>
                        <a:blipFill rotWithShape="1">
                          <a:blip r:embed="rId25"/>
                          <a:stretch>
                            <a:fillRect t="-177391" r="-169565" b="-16522"/>
                          </a:stretch>
                        </a:blipFill>
                      </a:tcPr>
                    </a:tc>
                    <a:tc>
                      <a:txBody>
                        <a:bodyPr/>
                        <a:lstStyle/>
                        <a:p>
                          <a:endParaRPr lang="en-US"/>
                        </a:p>
                      </a:txBody>
                      <a:tcPr>
                        <a:blipFill rotWithShape="1">
                          <a:blip r:embed="rId25"/>
                          <a:stretch>
                            <a:fillRect l="-158621" t="-177391" r="-168966" b="-16522"/>
                          </a:stretch>
                        </a:blipFill>
                      </a:tcPr>
                    </a:tc>
                    <a:tc>
                      <a:txBody>
                        <a:bodyPr/>
                        <a:lstStyle/>
                        <a:p>
                          <a:pPr algn="l" rtl="0"/>
                          <a:r>
                            <a:rPr lang="en-US" dirty="0" smtClean="0">
                              <a:solidFill>
                                <a:schemeClr val="tx1"/>
                              </a:solidFill>
                            </a:rPr>
                            <a:t>0.25</a:t>
                          </a:r>
                          <a:endParaRPr lang="en-US" dirty="0">
                            <a:solidFill>
                              <a:schemeClr val="tx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25" name="TextBox 24"/>
              <p:cNvSpPr txBox="1"/>
              <p:nvPr/>
            </p:nvSpPr>
            <p:spPr>
              <a:xfrm>
                <a:off x="3466661" y="958132"/>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𝑠</m:t>
                          </m:r>
                        </m:e>
                        <m:sub>
                          <m:r>
                            <a:rPr lang="en-US" b="0" i="1" smtClean="0">
                              <a:solidFill>
                                <a:srgbClr val="00B050"/>
                              </a:solidFill>
                              <a:latin typeface="Cambria Math"/>
                            </a:rPr>
                            <m:t>1</m:t>
                          </m:r>
                        </m:sub>
                      </m:sSub>
                    </m:oMath>
                  </m:oMathPara>
                </a14:m>
                <a:endParaRPr lang="en-US" b="0" dirty="0" smtClean="0"/>
              </a:p>
              <a:p>
                <a:pPr algn="l" rtl="0"/>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466661" y="958132"/>
                <a:ext cx="304800" cy="646331"/>
              </a:xfrm>
              <a:prstGeom prst="rect">
                <a:avLst/>
              </a:prstGeom>
              <a:blipFill rotWithShape="1">
                <a:blip r:embed="rId26"/>
                <a:stretch>
                  <a:fillRect r="-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462306" y="1410979"/>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𝑠</m:t>
                          </m:r>
                        </m:e>
                        <m:sub>
                          <m:r>
                            <a:rPr lang="en-US" b="0" i="1" smtClean="0">
                              <a:solidFill>
                                <a:srgbClr val="00B050"/>
                              </a:solidFill>
                              <a:latin typeface="Cambria Math"/>
                            </a:rPr>
                            <m:t>2</m:t>
                          </m:r>
                        </m:sub>
                      </m:sSub>
                    </m:oMath>
                  </m:oMathPara>
                </a14:m>
                <a:endParaRPr lang="en-US" b="0" dirty="0" smtClean="0"/>
              </a:p>
              <a:p>
                <a:pPr algn="l" rtl="0"/>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3462306" y="1410979"/>
                <a:ext cx="304800" cy="646331"/>
              </a:xfrm>
              <a:prstGeom prst="rect">
                <a:avLst/>
              </a:prstGeom>
              <a:blipFill rotWithShape="1">
                <a:blip r:embed="rId27"/>
                <a:stretch>
                  <a:fillRect r="-1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7" name="Table 26"/>
              <p:cNvGraphicFramePr>
                <a:graphicFrameLocks noGrp="1"/>
              </p:cNvGraphicFramePr>
              <p:nvPr>
                <p:extLst>
                  <p:ext uri="{D42A27DB-BD31-4B8C-83A1-F6EECF244321}">
                    <p14:modId xmlns:p14="http://schemas.microsoft.com/office/powerpoint/2010/main" val="1972035126"/>
                  </p:ext>
                </p:extLst>
              </p:nvPr>
            </p:nvGraphicFramePr>
            <p:xfrm>
              <a:off x="6612411" y="718346"/>
              <a:ext cx="1321083" cy="1188720"/>
            </p:xfrm>
            <a:graphic>
              <a:graphicData uri="http://schemas.openxmlformats.org/drawingml/2006/table">
                <a:tbl>
                  <a:tblPr firstRow="1" bandRow="1">
                    <a:tableStyleId>{5C22544A-7EE6-4342-B048-85BDC9FD1C3A}</a:tableStyleId>
                  </a:tblPr>
                  <a:tblGrid>
                    <a:gridCol w="389561"/>
                    <a:gridCol w="389561"/>
                    <a:gridCol w="541961"/>
                  </a:tblGrid>
                  <a:tr h="381000">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D</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381000">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𝑑</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0.4</a:t>
                          </a:r>
                          <a:endParaRPr lang="en-US" dirty="0">
                            <a:solidFill>
                              <a:schemeClr val="tx1"/>
                            </a:solidFill>
                          </a:endParaRPr>
                        </a:p>
                      </a:txBody>
                      <a:tcPr/>
                    </a:tc>
                  </a:tr>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2</m:t>
                                    </m:r>
                                  </m:sub>
                                </m:sSub>
                              </m:oMath>
                            </m:oMathPara>
                          </a14:m>
                          <a:endParaRPr lang="en-US" dirty="0">
                            <a:solidFill>
                              <a:schemeClr val="tx1"/>
                            </a:solidFill>
                          </a:endParaRPr>
                        </a:p>
                      </a:txBody>
                      <a:tcPr>
                        <a:solidFill>
                          <a:srgbClr val="FF66FF">
                            <a:alpha val="65000"/>
                          </a:srgbClr>
                        </a:solidFill>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𝑑</m:t>
                                    </m:r>
                                  </m:e>
                                  <m:sub>
                                    <m:r>
                                      <a:rPr lang="en-US" b="0" i="1" smtClean="0">
                                        <a:solidFill>
                                          <a:schemeClr val="tx1"/>
                                        </a:solidFill>
                                        <a:latin typeface="Cambria Math"/>
                                      </a:rPr>
                                      <m:t>2</m:t>
                                    </m:r>
                                  </m:sub>
                                </m:sSub>
                              </m:oMath>
                            </m:oMathPara>
                          </a14:m>
                          <a:endParaRPr lang="en-US" dirty="0">
                            <a:solidFill>
                              <a:schemeClr val="tx1"/>
                            </a:solidFill>
                          </a:endParaRPr>
                        </a:p>
                      </a:txBody>
                      <a:tcPr>
                        <a:solidFill>
                          <a:srgbClr val="FF66FF">
                            <a:alpha val="65000"/>
                          </a:srgbClr>
                        </a:solidFill>
                      </a:tcPr>
                    </a:tc>
                    <a:tc>
                      <a:txBody>
                        <a:bodyPr/>
                        <a:lstStyle/>
                        <a:p>
                          <a:pPr algn="l" rtl="0"/>
                          <a:r>
                            <a:rPr lang="en-US" dirty="0" smtClean="0">
                              <a:solidFill>
                                <a:schemeClr val="tx1"/>
                              </a:solidFill>
                            </a:rPr>
                            <a:t>0.3</a:t>
                          </a:r>
                          <a:endParaRPr lang="en-US" dirty="0">
                            <a:solidFill>
                              <a:schemeClr val="tx1"/>
                            </a:solidFill>
                          </a:endParaRPr>
                        </a:p>
                      </a:txBody>
                      <a:tcPr>
                        <a:solidFill>
                          <a:srgbClr val="FF66FF">
                            <a:alpha val="65000"/>
                          </a:srgbClr>
                        </a:solidFill>
                      </a:tcPr>
                    </a:tc>
                  </a:tr>
                </a:tbl>
              </a:graphicData>
            </a:graphic>
          </p:graphicFrame>
        </mc:Choice>
        <mc:Fallback xmlns="">
          <p:graphicFrame>
            <p:nvGraphicFramePr>
              <p:cNvPr id="27" name="Table 26"/>
              <p:cNvGraphicFramePr>
                <a:graphicFrameLocks noGrp="1"/>
              </p:cNvGraphicFramePr>
              <p:nvPr>
                <p:extLst>
                  <p:ext uri="{D42A27DB-BD31-4B8C-83A1-F6EECF244321}">
                    <p14:modId xmlns:p14="http://schemas.microsoft.com/office/powerpoint/2010/main" val="1972035126"/>
                  </p:ext>
                </p:extLst>
              </p:nvPr>
            </p:nvGraphicFramePr>
            <p:xfrm>
              <a:off x="6612411" y="718346"/>
              <a:ext cx="1321083" cy="1188720"/>
            </p:xfrm>
            <a:graphic>
              <a:graphicData uri="http://schemas.openxmlformats.org/drawingml/2006/table">
                <a:tbl>
                  <a:tblPr firstRow="1" bandRow="1">
                    <a:tableStyleId>{5C22544A-7EE6-4342-B048-85BDC9FD1C3A}</a:tableStyleId>
                  </a:tblPr>
                  <a:tblGrid>
                    <a:gridCol w="389561"/>
                    <a:gridCol w="389561"/>
                    <a:gridCol w="541961"/>
                  </a:tblGrid>
                  <a:tr h="396240">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D</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396240">
                    <a:tc>
                      <a:txBody>
                        <a:bodyPr/>
                        <a:lstStyle/>
                        <a:p>
                          <a:endParaRPr lang="en-US"/>
                        </a:p>
                      </a:txBody>
                      <a:tcPr>
                        <a:blipFill rotWithShape="1">
                          <a:blip r:embed="rId28"/>
                          <a:stretch>
                            <a:fillRect l="-1563" t="-106154" r="-239063" b="-129231"/>
                          </a:stretch>
                        </a:blipFill>
                      </a:tcPr>
                    </a:tc>
                    <a:tc>
                      <a:txBody>
                        <a:bodyPr/>
                        <a:lstStyle/>
                        <a:p>
                          <a:endParaRPr lang="en-US"/>
                        </a:p>
                      </a:txBody>
                      <a:tcPr>
                        <a:blipFill rotWithShape="1">
                          <a:blip r:embed="rId28"/>
                          <a:stretch>
                            <a:fillRect l="-103175" t="-106154" r="-142857" b="-129231"/>
                          </a:stretch>
                        </a:blipFill>
                      </a:tcPr>
                    </a:tc>
                    <a:tc>
                      <a:txBody>
                        <a:bodyPr/>
                        <a:lstStyle/>
                        <a:p>
                          <a:pPr algn="l" rtl="0"/>
                          <a:r>
                            <a:rPr lang="en-US" dirty="0" smtClean="0">
                              <a:solidFill>
                                <a:schemeClr val="tx1"/>
                              </a:solidFill>
                            </a:rPr>
                            <a:t>0.4</a:t>
                          </a:r>
                          <a:endParaRPr lang="en-US" dirty="0">
                            <a:solidFill>
                              <a:schemeClr val="tx1"/>
                            </a:solidFill>
                          </a:endParaRPr>
                        </a:p>
                      </a:txBody>
                      <a:tcPr/>
                    </a:tc>
                  </a:tr>
                  <a:tr h="396240">
                    <a:tc>
                      <a:txBody>
                        <a:bodyPr/>
                        <a:lstStyle/>
                        <a:p>
                          <a:endParaRPr lang="en-US"/>
                        </a:p>
                      </a:txBody>
                      <a:tcPr>
                        <a:blipFill rotWithShape="1">
                          <a:blip r:embed="rId28"/>
                          <a:stretch>
                            <a:fillRect l="-1563" t="-206154" r="-239063" b="-29231"/>
                          </a:stretch>
                        </a:blipFill>
                      </a:tcPr>
                    </a:tc>
                    <a:tc>
                      <a:txBody>
                        <a:bodyPr/>
                        <a:lstStyle/>
                        <a:p>
                          <a:endParaRPr lang="en-US"/>
                        </a:p>
                      </a:txBody>
                      <a:tcPr>
                        <a:blipFill rotWithShape="1">
                          <a:blip r:embed="rId28"/>
                          <a:stretch>
                            <a:fillRect l="-103175" t="-206154" r="-142857" b="-29231"/>
                          </a:stretch>
                        </a:blipFill>
                      </a:tcPr>
                    </a:tc>
                    <a:tc>
                      <a:txBody>
                        <a:bodyPr/>
                        <a:lstStyle/>
                        <a:p>
                          <a:pPr algn="l" rtl="0"/>
                          <a:r>
                            <a:rPr lang="en-US" dirty="0" smtClean="0">
                              <a:solidFill>
                                <a:schemeClr val="tx1"/>
                              </a:solidFill>
                            </a:rPr>
                            <a:t>0.3</a:t>
                          </a:r>
                          <a:endParaRPr lang="en-US" dirty="0">
                            <a:solidFill>
                              <a:schemeClr val="tx1"/>
                            </a:solidFill>
                          </a:endParaRPr>
                        </a:p>
                      </a:txBody>
                      <a:tcPr>
                        <a:solidFill>
                          <a:srgbClr val="FF66FF">
                            <a:alpha val="65000"/>
                          </a:srgbClr>
                        </a:solidFill>
                      </a:tcPr>
                    </a:tc>
                  </a:tr>
                </a:tbl>
              </a:graphicData>
            </a:graphic>
          </p:graphicFrame>
        </mc:Fallback>
      </mc:AlternateContent>
      <mc:AlternateContent xmlns:mc="http://schemas.openxmlformats.org/markup-compatibility/2006" xmlns:a14="http://schemas.microsoft.com/office/drawing/2010/main">
        <mc:Choice Requires="a14">
          <p:sp>
            <p:nvSpPr>
              <p:cNvPr id="28" name="TextBox 27"/>
              <p:cNvSpPr txBox="1"/>
              <p:nvPr/>
            </p:nvSpPr>
            <p:spPr>
              <a:xfrm>
                <a:off x="6240128" y="1088461"/>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𝑡</m:t>
                          </m:r>
                        </m:e>
                        <m:sub>
                          <m:r>
                            <a:rPr lang="en-US" b="0" i="1" smtClean="0">
                              <a:solidFill>
                                <a:srgbClr val="00B050"/>
                              </a:solidFill>
                              <a:latin typeface="Cambria Math"/>
                            </a:rPr>
                            <m:t>1</m:t>
                          </m:r>
                        </m:sub>
                      </m:sSub>
                    </m:oMath>
                  </m:oMathPara>
                </a14:m>
                <a:endParaRPr lang="en-US" b="0" dirty="0" smtClean="0"/>
              </a:p>
              <a:p>
                <a:pPr algn="l" rtl="0"/>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6240128" y="1088461"/>
                <a:ext cx="304800" cy="646331"/>
              </a:xfrm>
              <a:prstGeom prst="rect">
                <a:avLst/>
              </a:prstGeom>
              <a:blipFill rotWithShape="1">
                <a:blip r:embed="rId29"/>
                <a:stretch>
                  <a:fillRect r="-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148812" y="340087"/>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𝑆</m:t>
                      </m:r>
                    </m:oMath>
                  </m:oMathPara>
                </a14:m>
                <a:endParaRPr lang="en-US" sz="28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148812" y="340087"/>
                <a:ext cx="618294" cy="523220"/>
              </a:xfrm>
              <a:prstGeom prst="rect">
                <a:avLst/>
              </a:prstGeom>
              <a:blipFill rotWithShape="1">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155211" y="378835"/>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𝑇</m:t>
                      </m:r>
                    </m:oMath>
                  </m:oMathPara>
                </a14:m>
                <a:endParaRPr lang="en-US" sz="2800" dirty="0"/>
              </a:p>
            </p:txBody>
          </p:sp>
        </mc:Choice>
        <mc:Fallback xmlns="">
          <p:sp>
            <p:nvSpPr>
              <p:cNvPr id="30" name="TextBox 29"/>
              <p:cNvSpPr txBox="1">
                <a:spLocks noRot="1" noChangeAspect="1" noMove="1" noResize="1" noEditPoints="1" noAdjustHandles="1" noChangeArrowheads="1" noChangeShapeType="1" noTextEdit="1"/>
              </p:cNvSpPr>
              <p:nvPr/>
            </p:nvSpPr>
            <p:spPr>
              <a:xfrm>
                <a:off x="6155211" y="378835"/>
                <a:ext cx="618294" cy="523220"/>
              </a:xfrm>
              <a:prstGeom prst="rect">
                <a:avLst/>
              </a:prstGeom>
              <a:blipFill rotWithShape="1">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1" name="Table 30"/>
              <p:cNvGraphicFramePr>
                <a:graphicFrameLocks noGrp="1"/>
              </p:cNvGraphicFramePr>
              <p:nvPr>
                <p:extLst>
                  <p:ext uri="{D42A27DB-BD31-4B8C-83A1-F6EECF244321}">
                    <p14:modId xmlns:p14="http://schemas.microsoft.com/office/powerpoint/2010/main" val="542046765"/>
                  </p:ext>
                </p:extLst>
              </p:nvPr>
            </p:nvGraphicFramePr>
            <p:xfrm>
              <a:off x="1415213" y="601697"/>
              <a:ext cx="1508760" cy="1219200"/>
            </p:xfrm>
            <a:graphic>
              <a:graphicData uri="http://schemas.openxmlformats.org/drawingml/2006/table">
                <a:tbl>
                  <a:tblPr firstRow="1" bandRow="1">
                    <a:tableStyleId>{5C22544A-7EE6-4342-B048-85BDC9FD1C3A}</a:tableStyleId>
                  </a:tblPr>
                  <a:tblGrid>
                    <a:gridCol w="498481"/>
                    <a:gridCol w="415919"/>
                    <a:gridCol w="594360"/>
                  </a:tblGrid>
                  <a:tr h="406400">
                    <a:tc>
                      <a:txBody>
                        <a:bodyPr/>
                        <a:lstStyle/>
                        <a:p>
                          <a:pPr algn="l" rtl="0"/>
                          <a:r>
                            <a:rPr lang="en-US" dirty="0" smtClean="0">
                              <a:solidFill>
                                <a:schemeClr val="tx1"/>
                              </a:solidFill>
                            </a:rPr>
                            <a:t>A</a:t>
                          </a:r>
                          <a:endParaRPr lang="en-US" dirty="0">
                            <a:solidFill>
                              <a:schemeClr val="tx1"/>
                            </a:solidFill>
                          </a:endParaRPr>
                        </a:p>
                      </a:txBody>
                      <a:tcPr/>
                    </a:tc>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𝑎</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pPr algn="l" rtl="0"/>
                          <a14:m>
                            <m:oMath xmlns:m="http://schemas.openxmlformats.org/officeDocument/2006/math">
                              <m:sSub>
                                <m:sSubPr>
                                  <m:ctrlPr>
                                    <a:rPr lang="en-US" b="0" i="1" dirty="0" smtClean="0">
                                      <a:latin typeface="Cambria Math"/>
                                    </a:rPr>
                                  </m:ctrlPr>
                                </m:sSubPr>
                                <m:e>
                                  <m:r>
                                    <a:rPr lang="en-US" b="0" i="1" dirty="0" smtClean="0">
                                      <a:latin typeface="Cambria Math"/>
                                    </a:rPr>
                                    <m:t>𝑎</m:t>
                                  </m:r>
                                </m:e>
                                <m:sub>
                                  <m:r>
                                    <a:rPr lang="en-US" b="0" i="1" dirty="0" smtClean="0">
                                      <a:latin typeface="Cambria Math"/>
                                    </a:rPr>
                                    <m:t>2</m:t>
                                  </m:r>
                                </m:sub>
                              </m:sSub>
                            </m:oMath>
                          </a14:m>
                          <a:r>
                            <a:rPr lang="en-US" dirty="0" smtClean="0"/>
                            <a:t> </a:t>
                          </a:r>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2</m:t>
                                    </m:r>
                                  </m:sub>
                                </m:sSub>
                              </m:oMath>
                            </m:oMathPara>
                          </a14:m>
                          <a:endParaRPr lang="en-US" dirty="0">
                            <a:solidFill>
                              <a:schemeClr val="tx1"/>
                            </a:solidFill>
                          </a:endParaRPr>
                        </a:p>
                      </a:txBody>
                      <a:tcPr/>
                    </a:tc>
                    <a:tc>
                      <a:txBody>
                        <a:bodyPr/>
                        <a:lstStyle/>
                        <a:p>
                          <a:pPr algn="l" rtl="0"/>
                          <a:r>
                            <a:rPr lang="en-US" dirty="0" smtClean="0">
                              <a:solidFill>
                                <a:schemeClr val="tx1"/>
                              </a:solidFill>
                            </a:rPr>
                            <a:t>0.5</a:t>
                          </a:r>
                          <a:endParaRPr lang="en-US" dirty="0">
                            <a:solidFill>
                              <a:schemeClr val="tx1"/>
                            </a:solidFill>
                          </a:endParaRPr>
                        </a:p>
                      </a:txBody>
                      <a:tcPr/>
                    </a:tc>
                  </a:tr>
                </a:tbl>
              </a:graphicData>
            </a:graphic>
          </p:graphicFrame>
        </mc:Choice>
        <mc:Fallback xmlns="">
          <p:graphicFrame>
            <p:nvGraphicFramePr>
              <p:cNvPr id="31" name="Table 30"/>
              <p:cNvGraphicFramePr>
                <a:graphicFrameLocks noGrp="1"/>
              </p:cNvGraphicFramePr>
              <p:nvPr>
                <p:extLst>
                  <p:ext uri="{D42A27DB-BD31-4B8C-83A1-F6EECF244321}">
                    <p14:modId xmlns:p14="http://schemas.microsoft.com/office/powerpoint/2010/main" val="542046765"/>
                  </p:ext>
                </p:extLst>
              </p:nvPr>
            </p:nvGraphicFramePr>
            <p:xfrm>
              <a:off x="1415213" y="601697"/>
              <a:ext cx="1508760" cy="1219200"/>
            </p:xfrm>
            <a:graphic>
              <a:graphicData uri="http://schemas.openxmlformats.org/drawingml/2006/table">
                <a:tbl>
                  <a:tblPr firstRow="1" bandRow="1">
                    <a:tableStyleId>{5C22544A-7EE6-4342-B048-85BDC9FD1C3A}</a:tableStyleId>
                  </a:tblPr>
                  <a:tblGrid>
                    <a:gridCol w="498481"/>
                    <a:gridCol w="415919"/>
                    <a:gridCol w="594360"/>
                  </a:tblGrid>
                  <a:tr h="406400">
                    <a:tc>
                      <a:txBody>
                        <a:bodyPr/>
                        <a:lstStyle/>
                        <a:p>
                          <a:pPr algn="l" rtl="0"/>
                          <a:r>
                            <a:rPr lang="en-US" dirty="0" smtClean="0">
                              <a:solidFill>
                                <a:schemeClr val="tx1"/>
                              </a:solidFill>
                            </a:rPr>
                            <a:t>A</a:t>
                          </a:r>
                          <a:endParaRPr lang="en-US" dirty="0">
                            <a:solidFill>
                              <a:schemeClr val="tx1"/>
                            </a:solidFill>
                          </a:endParaRPr>
                        </a:p>
                      </a:txBody>
                      <a:tcPr/>
                    </a:tc>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endParaRPr lang="en-US"/>
                        </a:p>
                      </a:txBody>
                      <a:tcPr>
                        <a:blipFill rotWithShape="1">
                          <a:blip r:embed="rId32"/>
                          <a:stretch>
                            <a:fillRect t="-107576" r="-202439" b="-127273"/>
                          </a:stretch>
                        </a:blipFill>
                      </a:tcPr>
                    </a:tc>
                    <a:tc>
                      <a:txBody>
                        <a:bodyPr/>
                        <a:lstStyle/>
                        <a:p>
                          <a:endParaRPr lang="en-US"/>
                        </a:p>
                      </a:txBody>
                      <a:tcPr>
                        <a:blipFill rotWithShape="1">
                          <a:blip r:embed="rId32"/>
                          <a:stretch>
                            <a:fillRect l="-120588" t="-107576" r="-144118" b="-127273"/>
                          </a:stretch>
                        </a:blipFill>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endParaRPr lang="en-US"/>
                        </a:p>
                      </a:txBody>
                      <a:tcPr>
                        <a:blipFill rotWithShape="1">
                          <a:blip r:embed="rId32"/>
                          <a:stretch>
                            <a:fillRect t="-204478" r="-202439" b="-25373"/>
                          </a:stretch>
                        </a:blipFill>
                      </a:tcPr>
                    </a:tc>
                    <a:tc>
                      <a:txBody>
                        <a:bodyPr/>
                        <a:lstStyle/>
                        <a:p>
                          <a:endParaRPr lang="en-US"/>
                        </a:p>
                      </a:txBody>
                      <a:tcPr>
                        <a:blipFill rotWithShape="1">
                          <a:blip r:embed="rId32"/>
                          <a:stretch>
                            <a:fillRect l="-120588" t="-204478" r="-144118" b="-25373"/>
                          </a:stretch>
                        </a:blipFill>
                      </a:tcPr>
                    </a:tc>
                    <a:tc>
                      <a:txBody>
                        <a:bodyPr/>
                        <a:lstStyle/>
                        <a:p>
                          <a:pPr algn="l" rtl="0"/>
                          <a:r>
                            <a:rPr lang="en-US" dirty="0" smtClean="0">
                              <a:solidFill>
                                <a:schemeClr val="tx1"/>
                              </a:solidFill>
                            </a:rPr>
                            <a:t>0.5</a:t>
                          </a:r>
                          <a:endParaRPr lang="en-US" dirty="0">
                            <a:solidFill>
                              <a:schemeClr val="tx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32" name="TextBox 31"/>
              <p:cNvSpPr txBox="1"/>
              <p:nvPr/>
            </p:nvSpPr>
            <p:spPr>
              <a:xfrm>
                <a:off x="1008096" y="995760"/>
                <a:ext cx="304800" cy="923330"/>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𝑟</m:t>
                          </m:r>
                        </m:e>
                        <m:sub>
                          <m:r>
                            <a:rPr lang="en-US" b="0" i="1" smtClean="0">
                              <a:solidFill>
                                <a:srgbClr val="00B050"/>
                              </a:solidFill>
                              <a:latin typeface="Cambria Math"/>
                            </a:rPr>
                            <m:t>1</m:t>
                          </m:r>
                        </m:sub>
                      </m:sSub>
                    </m:oMath>
                  </m:oMathPara>
                </a14:m>
                <a:endParaRPr lang="en-US" b="0" dirty="0" smtClean="0">
                  <a:solidFill>
                    <a:srgbClr val="00B050"/>
                  </a:solidFill>
                </a:endParaRPr>
              </a:p>
              <a:p>
                <a:pPr algn="l" rtl="0"/>
                <a:endParaRPr lang="en-US" b="0" dirty="0" smtClean="0"/>
              </a:p>
              <a:p>
                <a:pPr algn="l" rtl="0"/>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008096" y="995760"/>
                <a:ext cx="304800" cy="923330"/>
              </a:xfrm>
              <a:prstGeom prst="rect">
                <a:avLst/>
              </a:prstGeom>
              <a:blipFill rotWithShape="1">
                <a:blip r:embed="rId33"/>
                <a:stretch>
                  <a:fillRect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003741" y="1448607"/>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𝑟</m:t>
                          </m:r>
                        </m:e>
                        <m:sub>
                          <m:r>
                            <a:rPr lang="en-US" b="0" i="1" smtClean="0">
                              <a:solidFill>
                                <a:srgbClr val="00B050"/>
                              </a:solidFill>
                              <a:latin typeface="Cambria Math"/>
                            </a:rPr>
                            <m:t>2</m:t>
                          </m:r>
                        </m:sub>
                      </m:sSub>
                    </m:oMath>
                  </m:oMathPara>
                </a14:m>
                <a:endParaRPr lang="en-US" b="0" dirty="0" smtClean="0"/>
              </a:p>
              <a:p>
                <a:pPr algn="l" rtl="0"/>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003741" y="1448607"/>
                <a:ext cx="304800" cy="646331"/>
              </a:xfrm>
              <a:prstGeom prst="rect">
                <a:avLst/>
              </a:prstGeom>
              <a:blipFill rotWithShape="1">
                <a:blip r:embed="rId34"/>
                <a:stretch>
                  <a:fillRect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37847" y="472540"/>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𝑅</m:t>
                      </m:r>
                    </m:oMath>
                  </m:oMathPara>
                </a14:m>
                <a:endParaRPr lang="en-US" sz="28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37847" y="472540"/>
                <a:ext cx="618294" cy="523220"/>
              </a:xfrm>
              <a:prstGeom prst="rect">
                <a:avLst/>
              </a:prstGeom>
              <a:blipFill rotWithShape="1">
                <a:blip r:embed="rId3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470545" y="1771772"/>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𝑠</m:t>
                          </m:r>
                        </m:e>
                        <m:sub>
                          <m:r>
                            <a:rPr lang="en-US" b="0" i="1" smtClean="0">
                              <a:solidFill>
                                <a:srgbClr val="00B050"/>
                              </a:solidFill>
                              <a:latin typeface="Cambria Math"/>
                            </a:rPr>
                            <m:t>3</m:t>
                          </m:r>
                        </m:sub>
                      </m:sSub>
                    </m:oMath>
                  </m:oMathPara>
                </a14:m>
                <a:endParaRPr lang="en-US" b="0" dirty="0" smtClean="0"/>
              </a:p>
              <a:p>
                <a:pPr algn="l" rtl="0"/>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3470545" y="1771772"/>
                <a:ext cx="304800" cy="646331"/>
              </a:xfrm>
              <a:prstGeom prst="rect">
                <a:avLst/>
              </a:prstGeom>
              <a:blipFill rotWithShape="1">
                <a:blip r:embed="rId36"/>
                <a:stretch>
                  <a:fillRect r="-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248789" y="1564025"/>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𝑡</m:t>
                          </m:r>
                        </m:e>
                        <m:sub>
                          <m:r>
                            <a:rPr lang="en-US" b="0" i="1" smtClean="0">
                              <a:solidFill>
                                <a:srgbClr val="00B050"/>
                              </a:solidFill>
                              <a:latin typeface="Cambria Math"/>
                            </a:rPr>
                            <m:t>2</m:t>
                          </m:r>
                        </m:sub>
                      </m:sSub>
                    </m:oMath>
                  </m:oMathPara>
                </a14:m>
                <a:endParaRPr lang="en-US" b="0" dirty="0" smtClean="0"/>
              </a:p>
              <a:p>
                <a:pPr algn="l" rtl="0"/>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6248789" y="1564025"/>
                <a:ext cx="304800" cy="646331"/>
              </a:xfrm>
              <a:prstGeom prst="rect">
                <a:avLst/>
              </a:prstGeom>
              <a:blipFill rotWithShape="1">
                <a:blip r:embed="rId37"/>
                <a:stretch>
                  <a:fillRect r="-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286000" y="2828092"/>
                <a:ext cx="6324600" cy="1200329"/>
              </a:xfrm>
              <a:prstGeom prst="rect">
                <a:avLst/>
              </a:prstGeom>
            </p:spPr>
            <p:txBody>
              <a:bodyPr wrap="square">
                <a:spAutoFit/>
              </a:bodyPr>
              <a:lstStyle/>
              <a:p>
                <a:pPr algn="l"/>
                <a14:m>
                  <m:oMath xmlns:m="http://schemas.openxmlformats.org/officeDocument/2006/math">
                    <m:r>
                      <a:rPr lang="en-US" sz="3600" b="0" i="1" smtClean="0">
                        <a:latin typeface="Cambria Math"/>
                      </a:rPr>
                      <m:t>𝑄</m:t>
                    </m:r>
                    <m:r>
                      <a:rPr lang="en-US" sz="3600" b="0" i="1" smtClean="0">
                        <a:latin typeface="Cambria Math"/>
                      </a:rPr>
                      <m:t>:</m:t>
                    </m:r>
                    <m:r>
                      <a:rPr lang="en-US" sz="3600" i="1">
                        <a:latin typeface="Cambria Math"/>
                      </a:rPr>
                      <m:t>𝑅</m:t>
                    </m:r>
                    <m:sSub>
                      <m:sSubPr>
                        <m:ctrlPr>
                          <a:rPr lang="en-US" sz="3600" i="1">
                            <a:latin typeface="Cambria Math"/>
                            <a:ea typeface="Cambria Math"/>
                          </a:rPr>
                        </m:ctrlPr>
                      </m:sSubPr>
                      <m:e>
                        <m:r>
                          <a:rPr lang="en-US" sz="3600" i="1">
                            <a:latin typeface="Cambria Math"/>
                            <a:ea typeface="Cambria Math"/>
                          </a:rPr>
                          <m:t>⋈</m:t>
                        </m:r>
                      </m:e>
                      <m:sub>
                        <m:r>
                          <a:rPr lang="en-US" sz="3600" i="1">
                            <a:latin typeface="Cambria Math"/>
                            <a:ea typeface="Cambria Math"/>
                          </a:rPr>
                          <m:t>𝐵</m:t>
                        </m:r>
                      </m:sub>
                    </m:sSub>
                  </m:oMath>
                </a14:m>
                <a:r>
                  <a:rPr lang="en-US" sz="3600" dirty="0"/>
                  <a:t>S</a:t>
                </a:r>
                <a14:m>
                  <m:oMath xmlns:m="http://schemas.openxmlformats.org/officeDocument/2006/math">
                    <m:sSub>
                      <m:sSubPr>
                        <m:ctrlPr>
                          <a:rPr lang="en-US" sz="3600" i="1">
                            <a:latin typeface="Cambria Math"/>
                            <a:ea typeface="Cambria Math"/>
                          </a:rPr>
                        </m:ctrlPr>
                      </m:sSubPr>
                      <m:e>
                        <m:r>
                          <a:rPr lang="en-US" sz="3600" i="1">
                            <a:latin typeface="Cambria Math"/>
                            <a:ea typeface="Cambria Math"/>
                          </a:rPr>
                          <m:t>⋈</m:t>
                        </m:r>
                      </m:e>
                      <m:sub>
                        <m:r>
                          <a:rPr lang="en-US" sz="3600" i="1">
                            <a:latin typeface="Cambria Math"/>
                            <a:ea typeface="Cambria Math"/>
                          </a:rPr>
                          <m:t>𝐶</m:t>
                        </m:r>
                      </m:sub>
                    </m:sSub>
                    <m:r>
                      <a:rPr lang="en-US" sz="3600" i="1">
                        <a:latin typeface="Cambria Math"/>
                        <a:ea typeface="Cambria Math"/>
                      </a:rPr>
                      <m:t>𝑇</m:t>
                    </m:r>
                  </m:oMath>
                </a14:m>
                <a:r>
                  <a:rPr lang="en-US" sz="3600" dirty="0"/>
                  <a:t/>
                </a:r>
                <a:br>
                  <a:rPr lang="en-US" sz="3600" dirty="0"/>
                </a:br>
                <a:endParaRPr lang="en-US" sz="3600" dirty="0"/>
              </a:p>
            </p:txBody>
          </p:sp>
        </mc:Choice>
        <mc:Fallback xmlns="">
          <p:sp>
            <p:nvSpPr>
              <p:cNvPr id="14" name="Rectangle 13"/>
              <p:cNvSpPr>
                <a:spLocks noRot="1" noChangeAspect="1" noMove="1" noResize="1" noEditPoints="1" noAdjustHandles="1" noChangeArrowheads="1" noChangeShapeType="1" noTextEdit="1"/>
              </p:cNvSpPr>
              <p:nvPr/>
            </p:nvSpPr>
            <p:spPr>
              <a:xfrm>
                <a:off x="2286000" y="2828092"/>
                <a:ext cx="6324600" cy="1200329"/>
              </a:xfrm>
              <a:prstGeom prst="rect">
                <a:avLst/>
              </a:prstGeom>
              <a:blipFill rotWithShape="1">
                <a:blip r:embed="rId38"/>
                <a:stretch>
                  <a:fillRect t="-7614"/>
                </a:stretch>
              </a:blipFill>
            </p:spPr>
            <p:txBody>
              <a:bodyPr/>
              <a:lstStyle/>
              <a:p>
                <a:r>
                  <a:rPr lang="en-US">
                    <a:noFill/>
                  </a:rPr>
                  <a:t> </a:t>
                </a:r>
              </a:p>
            </p:txBody>
          </p:sp>
        </mc:Fallback>
      </mc:AlternateContent>
    </p:spTree>
    <p:extLst>
      <p:ext uri="{BB962C8B-B14F-4D97-AF65-F5344CB8AC3E}">
        <p14:creationId xmlns:p14="http://schemas.microsoft.com/office/powerpoint/2010/main" val="958895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83047341"/>
              </p:ext>
            </p:extLst>
          </p:nvPr>
        </p:nvGraphicFramePr>
        <p:xfrm>
          <a:off x="6121400" y="3365500"/>
          <a:ext cx="914400" cy="241300"/>
        </p:xfrm>
        <a:graphic>
          <a:graphicData uri="http://schemas.openxmlformats.org/presentationml/2006/ole">
            <mc:AlternateContent xmlns:mc="http://schemas.openxmlformats.org/markup-compatibility/2006">
              <mc:Choice xmlns:v="urn:schemas-microsoft-com:vml" Requires="v">
                <p:oleObj spid="_x0000_s50511" name="Equation" r:id="rId4" imgW="914400" imgH="241920" progId="Equation.DSMT4">
                  <p:embed/>
                </p:oleObj>
              </mc:Choice>
              <mc:Fallback>
                <p:oleObj name="Equation" r:id="rId4" imgW="914400" imgH="241920" progId="Equation.DSMT4">
                  <p:embed/>
                  <p:pic>
                    <p:nvPicPr>
                      <p:cNvPr id="0" name=""/>
                      <p:cNvPicPr/>
                      <p:nvPr/>
                    </p:nvPicPr>
                    <p:blipFill>
                      <a:blip r:embed="rId5"/>
                      <a:stretch>
                        <a:fillRect/>
                      </a:stretch>
                    </p:blipFill>
                    <p:spPr>
                      <a:xfrm>
                        <a:off x="6121400" y="3365500"/>
                        <a:ext cx="914400" cy="2413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29962261"/>
              </p:ext>
            </p:extLst>
          </p:nvPr>
        </p:nvGraphicFramePr>
        <p:xfrm>
          <a:off x="6121400" y="3365500"/>
          <a:ext cx="914400" cy="241300"/>
        </p:xfrm>
        <a:graphic>
          <a:graphicData uri="http://schemas.openxmlformats.org/presentationml/2006/ole">
            <mc:AlternateContent xmlns:mc="http://schemas.openxmlformats.org/markup-compatibility/2006">
              <mc:Choice xmlns:v="urn:schemas-microsoft-com:vml" Requires="v">
                <p:oleObj spid="_x0000_s50512" name="Equation" r:id="rId6" imgW="914400" imgH="241920" progId="Equation.DSMT4">
                  <p:embed/>
                </p:oleObj>
              </mc:Choice>
              <mc:Fallback>
                <p:oleObj name="Equation" r:id="rId6" imgW="914400" imgH="241920" progId="Equation.DSMT4">
                  <p:embed/>
                  <p:pic>
                    <p:nvPicPr>
                      <p:cNvPr id="0" name=""/>
                      <p:cNvPicPr/>
                      <p:nvPr/>
                    </p:nvPicPr>
                    <p:blipFill>
                      <a:blip r:embed="rId5"/>
                      <a:stretch>
                        <a:fillRect/>
                      </a:stretch>
                    </p:blipFill>
                    <p:spPr>
                      <a:xfrm>
                        <a:off x="6121400" y="3365500"/>
                        <a:ext cx="914400" cy="241300"/>
                      </a:xfrm>
                      <a:prstGeom prst="rect">
                        <a:avLst/>
                      </a:prstGeom>
                    </p:spPr>
                  </p:pic>
                </p:oleObj>
              </mc:Fallback>
            </mc:AlternateContent>
          </a:graphicData>
        </a:graphic>
      </p:graphicFrame>
      <p:grpSp>
        <p:nvGrpSpPr>
          <p:cNvPr id="16" name="Group 15"/>
          <p:cNvGrpSpPr/>
          <p:nvPr/>
        </p:nvGrpSpPr>
        <p:grpSpPr>
          <a:xfrm>
            <a:off x="165541" y="3200400"/>
            <a:ext cx="2196659" cy="504301"/>
            <a:chOff x="304800" y="3370231"/>
            <a:chExt cx="2196659" cy="504301"/>
          </a:xfrm>
        </p:grpSpPr>
        <p:sp>
          <p:nvSpPr>
            <p:cNvPr id="13" name="TextBox 12"/>
            <p:cNvSpPr txBox="1"/>
            <p:nvPr/>
          </p:nvSpPr>
          <p:spPr>
            <a:xfrm>
              <a:off x="304800" y="3505200"/>
              <a:ext cx="1714500" cy="369332"/>
            </a:xfrm>
            <a:prstGeom prst="rect">
              <a:avLst/>
            </a:prstGeom>
            <a:noFill/>
          </p:spPr>
          <p:txBody>
            <a:bodyPr wrap="square" rtlCol="1">
              <a:spAutoFit/>
            </a:bodyPr>
            <a:lstStyle/>
            <a:p>
              <a:pPr algn="l" rtl="0"/>
              <a:r>
                <a:rPr lang="en-US" b="1" dirty="0" smtClean="0">
                  <a:solidFill>
                    <a:srgbClr val="FF0000"/>
                  </a:solidFill>
                </a:rPr>
                <a:t>Unsafe query</a:t>
              </a:r>
              <a:endParaRPr lang="en-US" b="1" dirty="0">
                <a:solidFill>
                  <a:srgbClr val="FF0000"/>
                </a:solidFill>
              </a:endParaRPr>
            </a:p>
          </p:txBody>
        </p:sp>
        <p:cxnSp>
          <p:nvCxnSpPr>
            <p:cNvPr id="15" name="Straight Arrow Connector 14"/>
            <p:cNvCxnSpPr/>
            <p:nvPr/>
          </p:nvCxnSpPr>
          <p:spPr>
            <a:xfrm flipV="1">
              <a:off x="1870394" y="3370231"/>
              <a:ext cx="631065" cy="319635"/>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7" name="Object 16"/>
          <p:cNvGraphicFramePr>
            <a:graphicFrameLocks noChangeAspect="1"/>
          </p:cNvGraphicFramePr>
          <p:nvPr>
            <p:extLst>
              <p:ext uri="{D42A27DB-BD31-4B8C-83A1-F6EECF244321}">
                <p14:modId xmlns:p14="http://schemas.microsoft.com/office/powerpoint/2010/main" val="2908027828"/>
              </p:ext>
            </p:extLst>
          </p:nvPr>
        </p:nvGraphicFramePr>
        <p:xfrm>
          <a:off x="2173688" y="3886200"/>
          <a:ext cx="4724400" cy="662018"/>
        </p:xfrm>
        <a:graphic>
          <a:graphicData uri="http://schemas.openxmlformats.org/presentationml/2006/ole">
            <mc:AlternateContent xmlns:mc="http://schemas.openxmlformats.org/markup-compatibility/2006">
              <mc:Choice xmlns:v="urn:schemas-microsoft-com:vml" Requires="v">
                <p:oleObj spid="_x0000_s50513" name="Equation" r:id="rId7" imgW="1993680" imgH="279360" progId="Equation.DSMT4">
                  <p:embed/>
                </p:oleObj>
              </mc:Choice>
              <mc:Fallback>
                <p:oleObj name="Equation" r:id="rId7" imgW="1993680" imgH="279360" progId="Equation.DSMT4">
                  <p:embed/>
                  <p:pic>
                    <p:nvPicPr>
                      <p:cNvPr id="0" name=""/>
                      <p:cNvPicPr/>
                      <p:nvPr/>
                    </p:nvPicPr>
                    <p:blipFill>
                      <a:blip r:embed="rId8"/>
                      <a:stretch>
                        <a:fillRect/>
                      </a:stretch>
                    </p:blipFill>
                    <p:spPr>
                      <a:xfrm>
                        <a:off x="2173688" y="3886200"/>
                        <a:ext cx="4724400" cy="662018"/>
                      </a:xfrm>
                      <a:prstGeom prst="rect">
                        <a:avLst/>
                      </a:prstGeom>
                    </p:spPr>
                  </p:pic>
                </p:oleObj>
              </mc:Fallback>
            </mc:AlternateContent>
          </a:graphicData>
        </a:graphic>
      </p:graphicFrame>
      <p:grpSp>
        <p:nvGrpSpPr>
          <p:cNvPr id="21" name="Group 20"/>
          <p:cNvGrpSpPr/>
          <p:nvPr/>
        </p:nvGrpSpPr>
        <p:grpSpPr>
          <a:xfrm>
            <a:off x="304800" y="4314078"/>
            <a:ext cx="2895600" cy="978932"/>
            <a:chOff x="304800" y="4800600"/>
            <a:chExt cx="2895600" cy="978932"/>
          </a:xfrm>
        </p:grpSpPr>
        <p:sp>
          <p:nvSpPr>
            <p:cNvPr id="18" name="TextBox 17"/>
            <p:cNvSpPr txBox="1"/>
            <p:nvPr/>
          </p:nvSpPr>
          <p:spPr>
            <a:xfrm>
              <a:off x="304800" y="5410200"/>
              <a:ext cx="2895600" cy="369332"/>
            </a:xfrm>
            <a:prstGeom prst="rect">
              <a:avLst/>
            </a:prstGeom>
            <a:noFill/>
          </p:spPr>
          <p:txBody>
            <a:bodyPr wrap="square" rtlCol="1">
              <a:spAutoFit/>
            </a:bodyPr>
            <a:lstStyle/>
            <a:p>
              <a:pPr algn="l" rtl="0"/>
              <a:r>
                <a:rPr lang="en-US" b="1" dirty="0" smtClean="0">
                  <a:solidFill>
                    <a:srgbClr val="FF0000"/>
                  </a:solidFill>
                </a:rPr>
                <a:t>Not  read-once</a:t>
              </a:r>
              <a:endParaRPr lang="en-US" b="1" dirty="0">
                <a:solidFill>
                  <a:srgbClr val="FF0000"/>
                </a:solidFill>
              </a:endParaRPr>
            </a:p>
          </p:txBody>
        </p:sp>
        <p:cxnSp>
          <p:nvCxnSpPr>
            <p:cNvPr id="20" name="Straight Arrow Connector 19"/>
            <p:cNvCxnSpPr/>
            <p:nvPr/>
          </p:nvCxnSpPr>
          <p:spPr>
            <a:xfrm flipV="1">
              <a:off x="1371600" y="4800600"/>
              <a:ext cx="914400" cy="6096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4" name="TextBox 23"/>
              <p:cNvSpPr txBox="1"/>
              <p:nvPr/>
            </p:nvSpPr>
            <p:spPr>
              <a:xfrm>
                <a:off x="1731135" y="5621317"/>
                <a:ext cx="5181064" cy="646331"/>
              </a:xfrm>
              <a:prstGeom prst="rect">
                <a:avLst/>
              </a:prstGeom>
              <a:noFill/>
            </p:spPr>
            <p:txBody>
              <a:bodyPr wrap="square" rtlCol="1">
                <a:spAutoFit/>
              </a:bodyPr>
              <a:lstStyle/>
              <a:p>
                <a:pPr algn="ctr" rtl="0"/>
                <a:r>
                  <a:rPr lang="en-US" dirty="0" smtClean="0">
                    <a:solidFill>
                      <a:schemeClr val="accent1"/>
                    </a:solidFill>
                  </a:rPr>
                  <a:t>We will show how to compute the probability of </a:t>
                </a:r>
                <a:r>
                  <a:rPr lang="en-US" b="1" i="1" dirty="0" smtClean="0">
                    <a:solidFill>
                      <a:schemeClr val="accent1"/>
                    </a:solidFill>
                  </a:rPr>
                  <a:t>disjoint branch lineage expressions</a:t>
                </a:r>
                <a:r>
                  <a:rPr lang="en-US" dirty="0" smtClean="0">
                    <a:solidFill>
                      <a:schemeClr val="accent1"/>
                    </a:solidFill>
                  </a:rPr>
                  <a:t> in </a:t>
                </a:r>
                <a14:m>
                  <m:oMath xmlns:m="http://schemas.openxmlformats.org/officeDocument/2006/math">
                    <m:r>
                      <a:rPr lang="en-US" i="1" dirty="0" smtClean="0">
                        <a:solidFill>
                          <a:schemeClr val="accent1"/>
                        </a:solidFill>
                        <a:latin typeface="Cambria Math"/>
                      </a:rPr>
                      <m:t>𝑃𝑇𝐼𝑀𝐸</m:t>
                    </m:r>
                  </m:oMath>
                </a14:m>
                <a:endParaRPr lang="en-US" dirty="0">
                  <a:solidFill>
                    <a:schemeClr val="accent1"/>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731135" y="5621317"/>
                <a:ext cx="5181064" cy="646331"/>
              </a:xfrm>
              <a:prstGeom prst="rect">
                <a:avLst/>
              </a:prstGeom>
              <a:blipFill rotWithShape="1">
                <a:blip r:embed="rId24"/>
                <a:stretch>
                  <a:fillRect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3" name="Table 22"/>
              <p:cNvGraphicFramePr>
                <a:graphicFrameLocks noGrp="1"/>
              </p:cNvGraphicFramePr>
              <p:nvPr>
                <p:extLst>
                  <p:ext uri="{D42A27DB-BD31-4B8C-83A1-F6EECF244321}">
                    <p14:modId xmlns:p14="http://schemas.microsoft.com/office/powerpoint/2010/main" val="1275805943"/>
                  </p:ext>
                </p:extLst>
              </p:nvPr>
            </p:nvGraphicFramePr>
            <p:xfrm>
              <a:off x="3873778" y="564069"/>
              <a:ext cx="1917422" cy="1625600"/>
            </p:xfrm>
            <a:graphic>
              <a:graphicData uri="http://schemas.openxmlformats.org/drawingml/2006/table">
                <a:tbl>
                  <a:tblPr firstRow="1" bandRow="1">
                    <a:tableStyleId>{5C22544A-7EE6-4342-B048-85BDC9FD1C3A}</a:tableStyleId>
                  </a:tblPr>
                  <a:tblGrid>
                    <a:gridCol w="710156"/>
                    <a:gridCol w="451918"/>
                    <a:gridCol w="755348"/>
                  </a:tblGrid>
                  <a:tr h="406400">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2</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0.5</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2</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2</m:t>
                                    </m:r>
                                  </m:sub>
                                </m:sSub>
                              </m:oMath>
                            </m:oMathPara>
                          </a14:m>
                          <a:endParaRPr lang="en-US" dirty="0">
                            <a:solidFill>
                              <a:schemeClr val="tx1"/>
                            </a:solidFill>
                          </a:endParaRPr>
                        </a:p>
                      </a:txBody>
                      <a:tcPr/>
                    </a:tc>
                    <a:tc>
                      <a:txBody>
                        <a:bodyPr/>
                        <a:lstStyle/>
                        <a:p>
                          <a:pPr algn="l" rtl="0"/>
                          <a:r>
                            <a:rPr lang="en-US" dirty="0" smtClean="0">
                              <a:solidFill>
                                <a:schemeClr val="tx1"/>
                              </a:solidFill>
                            </a:rPr>
                            <a:t>0.25</a:t>
                          </a:r>
                          <a:endParaRPr lang="en-US" dirty="0">
                            <a:solidFill>
                              <a:schemeClr val="tx1"/>
                            </a:solidFill>
                          </a:endParaRPr>
                        </a:p>
                      </a:txBody>
                      <a:tcPr/>
                    </a:tc>
                  </a:tr>
                </a:tbl>
              </a:graphicData>
            </a:graphic>
          </p:graphicFrame>
        </mc:Choice>
        <mc:Fallback xmlns="">
          <p:graphicFrame>
            <p:nvGraphicFramePr>
              <p:cNvPr id="23" name="Table 22"/>
              <p:cNvGraphicFramePr>
                <a:graphicFrameLocks noGrp="1"/>
              </p:cNvGraphicFramePr>
              <p:nvPr>
                <p:extLst>
                  <p:ext uri="{D42A27DB-BD31-4B8C-83A1-F6EECF244321}">
                    <p14:modId xmlns:p14="http://schemas.microsoft.com/office/powerpoint/2010/main" val="1275805943"/>
                  </p:ext>
                </p:extLst>
              </p:nvPr>
            </p:nvGraphicFramePr>
            <p:xfrm>
              <a:off x="3873778" y="564069"/>
              <a:ext cx="1917422" cy="1625600"/>
            </p:xfrm>
            <a:graphic>
              <a:graphicData uri="http://schemas.openxmlformats.org/drawingml/2006/table">
                <a:tbl>
                  <a:tblPr firstRow="1" bandRow="1">
                    <a:tableStyleId>{5C22544A-7EE6-4342-B048-85BDC9FD1C3A}</a:tableStyleId>
                  </a:tblPr>
                  <a:tblGrid>
                    <a:gridCol w="710156"/>
                    <a:gridCol w="451918"/>
                    <a:gridCol w="755348"/>
                  </a:tblGrid>
                  <a:tr h="406400">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endParaRPr lang="en-US"/>
                        </a:p>
                      </a:txBody>
                      <a:tcPr>
                        <a:blipFill rotWithShape="1">
                          <a:blip r:embed="rId25"/>
                          <a:stretch>
                            <a:fillRect t="-107576" r="-169231" b="-228788"/>
                          </a:stretch>
                        </a:blipFill>
                      </a:tcPr>
                    </a:tc>
                    <a:tc>
                      <a:txBody>
                        <a:bodyPr/>
                        <a:lstStyle/>
                        <a:p>
                          <a:endParaRPr lang="en-US"/>
                        </a:p>
                      </a:txBody>
                      <a:tcPr>
                        <a:blipFill rotWithShape="1">
                          <a:blip r:embed="rId25"/>
                          <a:stretch>
                            <a:fillRect l="-158108" t="-107576" r="-167568" b="-228788"/>
                          </a:stretch>
                        </a:blipFill>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endParaRPr lang="en-US"/>
                        </a:p>
                      </a:txBody>
                      <a:tcPr>
                        <a:blipFill rotWithShape="1">
                          <a:blip r:embed="rId25"/>
                          <a:stretch>
                            <a:fillRect t="-204478" r="-169231" b="-125373"/>
                          </a:stretch>
                        </a:blipFill>
                      </a:tcPr>
                    </a:tc>
                    <a:tc>
                      <a:txBody>
                        <a:bodyPr/>
                        <a:lstStyle/>
                        <a:p>
                          <a:endParaRPr lang="en-US"/>
                        </a:p>
                      </a:txBody>
                      <a:tcPr>
                        <a:blipFill rotWithShape="1">
                          <a:blip r:embed="rId25"/>
                          <a:stretch>
                            <a:fillRect l="-158108" t="-204478" r="-167568" b="-125373"/>
                          </a:stretch>
                        </a:blipFill>
                      </a:tcPr>
                    </a:tc>
                    <a:tc>
                      <a:txBody>
                        <a:bodyPr/>
                        <a:lstStyle/>
                        <a:p>
                          <a:pPr algn="l" rtl="0"/>
                          <a:r>
                            <a:rPr lang="en-US" dirty="0" smtClean="0">
                              <a:solidFill>
                                <a:schemeClr val="tx1"/>
                              </a:solidFill>
                            </a:rPr>
                            <a:t>0.5</a:t>
                          </a:r>
                          <a:endParaRPr lang="en-US" dirty="0">
                            <a:solidFill>
                              <a:schemeClr val="tx1"/>
                            </a:solidFill>
                          </a:endParaRPr>
                        </a:p>
                      </a:txBody>
                      <a:tcPr/>
                    </a:tc>
                  </a:tr>
                  <a:tr h="406400">
                    <a:tc>
                      <a:txBody>
                        <a:bodyPr/>
                        <a:lstStyle/>
                        <a:p>
                          <a:endParaRPr lang="en-US"/>
                        </a:p>
                      </a:txBody>
                      <a:tcPr>
                        <a:blipFill rotWithShape="1">
                          <a:blip r:embed="rId25"/>
                          <a:stretch>
                            <a:fillRect t="-309091" r="-169231" b="-27273"/>
                          </a:stretch>
                        </a:blipFill>
                      </a:tcPr>
                    </a:tc>
                    <a:tc>
                      <a:txBody>
                        <a:bodyPr/>
                        <a:lstStyle/>
                        <a:p>
                          <a:endParaRPr lang="en-US"/>
                        </a:p>
                      </a:txBody>
                      <a:tcPr>
                        <a:blipFill rotWithShape="1">
                          <a:blip r:embed="rId25"/>
                          <a:stretch>
                            <a:fillRect l="-158108" t="-309091" r="-167568" b="-27273"/>
                          </a:stretch>
                        </a:blipFill>
                      </a:tcPr>
                    </a:tc>
                    <a:tc>
                      <a:txBody>
                        <a:bodyPr/>
                        <a:lstStyle/>
                        <a:p>
                          <a:pPr algn="l" rtl="0"/>
                          <a:r>
                            <a:rPr lang="en-US" dirty="0" smtClean="0">
                              <a:solidFill>
                                <a:schemeClr val="tx1"/>
                              </a:solidFill>
                            </a:rPr>
                            <a:t>0.25</a:t>
                          </a:r>
                          <a:endParaRPr lang="en-US" dirty="0">
                            <a:solidFill>
                              <a:schemeClr val="tx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25" name="TextBox 24"/>
              <p:cNvSpPr txBox="1"/>
              <p:nvPr/>
            </p:nvSpPr>
            <p:spPr>
              <a:xfrm>
                <a:off x="3466661" y="958132"/>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𝑠</m:t>
                          </m:r>
                        </m:e>
                        <m:sub>
                          <m:r>
                            <a:rPr lang="en-US" b="0" i="1" smtClean="0">
                              <a:solidFill>
                                <a:srgbClr val="00B050"/>
                              </a:solidFill>
                              <a:latin typeface="Cambria Math"/>
                            </a:rPr>
                            <m:t>1</m:t>
                          </m:r>
                        </m:sub>
                      </m:sSub>
                    </m:oMath>
                  </m:oMathPara>
                </a14:m>
                <a:endParaRPr lang="en-US" b="0" dirty="0" smtClean="0"/>
              </a:p>
              <a:p>
                <a:pPr algn="l" rtl="0"/>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466661" y="958132"/>
                <a:ext cx="304800" cy="646331"/>
              </a:xfrm>
              <a:prstGeom prst="rect">
                <a:avLst/>
              </a:prstGeom>
              <a:blipFill rotWithShape="1">
                <a:blip r:embed="rId26"/>
                <a:stretch>
                  <a:fillRect r="-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462306" y="1410979"/>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𝑠</m:t>
                          </m:r>
                        </m:e>
                        <m:sub>
                          <m:r>
                            <a:rPr lang="en-US" b="0" i="1" smtClean="0">
                              <a:solidFill>
                                <a:srgbClr val="00B050"/>
                              </a:solidFill>
                              <a:latin typeface="Cambria Math"/>
                            </a:rPr>
                            <m:t>2</m:t>
                          </m:r>
                        </m:sub>
                      </m:sSub>
                    </m:oMath>
                  </m:oMathPara>
                </a14:m>
                <a:endParaRPr lang="en-US" b="0" dirty="0" smtClean="0"/>
              </a:p>
              <a:p>
                <a:pPr algn="l" rtl="0"/>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3462306" y="1410979"/>
                <a:ext cx="304800" cy="646331"/>
              </a:xfrm>
              <a:prstGeom prst="rect">
                <a:avLst/>
              </a:prstGeom>
              <a:blipFill rotWithShape="1">
                <a:blip r:embed="rId27"/>
                <a:stretch>
                  <a:fillRect r="-1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7" name="Table 26"/>
              <p:cNvGraphicFramePr>
                <a:graphicFrameLocks noGrp="1"/>
              </p:cNvGraphicFramePr>
              <p:nvPr>
                <p:extLst>
                  <p:ext uri="{D42A27DB-BD31-4B8C-83A1-F6EECF244321}">
                    <p14:modId xmlns:p14="http://schemas.microsoft.com/office/powerpoint/2010/main" val="633663029"/>
                  </p:ext>
                </p:extLst>
              </p:nvPr>
            </p:nvGraphicFramePr>
            <p:xfrm>
              <a:off x="6612411" y="718346"/>
              <a:ext cx="1321083" cy="1188720"/>
            </p:xfrm>
            <a:graphic>
              <a:graphicData uri="http://schemas.openxmlformats.org/drawingml/2006/table">
                <a:tbl>
                  <a:tblPr firstRow="1" bandRow="1">
                    <a:tableStyleId>{5C22544A-7EE6-4342-B048-85BDC9FD1C3A}</a:tableStyleId>
                  </a:tblPr>
                  <a:tblGrid>
                    <a:gridCol w="389561"/>
                    <a:gridCol w="389561"/>
                    <a:gridCol w="541961"/>
                  </a:tblGrid>
                  <a:tr h="381000">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D</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381000">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𝑑</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0.4</a:t>
                          </a:r>
                          <a:endParaRPr lang="en-US" dirty="0">
                            <a:solidFill>
                              <a:schemeClr val="tx1"/>
                            </a:solidFill>
                          </a:endParaRPr>
                        </a:p>
                      </a:txBody>
                      <a:tcPr/>
                    </a:tc>
                  </a:tr>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2</m:t>
                                    </m:r>
                                  </m:sub>
                                </m:sSub>
                              </m:oMath>
                            </m:oMathPara>
                          </a14:m>
                          <a:endParaRPr lang="en-US" dirty="0">
                            <a:solidFill>
                              <a:schemeClr val="tx1"/>
                            </a:solidFill>
                          </a:endParaRPr>
                        </a:p>
                      </a:txBody>
                      <a:tcPr>
                        <a:solidFill>
                          <a:srgbClr val="FF66FF">
                            <a:alpha val="65000"/>
                          </a:srgbClr>
                        </a:solidFill>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𝑑</m:t>
                                    </m:r>
                                  </m:e>
                                  <m:sub>
                                    <m:r>
                                      <a:rPr lang="en-US" b="0" i="1" smtClean="0">
                                        <a:solidFill>
                                          <a:schemeClr val="tx1"/>
                                        </a:solidFill>
                                        <a:latin typeface="Cambria Math"/>
                                      </a:rPr>
                                      <m:t>2</m:t>
                                    </m:r>
                                  </m:sub>
                                </m:sSub>
                              </m:oMath>
                            </m:oMathPara>
                          </a14:m>
                          <a:endParaRPr lang="en-US" dirty="0">
                            <a:solidFill>
                              <a:schemeClr val="tx1"/>
                            </a:solidFill>
                          </a:endParaRPr>
                        </a:p>
                      </a:txBody>
                      <a:tcPr>
                        <a:solidFill>
                          <a:srgbClr val="FF66FF">
                            <a:alpha val="65000"/>
                          </a:srgbClr>
                        </a:solidFill>
                      </a:tcPr>
                    </a:tc>
                    <a:tc>
                      <a:txBody>
                        <a:bodyPr/>
                        <a:lstStyle/>
                        <a:p>
                          <a:pPr algn="l" rtl="0"/>
                          <a:r>
                            <a:rPr lang="en-US" dirty="0" smtClean="0">
                              <a:solidFill>
                                <a:schemeClr val="tx1"/>
                              </a:solidFill>
                            </a:rPr>
                            <a:t>0.3</a:t>
                          </a:r>
                          <a:endParaRPr lang="en-US" dirty="0">
                            <a:solidFill>
                              <a:schemeClr val="tx1"/>
                            </a:solidFill>
                          </a:endParaRPr>
                        </a:p>
                      </a:txBody>
                      <a:tcPr>
                        <a:solidFill>
                          <a:srgbClr val="FF66FF">
                            <a:alpha val="65000"/>
                          </a:srgbClr>
                        </a:solidFill>
                      </a:tcPr>
                    </a:tc>
                  </a:tr>
                </a:tbl>
              </a:graphicData>
            </a:graphic>
          </p:graphicFrame>
        </mc:Choice>
        <mc:Fallback xmlns="">
          <p:graphicFrame>
            <p:nvGraphicFramePr>
              <p:cNvPr id="27" name="Table 26"/>
              <p:cNvGraphicFramePr>
                <a:graphicFrameLocks noGrp="1"/>
              </p:cNvGraphicFramePr>
              <p:nvPr>
                <p:extLst>
                  <p:ext uri="{D42A27DB-BD31-4B8C-83A1-F6EECF244321}">
                    <p14:modId xmlns:p14="http://schemas.microsoft.com/office/powerpoint/2010/main" val="633663029"/>
                  </p:ext>
                </p:extLst>
              </p:nvPr>
            </p:nvGraphicFramePr>
            <p:xfrm>
              <a:off x="6612411" y="718346"/>
              <a:ext cx="1321083" cy="1188720"/>
            </p:xfrm>
            <a:graphic>
              <a:graphicData uri="http://schemas.openxmlformats.org/drawingml/2006/table">
                <a:tbl>
                  <a:tblPr firstRow="1" bandRow="1">
                    <a:tableStyleId>{5C22544A-7EE6-4342-B048-85BDC9FD1C3A}</a:tableStyleId>
                  </a:tblPr>
                  <a:tblGrid>
                    <a:gridCol w="389561"/>
                    <a:gridCol w="389561"/>
                    <a:gridCol w="541961"/>
                  </a:tblGrid>
                  <a:tr h="396240">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D</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396240">
                    <a:tc>
                      <a:txBody>
                        <a:bodyPr/>
                        <a:lstStyle/>
                        <a:p>
                          <a:endParaRPr lang="en-US"/>
                        </a:p>
                      </a:txBody>
                      <a:tcPr>
                        <a:blipFill rotWithShape="1">
                          <a:blip r:embed="rId28"/>
                          <a:stretch>
                            <a:fillRect l="-1563" t="-106154" r="-239063" b="-129231"/>
                          </a:stretch>
                        </a:blipFill>
                      </a:tcPr>
                    </a:tc>
                    <a:tc>
                      <a:txBody>
                        <a:bodyPr/>
                        <a:lstStyle/>
                        <a:p>
                          <a:endParaRPr lang="en-US"/>
                        </a:p>
                      </a:txBody>
                      <a:tcPr>
                        <a:blipFill rotWithShape="1">
                          <a:blip r:embed="rId28"/>
                          <a:stretch>
                            <a:fillRect l="-103175" t="-106154" r="-142857" b="-129231"/>
                          </a:stretch>
                        </a:blipFill>
                      </a:tcPr>
                    </a:tc>
                    <a:tc>
                      <a:txBody>
                        <a:bodyPr/>
                        <a:lstStyle/>
                        <a:p>
                          <a:pPr algn="l" rtl="0"/>
                          <a:r>
                            <a:rPr lang="en-US" dirty="0" smtClean="0">
                              <a:solidFill>
                                <a:schemeClr val="tx1"/>
                              </a:solidFill>
                            </a:rPr>
                            <a:t>0.4</a:t>
                          </a:r>
                          <a:endParaRPr lang="en-US" dirty="0">
                            <a:solidFill>
                              <a:schemeClr val="tx1"/>
                            </a:solidFill>
                          </a:endParaRPr>
                        </a:p>
                      </a:txBody>
                      <a:tcPr/>
                    </a:tc>
                  </a:tr>
                  <a:tr h="396240">
                    <a:tc>
                      <a:txBody>
                        <a:bodyPr/>
                        <a:lstStyle/>
                        <a:p>
                          <a:endParaRPr lang="en-US"/>
                        </a:p>
                      </a:txBody>
                      <a:tcPr>
                        <a:blipFill rotWithShape="1">
                          <a:blip r:embed="rId28"/>
                          <a:stretch>
                            <a:fillRect l="-1563" t="-206154" r="-239063" b="-29231"/>
                          </a:stretch>
                        </a:blipFill>
                      </a:tcPr>
                    </a:tc>
                    <a:tc>
                      <a:txBody>
                        <a:bodyPr/>
                        <a:lstStyle/>
                        <a:p>
                          <a:endParaRPr lang="en-US"/>
                        </a:p>
                      </a:txBody>
                      <a:tcPr>
                        <a:blipFill rotWithShape="1">
                          <a:blip r:embed="rId28"/>
                          <a:stretch>
                            <a:fillRect l="-103175" t="-206154" r="-142857" b="-29231"/>
                          </a:stretch>
                        </a:blipFill>
                      </a:tcPr>
                    </a:tc>
                    <a:tc>
                      <a:txBody>
                        <a:bodyPr/>
                        <a:lstStyle/>
                        <a:p>
                          <a:pPr algn="l" rtl="0"/>
                          <a:r>
                            <a:rPr lang="en-US" dirty="0" smtClean="0">
                              <a:solidFill>
                                <a:schemeClr val="tx1"/>
                              </a:solidFill>
                            </a:rPr>
                            <a:t>0.3</a:t>
                          </a:r>
                          <a:endParaRPr lang="en-US" dirty="0">
                            <a:solidFill>
                              <a:schemeClr val="tx1"/>
                            </a:solidFill>
                          </a:endParaRPr>
                        </a:p>
                      </a:txBody>
                      <a:tcPr>
                        <a:solidFill>
                          <a:srgbClr val="FF66FF">
                            <a:alpha val="65000"/>
                          </a:srgbClr>
                        </a:solidFill>
                      </a:tcPr>
                    </a:tc>
                  </a:tr>
                </a:tbl>
              </a:graphicData>
            </a:graphic>
          </p:graphicFrame>
        </mc:Fallback>
      </mc:AlternateContent>
      <mc:AlternateContent xmlns:mc="http://schemas.openxmlformats.org/markup-compatibility/2006" xmlns:a14="http://schemas.microsoft.com/office/drawing/2010/main">
        <mc:Choice Requires="a14">
          <p:sp>
            <p:nvSpPr>
              <p:cNvPr id="28" name="TextBox 27"/>
              <p:cNvSpPr txBox="1"/>
              <p:nvPr/>
            </p:nvSpPr>
            <p:spPr>
              <a:xfrm>
                <a:off x="6240128" y="1088461"/>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𝑡</m:t>
                          </m:r>
                        </m:e>
                        <m:sub>
                          <m:r>
                            <a:rPr lang="en-US" b="0" i="1" smtClean="0">
                              <a:solidFill>
                                <a:srgbClr val="00B050"/>
                              </a:solidFill>
                              <a:latin typeface="Cambria Math"/>
                            </a:rPr>
                            <m:t>1</m:t>
                          </m:r>
                        </m:sub>
                      </m:sSub>
                    </m:oMath>
                  </m:oMathPara>
                </a14:m>
                <a:endParaRPr lang="en-US" b="0" dirty="0" smtClean="0"/>
              </a:p>
              <a:p>
                <a:pPr algn="l" rtl="0"/>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6240128" y="1088461"/>
                <a:ext cx="304800" cy="646331"/>
              </a:xfrm>
              <a:prstGeom prst="rect">
                <a:avLst/>
              </a:prstGeom>
              <a:blipFill rotWithShape="1">
                <a:blip r:embed="rId29"/>
                <a:stretch>
                  <a:fillRect r="-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148812" y="340087"/>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𝑆</m:t>
                      </m:r>
                    </m:oMath>
                  </m:oMathPara>
                </a14:m>
                <a:endParaRPr lang="en-US" sz="28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148812" y="340087"/>
                <a:ext cx="618294" cy="523220"/>
              </a:xfrm>
              <a:prstGeom prst="rect">
                <a:avLst/>
              </a:prstGeom>
              <a:blipFill rotWithShape="1">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155211" y="378835"/>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𝑇</m:t>
                      </m:r>
                    </m:oMath>
                  </m:oMathPara>
                </a14:m>
                <a:endParaRPr lang="en-US" sz="2800" dirty="0"/>
              </a:p>
            </p:txBody>
          </p:sp>
        </mc:Choice>
        <mc:Fallback xmlns="">
          <p:sp>
            <p:nvSpPr>
              <p:cNvPr id="30" name="TextBox 29"/>
              <p:cNvSpPr txBox="1">
                <a:spLocks noRot="1" noChangeAspect="1" noMove="1" noResize="1" noEditPoints="1" noAdjustHandles="1" noChangeArrowheads="1" noChangeShapeType="1" noTextEdit="1"/>
              </p:cNvSpPr>
              <p:nvPr/>
            </p:nvSpPr>
            <p:spPr>
              <a:xfrm>
                <a:off x="6155211" y="378835"/>
                <a:ext cx="618294" cy="523220"/>
              </a:xfrm>
              <a:prstGeom prst="rect">
                <a:avLst/>
              </a:prstGeom>
              <a:blipFill rotWithShape="1">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1" name="Table 30"/>
              <p:cNvGraphicFramePr>
                <a:graphicFrameLocks noGrp="1"/>
              </p:cNvGraphicFramePr>
              <p:nvPr>
                <p:extLst>
                  <p:ext uri="{D42A27DB-BD31-4B8C-83A1-F6EECF244321}">
                    <p14:modId xmlns:p14="http://schemas.microsoft.com/office/powerpoint/2010/main" val="1303372454"/>
                  </p:ext>
                </p:extLst>
              </p:nvPr>
            </p:nvGraphicFramePr>
            <p:xfrm>
              <a:off x="1415213" y="601697"/>
              <a:ext cx="1508760" cy="1219200"/>
            </p:xfrm>
            <a:graphic>
              <a:graphicData uri="http://schemas.openxmlformats.org/drawingml/2006/table">
                <a:tbl>
                  <a:tblPr firstRow="1" bandRow="1">
                    <a:tableStyleId>{5C22544A-7EE6-4342-B048-85BDC9FD1C3A}</a:tableStyleId>
                  </a:tblPr>
                  <a:tblGrid>
                    <a:gridCol w="498481"/>
                    <a:gridCol w="415919"/>
                    <a:gridCol w="594360"/>
                  </a:tblGrid>
                  <a:tr h="406400">
                    <a:tc>
                      <a:txBody>
                        <a:bodyPr/>
                        <a:lstStyle/>
                        <a:p>
                          <a:pPr algn="l" rtl="0"/>
                          <a:r>
                            <a:rPr lang="en-US" dirty="0" smtClean="0">
                              <a:solidFill>
                                <a:schemeClr val="tx1"/>
                              </a:solidFill>
                            </a:rPr>
                            <a:t>A</a:t>
                          </a:r>
                          <a:endParaRPr lang="en-US" dirty="0">
                            <a:solidFill>
                              <a:schemeClr val="tx1"/>
                            </a:solidFill>
                          </a:endParaRPr>
                        </a:p>
                      </a:txBody>
                      <a:tcPr/>
                    </a:tc>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𝑎</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pPr algn="l" rtl="0"/>
                          <a14:m>
                            <m:oMath xmlns:m="http://schemas.openxmlformats.org/officeDocument/2006/math">
                              <m:sSub>
                                <m:sSubPr>
                                  <m:ctrlPr>
                                    <a:rPr lang="en-US" b="0" i="1" dirty="0" smtClean="0">
                                      <a:latin typeface="Cambria Math"/>
                                    </a:rPr>
                                  </m:ctrlPr>
                                </m:sSubPr>
                                <m:e>
                                  <m:r>
                                    <a:rPr lang="en-US" b="0" i="1" dirty="0" smtClean="0">
                                      <a:latin typeface="Cambria Math"/>
                                    </a:rPr>
                                    <m:t>𝑎</m:t>
                                  </m:r>
                                </m:e>
                                <m:sub>
                                  <m:r>
                                    <a:rPr lang="en-US" b="0" i="1" dirty="0" smtClean="0">
                                      <a:latin typeface="Cambria Math"/>
                                    </a:rPr>
                                    <m:t>2</m:t>
                                  </m:r>
                                </m:sub>
                              </m:sSub>
                            </m:oMath>
                          </a14:m>
                          <a:r>
                            <a:rPr lang="en-US" dirty="0" smtClean="0"/>
                            <a:t> </a:t>
                          </a:r>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2</m:t>
                                    </m:r>
                                  </m:sub>
                                </m:sSub>
                              </m:oMath>
                            </m:oMathPara>
                          </a14:m>
                          <a:endParaRPr lang="en-US" dirty="0">
                            <a:solidFill>
                              <a:schemeClr val="tx1"/>
                            </a:solidFill>
                          </a:endParaRPr>
                        </a:p>
                      </a:txBody>
                      <a:tcPr/>
                    </a:tc>
                    <a:tc>
                      <a:txBody>
                        <a:bodyPr/>
                        <a:lstStyle/>
                        <a:p>
                          <a:pPr algn="l" rtl="0"/>
                          <a:r>
                            <a:rPr lang="en-US" dirty="0" smtClean="0">
                              <a:solidFill>
                                <a:schemeClr val="tx1"/>
                              </a:solidFill>
                            </a:rPr>
                            <a:t>0.5</a:t>
                          </a:r>
                          <a:endParaRPr lang="en-US" dirty="0">
                            <a:solidFill>
                              <a:schemeClr val="tx1"/>
                            </a:solidFill>
                          </a:endParaRPr>
                        </a:p>
                      </a:txBody>
                      <a:tcPr/>
                    </a:tc>
                  </a:tr>
                </a:tbl>
              </a:graphicData>
            </a:graphic>
          </p:graphicFrame>
        </mc:Choice>
        <mc:Fallback xmlns="">
          <p:graphicFrame>
            <p:nvGraphicFramePr>
              <p:cNvPr id="31" name="Table 30"/>
              <p:cNvGraphicFramePr>
                <a:graphicFrameLocks noGrp="1"/>
              </p:cNvGraphicFramePr>
              <p:nvPr>
                <p:extLst>
                  <p:ext uri="{D42A27DB-BD31-4B8C-83A1-F6EECF244321}">
                    <p14:modId xmlns:p14="http://schemas.microsoft.com/office/powerpoint/2010/main" val="1303372454"/>
                  </p:ext>
                </p:extLst>
              </p:nvPr>
            </p:nvGraphicFramePr>
            <p:xfrm>
              <a:off x="1415213" y="601697"/>
              <a:ext cx="1508760" cy="1219200"/>
            </p:xfrm>
            <a:graphic>
              <a:graphicData uri="http://schemas.openxmlformats.org/drawingml/2006/table">
                <a:tbl>
                  <a:tblPr firstRow="1" bandRow="1">
                    <a:tableStyleId>{5C22544A-7EE6-4342-B048-85BDC9FD1C3A}</a:tableStyleId>
                  </a:tblPr>
                  <a:tblGrid>
                    <a:gridCol w="498481"/>
                    <a:gridCol w="415919"/>
                    <a:gridCol w="594360"/>
                  </a:tblGrid>
                  <a:tr h="406400">
                    <a:tc>
                      <a:txBody>
                        <a:bodyPr/>
                        <a:lstStyle/>
                        <a:p>
                          <a:pPr algn="l" rtl="0"/>
                          <a:r>
                            <a:rPr lang="en-US" dirty="0" smtClean="0">
                              <a:solidFill>
                                <a:schemeClr val="tx1"/>
                              </a:solidFill>
                            </a:rPr>
                            <a:t>A</a:t>
                          </a:r>
                          <a:endParaRPr lang="en-US" dirty="0">
                            <a:solidFill>
                              <a:schemeClr val="tx1"/>
                            </a:solidFill>
                          </a:endParaRPr>
                        </a:p>
                      </a:txBody>
                      <a:tcPr/>
                    </a:tc>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endParaRPr lang="en-US"/>
                        </a:p>
                      </a:txBody>
                      <a:tcPr>
                        <a:blipFill rotWithShape="1">
                          <a:blip r:embed="rId32"/>
                          <a:stretch>
                            <a:fillRect t="-107576" r="-202439" b="-127273"/>
                          </a:stretch>
                        </a:blipFill>
                      </a:tcPr>
                    </a:tc>
                    <a:tc>
                      <a:txBody>
                        <a:bodyPr/>
                        <a:lstStyle/>
                        <a:p>
                          <a:endParaRPr lang="en-US"/>
                        </a:p>
                      </a:txBody>
                      <a:tcPr>
                        <a:blipFill rotWithShape="1">
                          <a:blip r:embed="rId32"/>
                          <a:stretch>
                            <a:fillRect l="-120588" t="-107576" r="-144118" b="-127273"/>
                          </a:stretch>
                        </a:blipFill>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endParaRPr lang="en-US"/>
                        </a:p>
                      </a:txBody>
                      <a:tcPr>
                        <a:blipFill rotWithShape="1">
                          <a:blip r:embed="rId32"/>
                          <a:stretch>
                            <a:fillRect t="-204478" r="-202439" b="-25373"/>
                          </a:stretch>
                        </a:blipFill>
                      </a:tcPr>
                    </a:tc>
                    <a:tc>
                      <a:txBody>
                        <a:bodyPr/>
                        <a:lstStyle/>
                        <a:p>
                          <a:endParaRPr lang="en-US"/>
                        </a:p>
                      </a:txBody>
                      <a:tcPr>
                        <a:blipFill rotWithShape="1">
                          <a:blip r:embed="rId32"/>
                          <a:stretch>
                            <a:fillRect l="-120588" t="-204478" r="-144118" b="-25373"/>
                          </a:stretch>
                        </a:blipFill>
                      </a:tcPr>
                    </a:tc>
                    <a:tc>
                      <a:txBody>
                        <a:bodyPr/>
                        <a:lstStyle/>
                        <a:p>
                          <a:pPr algn="l" rtl="0"/>
                          <a:r>
                            <a:rPr lang="en-US" dirty="0" smtClean="0">
                              <a:solidFill>
                                <a:schemeClr val="tx1"/>
                              </a:solidFill>
                            </a:rPr>
                            <a:t>0.5</a:t>
                          </a:r>
                          <a:endParaRPr lang="en-US" dirty="0">
                            <a:solidFill>
                              <a:schemeClr val="tx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32" name="TextBox 31"/>
              <p:cNvSpPr txBox="1"/>
              <p:nvPr/>
            </p:nvSpPr>
            <p:spPr>
              <a:xfrm>
                <a:off x="1008096" y="995760"/>
                <a:ext cx="304800" cy="923330"/>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𝑟</m:t>
                          </m:r>
                        </m:e>
                        <m:sub>
                          <m:r>
                            <a:rPr lang="en-US" b="0" i="1" smtClean="0">
                              <a:solidFill>
                                <a:srgbClr val="00B050"/>
                              </a:solidFill>
                              <a:latin typeface="Cambria Math"/>
                            </a:rPr>
                            <m:t>1</m:t>
                          </m:r>
                        </m:sub>
                      </m:sSub>
                    </m:oMath>
                  </m:oMathPara>
                </a14:m>
                <a:endParaRPr lang="en-US" b="0" dirty="0" smtClean="0">
                  <a:solidFill>
                    <a:srgbClr val="00B050"/>
                  </a:solidFill>
                </a:endParaRPr>
              </a:p>
              <a:p>
                <a:pPr algn="l" rtl="0"/>
                <a:endParaRPr lang="en-US" b="0" dirty="0" smtClean="0"/>
              </a:p>
              <a:p>
                <a:pPr algn="l" rtl="0"/>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008096" y="995760"/>
                <a:ext cx="304800" cy="923330"/>
              </a:xfrm>
              <a:prstGeom prst="rect">
                <a:avLst/>
              </a:prstGeom>
              <a:blipFill rotWithShape="1">
                <a:blip r:embed="rId33"/>
                <a:stretch>
                  <a:fillRect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003741" y="1448607"/>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𝑟</m:t>
                          </m:r>
                        </m:e>
                        <m:sub>
                          <m:r>
                            <a:rPr lang="en-US" b="0" i="1" smtClean="0">
                              <a:solidFill>
                                <a:srgbClr val="00B050"/>
                              </a:solidFill>
                              <a:latin typeface="Cambria Math"/>
                            </a:rPr>
                            <m:t>2</m:t>
                          </m:r>
                        </m:sub>
                      </m:sSub>
                    </m:oMath>
                  </m:oMathPara>
                </a14:m>
                <a:endParaRPr lang="en-US" b="0" dirty="0" smtClean="0"/>
              </a:p>
              <a:p>
                <a:pPr algn="l" rtl="0"/>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003741" y="1448607"/>
                <a:ext cx="304800" cy="646331"/>
              </a:xfrm>
              <a:prstGeom prst="rect">
                <a:avLst/>
              </a:prstGeom>
              <a:blipFill rotWithShape="1">
                <a:blip r:embed="rId34"/>
                <a:stretch>
                  <a:fillRect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37847" y="472540"/>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𝑅</m:t>
                      </m:r>
                    </m:oMath>
                  </m:oMathPara>
                </a14:m>
                <a:endParaRPr lang="en-US" sz="28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37847" y="472540"/>
                <a:ext cx="618294" cy="523220"/>
              </a:xfrm>
              <a:prstGeom prst="rect">
                <a:avLst/>
              </a:prstGeom>
              <a:blipFill rotWithShape="1">
                <a:blip r:embed="rId3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470545" y="1771772"/>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𝑠</m:t>
                          </m:r>
                        </m:e>
                        <m:sub>
                          <m:r>
                            <a:rPr lang="en-US" b="0" i="1" smtClean="0">
                              <a:solidFill>
                                <a:srgbClr val="00B050"/>
                              </a:solidFill>
                              <a:latin typeface="Cambria Math"/>
                            </a:rPr>
                            <m:t>3</m:t>
                          </m:r>
                        </m:sub>
                      </m:sSub>
                    </m:oMath>
                  </m:oMathPara>
                </a14:m>
                <a:endParaRPr lang="en-US" b="0" dirty="0" smtClean="0"/>
              </a:p>
              <a:p>
                <a:pPr algn="l" rtl="0"/>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3470545" y="1771772"/>
                <a:ext cx="304800" cy="646331"/>
              </a:xfrm>
              <a:prstGeom prst="rect">
                <a:avLst/>
              </a:prstGeom>
              <a:blipFill rotWithShape="1">
                <a:blip r:embed="rId36"/>
                <a:stretch>
                  <a:fillRect r="-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248789" y="1564025"/>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𝑡</m:t>
                          </m:r>
                        </m:e>
                        <m:sub>
                          <m:r>
                            <a:rPr lang="en-US" b="0" i="1" smtClean="0">
                              <a:solidFill>
                                <a:srgbClr val="00B050"/>
                              </a:solidFill>
                              <a:latin typeface="Cambria Math"/>
                            </a:rPr>
                            <m:t>2</m:t>
                          </m:r>
                        </m:sub>
                      </m:sSub>
                    </m:oMath>
                  </m:oMathPara>
                </a14:m>
                <a:endParaRPr lang="en-US" b="0" dirty="0" smtClean="0"/>
              </a:p>
              <a:p>
                <a:pPr algn="l" rtl="0"/>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6248789" y="1564025"/>
                <a:ext cx="304800" cy="646331"/>
              </a:xfrm>
              <a:prstGeom prst="rect">
                <a:avLst/>
              </a:prstGeom>
              <a:blipFill rotWithShape="1">
                <a:blip r:embed="rId37"/>
                <a:stretch>
                  <a:fillRect r="-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286000" y="2828092"/>
                <a:ext cx="6324600" cy="1200329"/>
              </a:xfrm>
              <a:prstGeom prst="rect">
                <a:avLst/>
              </a:prstGeom>
            </p:spPr>
            <p:txBody>
              <a:bodyPr wrap="square">
                <a:spAutoFit/>
              </a:bodyPr>
              <a:lstStyle/>
              <a:p>
                <a:pPr algn="l"/>
                <a14:m>
                  <m:oMath xmlns:m="http://schemas.openxmlformats.org/officeDocument/2006/math">
                    <m:r>
                      <a:rPr lang="en-US" sz="3600" b="0" i="1" smtClean="0">
                        <a:latin typeface="Cambria Math"/>
                      </a:rPr>
                      <m:t>𝑄</m:t>
                    </m:r>
                    <m:r>
                      <a:rPr lang="en-US" sz="3600" b="0" i="1" smtClean="0">
                        <a:latin typeface="Cambria Math"/>
                      </a:rPr>
                      <m:t>:</m:t>
                    </m:r>
                    <m:r>
                      <a:rPr lang="en-US" sz="3600" i="1">
                        <a:latin typeface="Cambria Math"/>
                      </a:rPr>
                      <m:t>𝑅</m:t>
                    </m:r>
                    <m:sSub>
                      <m:sSubPr>
                        <m:ctrlPr>
                          <a:rPr lang="en-US" sz="3600" i="1">
                            <a:latin typeface="Cambria Math"/>
                            <a:ea typeface="Cambria Math"/>
                          </a:rPr>
                        </m:ctrlPr>
                      </m:sSubPr>
                      <m:e>
                        <m:r>
                          <a:rPr lang="en-US" sz="3600" i="1">
                            <a:latin typeface="Cambria Math"/>
                            <a:ea typeface="Cambria Math"/>
                          </a:rPr>
                          <m:t>⋈</m:t>
                        </m:r>
                      </m:e>
                      <m:sub>
                        <m:r>
                          <a:rPr lang="en-US" sz="3600" i="1">
                            <a:latin typeface="Cambria Math"/>
                            <a:ea typeface="Cambria Math"/>
                          </a:rPr>
                          <m:t>𝐵</m:t>
                        </m:r>
                      </m:sub>
                    </m:sSub>
                  </m:oMath>
                </a14:m>
                <a:r>
                  <a:rPr lang="en-US" sz="3600" dirty="0"/>
                  <a:t>S</a:t>
                </a:r>
                <a14:m>
                  <m:oMath xmlns:m="http://schemas.openxmlformats.org/officeDocument/2006/math">
                    <m:sSub>
                      <m:sSubPr>
                        <m:ctrlPr>
                          <a:rPr lang="en-US" sz="3600" i="1">
                            <a:latin typeface="Cambria Math"/>
                            <a:ea typeface="Cambria Math"/>
                          </a:rPr>
                        </m:ctrlPr>
                      </m:sSubPr>
                      <m:e>
                        <m:r>
                          <a:rPr lang="en-US" sz="3600" i="1">
                            <a:latin typeface="Cambria Math"/>
                            <a:ea typeface="Cambria Math"/>
                          </a:rPr>
                          <m:t>⋈</m:t>
                        </m:r>
                      </m:e>
                      <m:sub>
                        <m:r>
                          <a:rPr lang="en-US" sz="3600" i="1">
                            <a:latin typeface="Cambria Math"/>
                            <a:ea typeface="Cambria Math"/>
                          </a:rPr>
                          <m:t>𝐶</m:t>
                        </m:r>
                      </m:sub>
                    </m:sSub>
                    <m:r>
                      <a:rPr lang="en-US" sz="3600" i="1">
                        <a:latin typeface="Cambria Math"/>
                        <a:ea typeface="Cambria Math"/>
                      </a:rPr>
                      <m:t>𝑇</m:t>
                    </m:r>
                  </m:oMath>
                </a14:m>
                <a:r>
                  <a:rPr lang="en-US" sz="3600" dirty="0"/>
                  <a:t/>
                </a:r>
                <a:br>
                  <a:rPr lang="en-US" sz="3600" dirty="0"/>
                </a:br>
                <a:endParaRPr lang="en-US" sz="3600" dirty="0"/>
              </a:p>
            </p:txBody>
          </p:sp>
        </mc:Choice>
        <mc:Fallback xmlns="">
          <p:sp>
            <p:nvSpPr>
              <p:cNvPr id="14" name="Rectangle 13"/>
              <p:cNvSpPr>
                <a:spLocks noRot="1" noChangeAspect="1" noMove="1" noResize="1" noEditPoints="1" noAdjustHandles="1" noChangeArrowheads="1" noChangeShapeType="1" noTextEdit="1"/>
              </p:cNvSpPr>
              <p:nvPr/>
            </p:nvSpPr>
            <p:spPr>
              <a:xfrm>
                <a:off x="2286000" y="2828092"/>
                <a:ext cx="6324600" cy="1200329"/>
              </a:xfrm>
              <a:prstGeom prst="rect">
                <a:avLst/>
              </a:prstGeom>
              <a:blipFill rotWithShape="1">
                <a:blip r:embed="rId38"/>
                <a:stretch>
                  <a:fillRect t="-7614"/>
                </a:stretch>
              </a:blipFill>
            </p:spPr>
            <p:txBody>
              <a:bodyPr/>
              <a:lstStyle/>
              <a:p>
                <a:r>
                  <a:rPr lang="en-US">
                    <a:noFill/>
                  </a:rPr>
                  <a:t> </a:t>
                </a:r>
              </a:p>
            </p:txBody>
          </p:sp>
        </mc:Fallback>
      </mc:AlternateContent>
    </p:spTree>
    <p:extLst>
      <p:ext uri="{BB962C8B-B14F-4D97-AF65-F5344CB8AC3E}">
        <p14:creationId xmlns:p14="http://schemas.microsoft.com/office/powerpoint/2010/main" val="104272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33" y="-228600"/>
            <a:ext cx="8305800" cy="1371600"/>
          </a:xfrm>
        </p:spPr>
        <p:txBody>
          <a:bodyPr/>
          <a:lstStyle/>
          <a:p>
            <a:pPr algn="ctr"/>
            <a:r>
              <a:rPr lang="en-US" dirty="0" smtClean="0"/>
              <a:t>Lineage as a </a:t>
            </a:r>
            <a:r>
              <a:rPr lang="en-US" dirty="0" err="1" smtClean="0"/>
              <a:t>hypergraph</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866448536"/>
              </p:ext>
            </p:extLst>
          </p:nvPr>
        </p:nvGraphicFramePr>
        <p:xfrm>
          <a:off x="2057400" y="1600200"/>
          <a:ext cx="4724400" cy="661988"/>
        </p:xfrm>
        <a:graphic>
          <a:graphicData uri="http://schemas.openxmlformats.org/presentationml/2006/ole">
            <mc:AlternateContent xmlns:mc="http://schemas.openxmlformats.org/markup-compatibility/2006">
              <mc:Choice xmlns:v="urn:schemas-microsoft-com:vml" Requires="v">
                <p:oleObj spid="_x0000_s59006" name="Equation" r:id="rId4" imgW="1993680" imgH="279360" progId="Equation.DSMT4">
                  <p:embed/>
                </p:oleObj>
              </mc:Choice>
              <mc:Fallback>
                <p:oleObj name="Equation" r:id="rId4" imgW="1993680" imgH="279360"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600200"/>
                        <a:ext cx="4724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Oval 5"/>
          <p:cNvSpPr/>
          <p:nvPr/>
        </p:nvSpPr>
        <p:spPr>
          <a:xfrm>
            <a:off x="2306782" y="3128433"/>
            <a:ext cx="1828800" cy="14478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84103519"/>
              </p:ext>
            </p:extLst>
          </p:nvPr>
        </p:nvGraphicFramePr>
        <p:xfrm>
          <a:off x="2535382" y="3495322"/>
          <a:ext cx="304800" cy="558800"/>
        </p:xfrm>
        <a:graphic>
          <a:graphicData uri="http://schemas.openxmlformats.org/presentationml/2006/ole">
            <mc:AlternateContent xmlns:mc="http://schemas.openxmlformats.org/markup-compatibility/2006">
              <mc:Choice xmlns:v="urn:schemas-microsoft-com:vml" Requires="v">
                <p:oleObj spid="_x0000_s59007" name="Equation" r:id="rId6" imgW="152280" imgH="279360" progId="Equation.DSMT4">
                  <p:embed/>
                </p:oleObj>
              </mc:Choice>
              <mc:Fallback>
                <p:oleObj name="Equation" r:id="rId6" imgW="152280" imgH="279360" progId="Equation.DSMT4">
                  <p:embed/>
                  <p:pic>
                    <p:nvPicPr>
                      <p:cNvPr id="0" name=""/>
                      <p:cNvPicPr/>
                      <p:nvPr/>
                    </p:nvPicPr>
                    <p:blipFill>
                      <a:blip r:embed="rId7"/>
                      <a:stretch>
                        <a:fillRect/>
                      </a:stretch>
                    </p:blipFill>
                    <p:spPr>
                      <a:xfrm>
                        <a:off x="2535382" y="3495322"/>
                        <a:ext cx="304800" cy="558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81835026"/>
              </p:ext>
            </p:extLst>
          </p:nvPr>
        </p:nvGraphicFramePr>
        <p:xfrm>
          <a:off x="3043382" y="3852333"/>
          <a:ext cx="355600" cy="558800"/>
        </p:xfrm>
        <a:graphic>
          <a:graphicData uri="http://schemas.openxmlformats.org/presentationml/2006/ole">
            <mc:AlternateContent xmlns:mc="http://schemas.openxmlformats.org/markup-compatibility/2006">
              <mc:Choice xmlns:v="urn:schemas-microsoft-com:vml" Requires="v">
                <p:oleObj spid="_x0000_s59008" name="Equation" r:id="rId8" imgW="177480" imgH="279360" progId="Equation.DSMT4">
                  <p:embed/>
                </p:oleObj>
              </mc:Choice>
              <mc:Fallback>
                <p:oleObj name="Equation" r:id="rId8" imgW="177480" imgH="279360" progId="Equation.DSMT4">
                  <p:embed/>
                  <p:pic>
                    <p:nvPicPr>
                      <p:cNvPr id="0" name="Object 6"/>
                      <p:cNvPicPr>
                        <a:picLocks noChangeAspect="1" noChangeArrowheads="1"/>
                      </p:cNvPicPr>
                      <p:nvPr/>
                    </p:nvPicPr>
                    <p:blipFill>
                      <a:blip r:embed="rId9"/>
                      <a:srcRect/>
                      <a:stretch>
                        <a:fillRect/>
                      </a:stretch>
                    </p:blipFill>
                    <p:spPr bwMode="auto">
                      <a:xfrm>
                        <a:off x="3043382" y="3852333"/>
                        <a:ext cx="355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7258100"/>
              </p:ext>
            </p:extLst>
          </p:nvPr>
        </p:nvGraphicFramePr>
        <p:xfrm>
          <a:off x="3678382" y="3572933"/>
          <a:ext cx="279400" cy="558800"/>
        </p:xfrm>
        <a:graphic>
          <a:graphicData uri="http://schemas.openxmlformats.org/presentationml/2006/ole">
            <mc:AlternateContent xmlns:mc="http://schemas.openxmlformats.org/markup-compatibility/2006">
              <mc:Choice xmlns:v="urn:schemas-microsoft-com:vml" Requires="v">
                <p:oleObj spid="_x0000_s59009" name="Equation" r:id="rId10" imgW="139680" imgH="279360" progId="Equation.DSMT4">
                  <p:embed/>
                </p:oleObj>
              </mc:Choice>
              <mc:Fallback>
                <p:oleObj name="Equation" r:id="rId10" imgW="139680" imgH="279360" progId="Equation.DSMT4">
                  <p:embed/>
                  <p:pic>
                    <p:nvPicPr>
                      <p:cNvPr id="0" name="Object 7"/>
                      <p:cNvPicPr>
                        <a:picLocks noChangeAspect="1" noChangeArrowheads="1"/>
                      </p:cNvPicPr>
                      <p:nvPr/>
                    </p:nvPicPr>
                    <p:blipFill>
                      <a:blip r:embed="rId11"/>
                      <a:srcRect/>
                      <a:stretch>
                        <a:fillRect/>
                      </a:stretch>
                    </p:blipFill>
                    <p:spPr bwMode="auto">
                      <a:xfrm>
                        <a:off x="3678382" y="3572933"/>
                        <a:ext cx="279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Oval 9"/>
          <p:cNvSpPr/>
          <p:nvPr/>
        </p:nvSpPr>
        <p:spPr>
          <a:xfrm>
            <a:off x="3373582" y="3128433"/>
            <a:ext cx="1828800" cy="14478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588148361"/>
              </p:ext>
            </p:extLst>
          </p:nvPr>
        </p:nvGraphicFramePr>
        <p:xfrm>
          <a:off x="4719782" y="3572933"/>
          <a:ext cx="355600" cy="558800"/>
        </p:xfrm>
        <a:graphic>
          <a:graphicData uri="http://schemas.openxmlformats.org/presentationml/2006/ole">
            <mc:AlternateContent xmlns:mc="http://schemas.openxmlformats.org/markup-compatibility/2006">
              <mc:Choice xmlns:v="urn:schemas-microsoft-com:vml" Requires="v">
                <p:oleObj spid="_x0000_s59010" name="Equation" r:id="rId12" imgW="177480" imgH="279360" progId="Equation.DSMT4">
                  <p:embed/>
                </p:oleObj>
              </mc:Choice>
              <mc:Fallback>
                <p:oleObj name="Equation" r:id="rId12" imgW="177480" imgH="279360" progId="Equation.DSMT4">
                  <p:embed/>
                  <p:pic>
                    <p:nvPicPr>
                      <p:cNvPr id="0" name="Object 6"/>
                      <p:cNvPicPr>
                        <a:picLocks noChangeAspect="1" noChangeArrowheads="1"/>
                      </p:cNvPicPr>
                      <p:nvPr/>
                    </p:nvPicPr>
                    <p:blipFill>
                      <a:blip r:embed="rId13"/>
                      <a:srcRect/>
                      <a:stretch>
                        <a:fillRect/>
                      </a:stretch>
                    </p:blipFill>
                    <p:spPr bwMode="auto">
                      <a:xfrm>
                        <a:off x="4719782" y="3572933"/>
                        <a:ext cx="355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25272055"/>
              </p:ext>
            </p:extLst>
          </p:nvPr>
        </p:nvGraphicFramePr>
        <p:xfrm>
          <a:off x="4186382" y="3322108"/>
          <a:ext cx="406400" cy="558800"/>
        </p:xfrm>
        <a:graphic>
          <a:graphicData uri="http://schemas.openxmlformats.org/presentationml/2006/ole">
            <mc:AlternateContent xmlns:mc="http://schemas.openxmlformats.org/markup-compatibility/2006">
              <mc:Choice xmlns:v="urn:schemas-microsoft-com:vml" Requires="v">
                <p:oleObj spid="_x0000_s59011" name="Equation" r:id="rId14" imgW="203040" imgH="279360" progId="Equation.DSMT4">
                  <p:embed/>
                </p:oleObj>
              </mc:Choice>
              <mc:Fallback>
                <p:oleObj name="Equation" r:id="rId14" imgW="203040" imgH="279360" progId="Equation.DSMT4">
                  <p:embed/>
                  <p:pic>
                    <p:nvPicPr>
                      <p:cNvPr id="0" name="Object 7"/>
                      <p:cNvPicPr>
                        <a:picLocks noChangeAspect="1" noChangeArrowheads="1"/>
                      </p:cNvPicPr>
                      <p:nvPr/>
                    </p:nvPicPr>
                    <p:blipFill>
                      <a:blip r:embed="rId15"/>
                      <a:srcRect/>
                      <a:stretch>
                        <a:fillRect/>
                      </a:stretch>
                    </p:blipFill>
                    <p:spPr bwMode="auto">
                      <a:xfrm>
                        <a:off x="4186382" y="3322108"/>
                        <a:ext cx="406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Oval 12"/>
          <p:cNvSpPr/>
          <p:nvPr/>
        </p:nvSpPr>
        <p:spPr>
          <a:xfrm>
            <a:off x="4668982" y="3200400"/>
            <a:ext cx="1828800" cy="14478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1487182778"/>
              </p:ext>
            </p:extLst>
          </p:nvPr>
        </p:nvGraphicFramePr>
        <p:xfrm>
          <a:off x="5392882" y="3326871"/>
          <a:ext cx="381000" cy="558800"/>
        </p:xfrm>
        <a:graphic>
          <a:graphicData uri="http://schemas.openxmlformats.org/presentationml/2006/ole">
            <mc:AlternateContent xmlns:mc="http://schemas.openxmlformats.org/markup-compatibility/2006">
              <mc:Choice xmlns:v="urn:schemas-microsoft-com:vml" Requires="v">
                <p:oleObj spid="_x0000_s59012" name="Equation" r:id="rId16" imgW="190440" imgH="279360" progId="Equation.DSMT4">
                  <p:embed/>
                </p:oleObj>
              </mc:Choice>
              <mc:Fallback>
                <p:oleObj name="Equation" r:id="rId16" imgW="190440" imgH="279360" progId="Equation.DSMT4">
                  <p:embed/>
                  <p:pic>
                    <p:nvPicPr>
                      <p:cNvPr id="0" name="Object 11"/>
                      <p:cNvPicPr>
                        <a:picLocks noChangeAspect="1" noChangeArrowheads="1"/>
                      </p:cNvPicPr>
                      <p:nvPr/>
                    </p:nvPicPr>
                    <p:blipFill>
                      <a:blip r:embed="rId17"/>
                      <a:srcRect/>
                      <a:stretch>
                        <a:fillRect/>
                      </a:stretch>
                    </p:blipFill>
                    <p:spPr bwMode="auto">
                      <a:xfrm>
                        <a:off x="5392882" y="3326871"/>
                        <a:ext cx="381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60653579"/>
              </p:ext>
            </p:extLst>
          </p:nvPr>
        </p:nvGraphicFramePr>
        <p:xfrm>
          <a:off x="5786582" y="3644371"/>
          <a:ext cx="330200" cy="558800"/>
        </p:xfrm>
        <a:graphic>
          <a:graphicData uri="http://schemas.openxmlformats.org/presentationml/2006/ole">
            <mc:AlternateContent xmlns:mc="http://schemas.openxmlformats.org/markup-compatibility/2006">
              <mc:Choice xmlns:v="urn:schemas-microsoft-com:vml" Requires="v">
                <p:oleObj spid="_x0000_s59013" name="Equation" r:id="rId18" imgW="164880" imgH="279360" progId="Equation.DSMT4">
                  <p:embed/>
                </p:oleObj>
              </mc:Choice>
              <mc:Fallback>
                <p:oleObj name="Equation" r:id="rId18" imgW="164880" imgH="279360" progId="Equation.DSMT4">
                  <p:embed/>
                  <p:pic>
                    <p:nvPicPr>
                      <p:cNvPr id="0" name="Object 8"/>
                      <p:cNvPicPr>
                        <a:picLocks noChangeAspect="1" noChangeArrowheads="1"/>
                      </p:cNvPicPr>
                      <p:nvPr/>
                    </p:nvPicPr>
                    <p:blipFill>
                      <a:blip r:embed="rId19"/>
                      <a:srcRect/>
                      <a:stretch>
                        <a:fillRect/>
                      </a:stretch>
                    </p:blipFill>
                    <p:spPr bwMode="auto">
                      <a:xfrm>
                        <a:off x="5786582" y="3644371"/>
                        <a:ext cx="330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84647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Junction trees for lineages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42900" indent="-342900">
                  <a:buFont typeface="Arial" pitchFamily="34" charset="0"/>
                  <a:buChar char="•"/>
                </a:pPr>
                <a:r>
                  <a:rPr lang="en-US" sz="2400" dirty="0" smtClean="0"/>
                  <a:t>Let </a:t>
                </a:r>
                <a14:m>
                  <m:oMath xmlns:m="http://schemas.openxmlformats.org/officeDocument/2006/math">
                    <m:r>
                      <a:rPr lang="en-US" sz="2400" b="0" i="1" smtClean="0">
                        <a:latin typeface="Cambria Math"/>
                      </a:rPr>
                      <m:t>𝐻</m:t>
                    </m:r>
                    <m:d>
                      <m:dPr>
                        <m:ctrlPr>
                          <a:rPr lang="en-US" sz="2400" b="0" i="1" smtClean="0">
                            <a:latin typeface="Cambria Math"/>
                          </a:rPr>
                        </m:ctrlPr>
                      </m:dPr>
                      <m:e>
                        <m:r>
                          <a:rPr lang="en-US" sz="2400" b="0" i="1" smtClean="0">
                            <a:latin typeface="Cambria Math"/>
                          </a:rPr>
                          <m:t>𝑉</m:t>
                        </m:r>
                        <m:r>
                          <a:rPr lang="en-US" sz="2400" b="0" i="1" smtClean="0">
                            <a:latin typeface="Cambria Math"/>
                          </a:rPr>
                          <m:t>,</m:t>
                        </m:r>
                        <m:r>
                          <a:rPr lang="en-US" sz="2400" b="0" i="1" smtClean="0">
                            <a:latin typeface="Cambria Math"/>
                            <a:ea typeface="Cambria Math"/>
                          </a:rPr>
                          <m:t>ℰ</m:t>
                        </m:r>
                      </m:e>
                    </m:d>
                  </m:oMath>
                </a14:m>
                <a:r>
                  <a:rPr lang="en-US" sz="2400" dirty="0" smtClean="0"/>
                  <a:t> be a </a:t>
                </a:r>
                <a:r>
                  <a:rPr lang="en-US" sz="2400" dirty="0" err="1" smtClean="0"/>
                  <a:t>hypergraph</a:t>
                </a:r>
                <a:r>
                  <a:rPr lang="en-US" sz="2400" dirty="0" smtClean="0"/>
                  <a:t>.</a:t>
                </a:r>
              </a:p>
              <a:p>
                <a:pPr marL="342900" indent="-342900">
                  <a:buFont typeface="Arial" pitchFamily="34" charset="0"/>
                  <a:buChar char="•"/>
                </a:pPr>
                <a:r>
                  <a:rPr lang="en-US" sz="2400" dirty="0" err="1" smtClean="0"/>
                  <a:t>Hypergraph</a:t>
                </a:r>
                <a:r>
                  <a:rPr lang="en-US" sz="2400" dirty="0" smtClean="0"/>
                  <a:t> </a:t>
                </a:r>
                <a14:m>
                  <m:oMath xmlns:m="http://schemas.openxmlformats.org/officeDocument/2006/math">
                    <m:r>
                      <a:rPr lang="en-US" sz="2400" i="1">
                        <a:latin typeface="Cambria Math"/>
                      </a:rPr>
                      <m:t>𝐻</m:t>
                    </m:r>
                    <m:d>
                      <m:dPr>
                        <m:ctrlPr>
                          <a:rPr lang="en-US" sz="2400" i="1">
                            <a:latin typeface="Cambria Math"/>
                          </a:rPr>
                        </m:ctrlPr>
                      </m:dPr>
                      <m:e>
                        <m:r>
                          <a:rPr lang="en-US" sz="2400" i="1">
                            <a:latin typeface="Cambria Math"/>
                          </a:rPr>
                          <m:t>𝑉</m:t>
                        </m:r>
                        <m:r>
                          <a:rPr lang="en-US" sz="2400" i="1">
                            <a:latin typeface="Cambria Math"/>
                          </a:rPr>
                          <m:t>,</m:t>
                        </m:r>
                        <m:r>
                          <a:rPr lang="en-US" sz="2400" i="1">
                            <a:latin typeface="Cambria Math"/>
                            <a:ea typeface="Cambria Math"/>
                          </a:rPr>
                          <m:t>ℰ</m:t>
                        </m:r>
                      </m:e>
                    </m:d>
                  </m:oMath>
                </a14:m>
                <a:r>
                  <a:rPr lang="en-US" sz="2400" dirty="0" smtClean="0"/>
                  <a:t> is acyclic </a:t>
                </a:r>
                <a:r>
                  <a:rPr lang="en-US" sz="2400" i="1" dirty="0" err="1" smtClean="0"/>
                  <a:t>iff</a:t>
                </a:r>
                <a:r>
                  <a:rPr lang="en-US" sz="2400" dirty="0" smtClean="0"/>
                  <a:t> it has a junction tree </a:t>
                </a:r>
                <a14:m>
                  <m:oMath xmlns:m="http://schemas.openxmlformats.org/officeDocument/2006/math">
                    <m:r>
                      <a:rPr lang="en-US" sz="2400" b="0" i="1" smtClean="0">
                        <a:latin typeface="Cambria Math"/>
                      </a:rPr>
                      <m:t>𝑇</m:t>
                    </m:r>
                    <m:r>
                      <a:rPr lang="en-US" sz="2400" b="0" i="1" smtClean="0">
                        <a:latin typeface="Cambria Math"/>
                      </a:rPr>
                      <m:t>(</m:t>
                    </m:r>
                    <m:r>
                      <a:rPr lang="en-US" sz="2400" i="1">
                        <a:latin typeface="Cambria Math"/>
                        <a:ea typeface="Cambria Math"/>
                      </a:rPr>
                      <m:t>ℰ</m:t>
                    </m:r>
                  </m:oMath>
                </a14:m>
                <a:r>
                  <a:rPr lang="en-US" sz="2400" dirty="0" smtClean="0"/>
                  <a:t>,A) </a:t>
                </a:r>
                <a:r>
                  <a:rPr lang="en-US" sz="2400" i="1" dirty="0" smtClean="0"/>
                  <a:t>[</a:t>
                </a:r>
                <a:r>
                  <a:rPr lang="en-US" sz="2400" i="1" dirty="0" err="1" smtClean="0"/>
                  <a:t>Beeri</a:t>
                </a:r>
                <a:r>
                  <a:rPr lang="en-US" sz="2400" i="1" dirty="0" smtClean="0"/>
                  <a:t> et al 1981]</a:t>
                </a:r>
              </a:p>
              <a:p>
                <a:pPr lvl="1"/>
                <a:r>
                  <a:rPr lang="en-US" sz="2400" b="1" dirty="0" smtClean="0"/>
                  <a:t>The </a:t>
                </a:r>
                <a:r>
                  <a:rPr lang="en-US" sz="2400" b="1" dirty="0"/>
                  <a:t>junction tree property</a:t>
                </a:r>
                <a:r>
                  <a:rPr lang="en-US" sz="2400" dirty="0"/>
                  <a:t>:  for every </a:t>
                </a:r>
                <a14:m>
                  <m:oMath xmlns:m="http://schemas.openxmlformats.org/officeDocument/2006/math">
                    <m:r>
                      <a:rPr lang="en-US" sz="2400" i="1">
                        <a:latin typeface="Cambria Math"/>
                      </a:rPr>
                      <m:t>𝑣</m:t>
                    </m:r>
                    <m:r>
                      <a:rPr lang="en-US" sz="2400" i="1">
                        <a:latin typeface="Cambria Math"/>
                      </a:rPr>
                      <m:t>∈</m:t>
                    </m:r>
                    <m:r>
                      <a:rPr lang="en-US" sz="2400" i="1">
                        <a:latin typeface="Cambria Math"/>
                      </a:rPr>
                      <m:t>𝑉</m:t>
                    </m:r>
                  </m:oMath>
                </a14:m>
                <a:r>
                  <a:rPr lang="en-US" sz="2400" dirty="0"/>
                  <a:t> the set of nodes in the tree that contain </a:t>
                </a:r>
                <a14:m>
                  <m:oMath xmlns:m="http://schemas.openxmlformats.org/officeDocument/2006/math">
                    <m:r>
                      <a:rPr lang="en-US" sz="2400" i="1">
                        <a:latin typeface="Cambria Math"/>
                      </a:rPr>
                      <m:t>𝑣</m:t>
                    </m:r>
                    <m:r>
                      <a:rPr lang="en-US" sz="2400" i="1">
                        <a:latin typeface="Cambria Math"/>
                      </a:rPr>
                      <m:t>, </m:t>
                    </m:r>
                    <m:sSub>
                      <m:sSubPr>
                        <m:ctrlPr>
                          <a:rPr lang="en-US" sz="2400" i="1">
                            <a:latin typeface="Cambria Math"/>
                          </a:rPr>
                        </m:ctrlPr>
                      </m:sSubPr>
                      <m:e>
                        <m:r>
                          <a:rPr lang="en-US" sz="2400" i="1">
                            <a:latin typeface="Cambria Math"/>
                          </a:rPr>
                          <m:t>𝐾</m:t>
                        </m:r>
                      </m:e>
                      <m:sub>
                        <m:r>
                          <a:rPr lang="en-US" sz="2400" i="1">
                            <a:latin typeface="Cambria Math"/>
                          </a:rPr>
                          <m:t>𝑣</m:t>
                        </m:r>
                      </m:sub>
                    </m:sSub>
                    <m:r>
                      <a:rPr lang="en-US" sz="2400" i="1">
                        <a:latin typeface="Cambria Math"/>
                      </a:rPr>
                      <m:t>⊆</m:t>
                    </m:r>
                    <m:r>
                      <a:rPr lang="en-US" sz="2400" i="1">
                        <a:latin typeface="Cambria Math"/>
                        <a:ea typeface="Cambria Math"/>
                      </a:rPr>
                      <m:t>ℰ</m:t>
                    </m:r>
                  </m:oMath>
                </a14:m>
                <a:r>
                  <a:rPr lang="en-US" sz="2400" dirty="0"/>
                  <a:t>, induce a </a:t>
                </a:r>
                <a:r>
                  <a:rPr lang="en-US" sz="2400" dirty="0" smtClean="0"/>
                  <a:t>(connected) tree</a:t>
                </a:r>
                <a:r>
                  <a:rPr lang="en-US" sz="2400" dirty="0"/>
                  <a:t>.</a:t>
                </a:r>
              </a:p>
              <a:p>
                <a:pPr lvl="1"/>
                <a:endParaRPr lang="en-US" dirty="0"/>
              </a:p>
              <a:p>
                <a:pPr lvl="1"/>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59" t="-1023" r="-2319"/>
                </a:stretch>
              </a:blipFill>
            </p:spPr>
            <p:txBody>
              <a:bodyPr/>
              <a:lstStyle/>
              <a:p>
                <a:r>
                  <a:rPr lang="en-US">
                    <a:noFill/>
                  </a:rPr>
                  <a:t> </a:t>
                </a:r>
              </a:p>
            </p:txBody>
          </p:sp>
        </mc:Fallback>
      </mc:AlternateContent>
    </p:spTree>
    <p:extLst>
      <p:ext uri="{BB962C8B-B14F-4D97-AF65-F5344CB8AC3E}">
        <p14:creationId xmlns:p14="http://schemas.microsoft.com/office/powerpoint/2010/main" val="1525434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28600"/>
            <a:ext cx="8458200" cy="1371600"/>
          </a:xfrm>
        </p:spPr>
        <p:txBody>
          <a:bodyPr/>
          <a:lstStyle/>
          <a:p>
            <a:pPr algn="ctr"/>
            <a:r>
              <a:rPr lang="en-US" dirty="0" smtClean="0"/>
              <a:t>Junction trees </a:t>
            </a:r>
            <a:r>
              <a:rPr lang="en-US" dirty="0"/>
              <a:t>for lineages</a:t>
            </a:r>
          </a:p>
        </p:txBody>
      </p:sp>
      <p:graphicFrame>
        <p:nvGraphicFramePr>
          <p:cNvPr id="4" name="Object 3"/>
          <p:cNvGraphicFramePr>
            <a:graphicFrameLocks noChangeAspect="1"/>
          </p:cNvGraphicFramePr>
          <p:nvPr>
            <p:extLst>
              <p:ext uri="{D42A27DB-BD31-4B8C-83A1-F6EECF244321}">
                <p14:modId xmlns:p14="http://schemas.microsoft.com/office/powerpoint/2010/main" val="4199837508"/>
              </p:ext>
            </p:extLst>
          </p:nvPr>
        </p:nvGraphicFramePr>
        <p:xfrm>
          <a:off x="2057400" y="1600200"/>
          <a:ext cx="4724400" cy="661988"/>
        </p:xfrm>
        <a:graphic>
          <a:graphicData uri="http://schemas.openxmlformats.org/presentationml/2006/ole">
            <mc:AlternateContent xmlns:mc="http://schemas.openxmlformats.org/markup-compatibility/2006">
              <mc:Choice xmlns:v="urn:schemas-microsoft-com:vml" Requires="v">
                <p:oleObj spid="_x0000_s60913" name="Equation" r:id="rId4" imgW="1993680" imgH="279360" progId="Equation.DSMT4">
                  <p:embed/>
                </p:oleObj>
              </mc:Choice>
              <mc:Fallback>
                <p:oleObj name="Equation" r:id="rId4" imgW="1993680" imgH="2793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600200"/>
                        <a:ext cx="4724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Oval 5"/>
          <p:cNvSpPr/>
          <p:nvPr/>
        </p:nvSpPr>
        <p:spPr>
          <a:xfrm>
            <a:off x="2362200" y="2548467"/>
            <a:ext cx="1828800" cy="14478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818009401"/>
              </p:ext>
            </p:extLst>
          </p:nvPr>
        </p:nvGraphicFramePr>
        <p:xfrm>
          <a:off x="2590800" y="2915356"/>
          <a:ext cx="304800" cy="558800"/>
        </p:xfrm>
        <a:graphic>
          <a:graphicData uri="http://schemas.openxmlformats.org/presentationml/2006/ole">
            <mc:AlternateContent xmlns:mc="http://schemas.openxmlformats.org/markup-compatibility/2006">
              <mc:Choice xmlns:v="urn:schemas-microsoft-com:vml" Requires="v">
                <p:oleObj spid="_x0000_s60914" name="Equation" r:id="rId6" imgW="152280" imgH="279360" progId="Equation.DSMT4">
                  <p:embed/>
                </p:oleObj>
              </mc:Choice>
              <mc:Fallback>
                <p:oleObj name="Equation" r:id="rId6" imgW="152280" imgH="279360" progId="Equation.DSMT4">
                  <p:embed/>
                  <p:pic>
                    <p:nvPicPr>
                      <p:cNvPr id="0" name=""/>
                      <p:cNvPicPr/>
                      <p:nvPr/>
                    </p:nvPicPr>
                    <p:blipFill>
                      <a:blip r:embed="rId7"/>
                      <a:stretch>
                        <a:fillRect/>
                      </a:stretch>
                    </p:blipFill>
                    <p:spPr>
                      <a:xfrm>
                        <a:off x="2590800" y="2915356"/>
                        <a:ext cx="304800" cy="558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4653537"/>
              </p:ext>
            </p:extLst>
          </p:nvPr>
        </p:nvGraphicFramePr>
        <p:xfrm>
          <a:off x="3098800" y="3272367"/>
          <a:ext cx="355600" cy="558800"/>
        </p:xfrm>
        <a:graphic>
          <a:graphicData uri="http://schemas.openxmlformats.org/presentationml/2006/ole">
            <mc:AlternateContent xmlns:mc="http://schemas.openxmlformats.org/markup-compatibility/2006">
              <mc:Choice xmlns:v="urn:schemas-microsoft-com:vml" Requires="v">
                <p:oleObj spid="_x0000_s60915" name="Equation" r:id="rId8" imgW="177480" imgH="279360" progId="Equation.DSMT4">
                  <p:embed/>
                </p:oleObj>
              </mc:Choice>
              <mc:Fallback>
                <p:oleObj name="Equation" r:id="rId8" imgW="177480" imgH="279360" progId="Equation.DSMT4">
                  <p:embed/>
                  <p:pic>
                    <p:nvPicPr>
                      <p:cNvPr id="0" name=""/>
                      <p:cNvPicPr>
                        <a:picLocks noChangeAspect="1" noChangeArrowheads="1"/>
                      </p:cNvPicPr>
                      <p:nvPr/>
                    </p:nvPicPr>
                    <p:blipFill>
                      <a:blip r:embed="rId9"/>
                      <a:srcRect/>
                      <a:stretch>
                        <a:fillRect/>
                      </a:stretch>
                    </p:blipFill>
                    <p:spPr bwMode="auto">
                      <a:xfrm>
                        <a:off x="3098800" y="3272367"/>
                        <a:ext cx="355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16086218"/>
              </p:ext>
            </p:extLst>
          </p:nvPr>
        </p:nvGraphicFramePr>
        <p:xfrm>
          <a:off x="3733800" y="2992967"/>
          <a:ext cx="279400" cy="558800"/>
        </p:xfrm>
        <a:graphic>
          <a:graphicData uri="http://schemas.openxmlformats.org/presentationml/2006/ole">
            <mc:AlternateContent xmlns:mc="http://schemas.openxmlformats.org/markup-compatibility/2006">
              <mc:Choice xmlns:v="urn:schemas-microsoft-com:vml" Requires="v">
                <p:oleObj spid="_x0000_s60916" name="Equation" r:id="rId10" imgW="139680" imgH="279360" progId="Equation.DSMT4">
                  <p:embed/>
                </p:oleObj>
              </mc:Choice>
              <mc:Fallback>
                <p:oleObj name="Equation" r:id="rId10" imgW="139680" imgH="279360" progId="Equation.DSMT4">
                  <p:embed/>
                  <p:pic>
                    <p:nvPicPr>
                      <p:cNvPr id="0" name=""/>
                      <p:cNvPicPr>
                        <a:picLocks noChangeAspect="1" noChangeArrowheads="1"/>
                      </p:cNvPicPr>
                      <p:nvPr/>
                    </p:nvPicPr>
                    <p:blipFill>
                      <a:blip r:embed="rId11"/>
                      <a:srcRect/>
                      <a:stretch>
                        <a:fillRect/>
                      </a:stretch>
                    </p:blipFill>
                    <p:spPr bwMode="auto">
                      <a:xfrm>
                        <a:off x="3733800" y="2992967"/>
                        <a:ext cx="279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Oval 9"/>
          <p:cNvSpPr/>
          <p:nvPr/>
        </p:nvSpPr>
        <p:spPr>
          <a:xfrm>
            <a:off x="3429000" y="2548467"/>
            <a:ext cx="1828800" cy="14478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746408264"/>
              </p:ext>
            </p:extLst>
          </p:nvPr>
        </p:nvGraphicFramePr>
        <p:xfrm>
          <a:off x="4775200" y="2992967"/>
          <a:ext cx="355600" cy="558800"/>
        </p:xfrm>
        <a:graphic>
          <a:graphicData uri="http://schemas.openxmlformats.org/presentationml/2006/ole">
            <mc:AlternateContent xmlns:mc="http://schemas.openxmlformats.org/markup-compatibility/2006">
              <mc:Choice xmlns:v="urn:schemas-microsoft-com:vml" Requires="v">
                <p:oleObj spid="_x0000_s60917" name="Equation" r:id="rId12" imgW="177480" imgH="279360" progId="Equation.DSMT4">
                  <p:embed/>
                </p:oleObj>
              </mc:Choice>
              <mc:Fallback>
                <p:oleObj name="Equation" r:id="rId12" imgW="177480" imgH="279360" progId="Equation.DSMT4">
                  <p:embed/>
                  <p:pic>
                    <p:nvPicPr>
                      <p:cNvPr id="0" name=""/>
                      <p:cNvPicPr>
                        <a:picLocks noChangeAspect="1" noChangeArrowheads="1"/>
                      </p:cNvPicPr>
                      <p:nvPr/>
                    </p:nvPicPr>
                    <p:blipFill>
                      <a:blip r:embed="rId13"/>
                      <a:srcRect/>
                      <a:stretch>
                        <a:fillRect/>
                      </a:stretch>
                    </p:blipFill>
                    <p:spPr bwMode="auto">
                      <a:xfrm>
                        <a:off x="4775200" y="2992967"/>
                        <a:ext cx="355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732379403"/>
              </p:ext>
            </p:extLst>
          </p:nvPr>
        </p:nvGraphicFramePr>
        <p:xfrm>
          <a:off x="4241800" y="2742142"/>
          <a:ext cx="406400" cy="558800"/>
        </p:xfrm>
        <a:graphic>
          <a:graphicData uri="http://schemas.openxmlformats.org/presentationml/2006/ole">
            <mc:AlternateContent xmlns:mc="http://schemas.openxmlformats.org/markup-compatibility/2006">
              <mc:Choice xmlns:v="urn:schemas-microsoft-com:vml" Requires="v">
                <p:oleObj spid="_x0000_s60918" name="Equation" r:id="rId14" imgW="203040" imgH="279360" progId="Equation.DSMT4">
                  <p:embed/>
                </p:oleObj>
              </mc:Choice>
              <mc:Fallback>
                <p:oleObj name="Equation" r:id="rId14" imgW="203040" imgH="279360" progId="Equation.DSMT4">
                  <p:embed/>
                  <p:pic>
                    <p:nvPicPr>
                      <p:cNvPr id="0" name=""/>
                      <p:cNvPicPr>
                        <a:picLocks noChangeAspect="1" noChangeArrowheads="1"/>
                      </p:cNvPicPr>
                      <p:nvPr/>
                    </p:nvPicPr>
                    <p:blipFill>
                      <a:blip r:embed="rId15"/>
                      <a:srcRect/>
                      <a:stretch>
                        <a:fillRect/>
                      </a:stretch>
                    </p:blipFill>
                    <p:spPr bwMode="auto">
                      <a:xfrm>
                        <a:off x="4241800" y="2742142"/>
                        <a:ext cx="406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Oval 12"/>
          <p:cNvSpPr/>
          <p:nvPr/>
        </p:nvSpPr>
        <p:spPr>
          <a:xfrm>
            <a:off x="4724400" y="2620434"/>
            <a:ext cx="1828800" cy="14478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1566795915"/>
              </p:ext>
            </p:extLst>
          </p:nvPr>
        </p:nvGraphicFramePr>
        <p:xfrm>
          <a:off x="5448300" y="2746905"/>
          <a:ext cx="381000" cy="558800"/>
        </p:xfrm>
        <a:graphic>
          <a:graphicData uri="http://schemas.openxmlformats.org/presentationml/2006/ole">
            <mc:AlternateContent xmlns:mc="http://schemas.openxmlformats.org/markup-compatibility/2006">
              <mc:Choice xmlns:v="urn:schemas-microsoft-com:vml" Requires="v">
                <p:oleObj spid="_x0000_s60919" name="Equation" r:id="rId16" imgW="190440" imgH="279360" progId="Equation.DSMT4">
                  <p:embed/>
                </p:oleObj>
              </mc:Choice>
              <mc:Fallback>
                <p:oleObj name="Equation" r:id="rId16" imgW="190440" imgH="279360" progId="Equation.DSMT4">
                  <p:embed/>
                  <p:pic>
                    <p:nvPicPr>
                      <p:cNvPr id="0" name=""/>
                      <p:cNvPicPr>
                        <a:picLocks noChangeAspect="1" noChangeArrowheads="1"/>
                      </p:cNvPicPr>
                      <p:nvPr/>
                    </p:nvPicPr>
                    <p:blipFill>
                      <a:blip r:embed="rId17"/>
                      <a:srcRect/>
                      <a:stretch>
                        <a:fillRect/>
                      </a:stretch>
                    </p:blipFill>
                    <p:spPr bwMode="auto">
                      <a:xfrm>
                        <a:off x="5448300" y="2746905"/>
                        <a:ext cx="381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92759614"/>
              </p:ext>
            </p:extLst>
          </p:nvPr>
        </p:nvGraphicFramePr>
        <p:xfrm>
          <a:off x="5842000" y="3064405"/>
          <a:ext cx="330200" cy="558800"/>
        </p:xfrm>
        <a:graphic>
          <a:graphicData uri="http://schemas.openxmlformats.org/presentationml/2006/ole">
            <mc:AlternateContent xmlns:mc="http://schemas.openxmlformats.org/markup-compatibility/2006">
              <mc:Choice xmlns:v="urn:schemas-microsoft-com:vml" Requires="v">
                <p:oleObj spid="_x0000_s60920" name="Equation" r:id="rId18" imgW="164880" imgH="279360" progId="Equation.DSMT4">
                  <p:embed/>
                </p:oleObj>
              </mc:Choice>
              <mc:Fallback>
                <p:oleObj name="Equation" r:id="rId18" imgW="164880" imgH="279360" progId="Equation.DSMT4">
                  <p:embed/>
                  <p:pic>
                    <p:nvPicPr>
                      <p:cNvPr id="0" name=""/>
                      <p:cNvPicPr>
                        <a:picLocks noChangeAspect="1" noChangeArrowheads="1"/>
                      </p:cNvPicPr>
                      <p:nvPr/>
                    </p:nvPicPr>
                    <p:blipFill>
                      <a:blip r:embed="rId19"/>
                      <a:srcRect/>
                      <a:stretch>
                        <a:fillRect/>
                      </a:stretch>
                    </p:blipFill>
                    <p:spPr bwMode="auto">
                      <a:xfrm>
                        <a:off x="5842000" y="3064405"/>
                        <a:ext cx="330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6" name="Group 15"/>
          <p:cNvGrpSpPr/>
          <p:nvPr/>
        </p:nvGrpSpPr>
        <p:grpSpPr>
          <a:xfrm>
            <a:off x="1382549" y="4800600"/>
            <a:ext cx="6161251" cy="838200"/>
            <a:chOff x="1382549" y="4800600"/>
            <a:chExt cx="6161251" cy="838200"/>
          </a:xfrm>
        </p:grpSpPr>
        <p:grpSp>
          <p:nvGrpSpPr>
            <p:cNvPr id="17" name="Group 16"/>
            <p:cNvGrpSpPr/>
            <p:nvPr/>
          </p:nvGrpSpPr>
          <p:grpSpPr>
            <a:xfrm>
              <a:off x="1382549" y="4800600"/>
              <a:ext cx="1295400" cy="838200"/>
              <a:chOff x="838200" y="4800600"/>
              <a:chExt cx="1295400" cy="838200"/>
            </a:xfrm>
          </p:grpSpPr>
          <p:sp>
            <p:nvSpPr>
              <p:cNvPr id="32" name="Oval 31"/>
              <p:cNvSpPr/>
              <p:nvPr/>
            </p:nvSpPr>
            <p:spPr>
              <a:xfrm>
                <a:off x="838200" y="4800600"/>
                <a:ext cx="12954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33" name="Object 32"/>
              <p:cNvGraphicFramePr>
                <a:graphicFrameLocks noChangeAspect="1"/>
              </p:cNvGraphicFramePr>
              <p:nvPr>
                <p:extLst>
                  <p:ext uri="{D42A27DB-BD31-4B8C-83A1-F6EECF244321}">
                    <p14:modId xmlns:p14="http://schemas.microsoft.com/office/powerpoint/2010/main" val="4180082593"/>
                  </p:ext>
                </p:extLst>
              </p:nvPr>
            </p:nvGraphicFramePr>
            <p:xfrm>
              <a:off x="1144271" y="4954269"/>
              <a:ext cx="755350" cy="536055"/>
            </p:xfrm>
            <a:graphic>
              <a:graphicData uri="http://schemas.openxmlformats.org/presentationml/2006/ole">
                <mc:AlternateContent xmlns:mc="http://schemas.openxmlformats.org/markup-compatibility/2006">
                  <mc:Choice xmlns:v="urn:schemas-microsoft-com:vml" Requires="v">
                    <p:oleObj spid="_x0000_s60921" name="Equation" r:id="rId20" imgW="393480" imgH="279360" progId="Equation.DSMT4">
                      <p:embed/>
                    </p:oleObj>
                  </mc:Choice>
                  <mc:Fallback>
                    <p:oleObj name="Equation" r:id="rId20" imgW="393480" imgH="279360" progId="Equation.DSMT4">
                      <p:embed/>
                      <p:pic>
                        <p:nvPicPr>
                          <p:cNvPr id="0" name=""/>
                          <p:cNvPicPr/>
                          <p:nvPr/>
                        </p:nvPicPr>
                        <p:blipFill>
                          <a:blip r:embed="rId21"/>
                          <a:stretch>
                            <a:fillRect/>
                          </a:stretch>
                        </p:blipFill>
                        <p:spPr>
                          <a:xfrm>
                            <a:off x="1144271" y="4954269"/>
                            <a:ext cx="755350" cy="536055"/>
                          </a:xfrm>
                          <a:prstGeom prst="rect">
                            <a:avLst/>
                          </a:prstGeom>
                        </p:spPr>
                      </p:pic>
                    </p:oleObj>
                  </mc:Fallback>
                </mc:AlternateContent>
              </a:graphicData>
            </a:graphic>
          </p:graphicFrame>
        </p:grpSp>
        <p:grpSp>
          <p:nvGrpSpPr>
            <p:cNvPr id="18" name="Group 17"/>
            <p:cNvGrpSpPr/>
            <p:nvPr/>
          </p:nvGrpSpPr>
          <p:grpSpPr>
            <a:xfrm>
              <a:off x="3862165" y="4800600"/>
              <a:ext cx="1295400" cy="838200"/>
              <a:chOff x="838200" y="4800600"/>
              <a:chExt cx="1295400" cy="838200"/>
            </a:xfrm>
          </p:grpSpPr>
          <p:sp>
            <p:nvSpPr>
              <p:cNvPr id="30" name="Oval 29"/>
              <p:cNvSpPr/>
              <p:nvPr/>
            </p:nvSpPr>
            <p:spPr>
              <a:xfrm>
                <a:off x="838200" y="4800600"/>
                <a:ext cx="12954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31" name="Object 30"/>
              <p:cNvGraphicFramePr>
                <a:graphicFrameLocks noChangeAspect="1"/>
              </p:cNvGraphicFramePr>
              <p:nvPr>
                <p:extLst>
                  <p:ext uri="{D42A27DB-BD31-4B8C-83A1-F6EECF244321}">
                    <p14:modId xmlns:p14="http://schemas.microsoft.com/office/powerpoint/2010/main" val="3530451014"/>
                  </p:ext>
                </p:extLst>
              </p:nvPr>
            </p:nvGraphicFramePr>
            <p:xfrm>
              <a:off x="1097053" y="4954588"/>
              <a:ext cx="852487" cy="534987"/>
            </p:xfrm>
            <a:graphic>
              <a:graphicData uri="http://schemas.openxmlformats.org/presentationml/2006/ole">
                <mc:AlternateContent xmlns:mc="http://schemas.openxmlformats.org/markup-compatibility/2006">
                  <mc:Choice xmlns:v="urn:schemas-microsoft-com:vml" Requires="v">
                    <p:oleObj spid="_x0000_s60922" name="Equation" r:id="rId22" imgW="444240" imgH="279360" progId="Equation.DSMT4">
                      <p:embed/>
                    </p:oleObj>
                  </mc:Choice>
                  <mc:Fallback>
                    <p:oleObj name="Equation" r:id="rId22" imgW="444240" imgH="279360" progId="Equation.DSMT4">
                      <p:embed/>
                      <p:pic>
                        <p:nvPicPr>
                          <p:cNvPr id="0" name=""/>
                          <p:cNvPicPr/>
                          <p:nvPr/>
                        </p:nvPicPr>
                        <p:blipFill>
                          <a:blip r:embed="rId23"/>
                          <a:stretch>
                            <a:fillRect/>
                          </a:stretch>
                        </p:blipFill>
                        <p:spPr>
                          <a:xfrm>
                            <a:off x="1097053" y="4954588"/>
                            <a:ext cx="852487" cy="534987"/>
                          </a:xfrm>
                          <a:prstGeom prst="rect">
                            <a:avLst/>
                          </a:prstGeom>
                        </p:spPr>
                      </p:pic>
                    </p:oleObj>
                  </mc:Fallback>
                </mc:AlternateContent>
              </a:graphicData>
            </a:graphic>
          </p:graphicFrame>
        </p:grpSp>
        <p:grpSp>
          <p:nvGrpSpPr>
            <p:cNvPr id="19" name="Group 18"/>
            <p:cNvGrpSpPr/>
            <p:nvPr/>
          </p:nvGrpSpPr>
          <p:grpSpPr>
            <a:xfrm>
              <a:off x="6248400" y="4800600"/>
              <a:ext cx="1295400" cy="838200"/>
              <a:chOff x="838200" y="4800600"/>
              <a:chExt cx="1295400" cy="838200"/>
            </a:xfrm>
          </p:grpSpPr>
          <p:sp>
            <p:nvSpPr>
              <p:cNvPr id="28" name="Oval 27"/>
              <p:cNvSpPr/>
              <p:nvPr/>
            </p:nvSpPr>
            <p:spPr>
              <a:xfrm>
                <a:off x="838200" y="4800600"/>
                <a:ext cx="12954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29" name="Object 28"/>
              <p:cNvGraphicFramePr>
                <a:graphicFrameLocks noChangeAspect="1"/>
              </p:cNvGraphicFramePr>
              <p:nvPr>
                <p:extLst>
                  <p:ext uri="{D42A27DB-BD31-4B8C-83A1-F6EECF244321}">
                    <p14:modId xmlns:p14="http://schemas.microsoft.com/office/powerpoint/2010/main" val="976211707"/>
                  </p:ext>
                </p:extLst>
              </p:nvPr>
            </p:nvGraphicFramePr>
            <p:xfrm>
              <a:off x="1083824" y="4954588"/>
              <a:ext cx="877887" cy="534987"/>
            </p:xfrm>
            <a:graphic>
              <a:graphicData uri="http://schemas.openxmlformats.org/presentationml/2006/ole">
                <mc:AlternateContent xmlns:mc="http://schemas.openxmlformats.org/markup-compatibility/2006">
                  <mc:Choice xmlns:v="urn:schemas-microsoft-com:vml" Requires="v">
                    <p:oleObj spid="_x0000_s60923" name="Equation" r:id="rId24" imgW="457200" imgH="279360" progId="Equation.DSMT4">
                      <p:embed/>
                    </p:oleObj>
                  </mc:Choice>
                  <mc:Fallback>
                    <p:oleObj name="Equation" r:id="rId24" imgW="457200" imgH="279360" progId="Equation.DSMT4">
                      <p:embed/>
                      <p:pic>
                        <p:nvPicPr>
                          <p:cNvPr id="0" name=""/>
                          <p:cNvPicPr/>
                          <p:nvPr/>
                        </p:nvPicPr>
                        <p:blipFill>
                          <a:blip r:embed="rId25"/>
                          <a:stretch>
                            <a:fillRect/>
                          </a:stretch>
                        </p:blipFill>
                        <p:spPr>
                          <a:xfrm>
                            <a:off x="1083824" y="4954588"/>
                            <a:ext cx="877887" cy="534987"/>
                          </a:xfrm>
                          <a:prstGeom prst="rect">
                            <a:avLst/>
                          </a:prstGeom>
                        </p:spPr>
                      </p:pic>
                    </p:oleObj>
                  </mc:Fallback>
                </mc:AlternateContent>
              </a:graphicData>
            </a:graphic>
          </p:graphicFrame>
        </p:grpSp>
        <p:cxnSp>
          <p:nvCxnSpPr>
            <p:cNvPr id="20" name="Straight Connector 19"/>
            <p:cNvCxnSpPr>
              <a:stCxn id="32" idx="6"/>
              <a:endCxn id="30" idx="2"/>
            </p:cNvCxnSpPr>
            <p:nvPr/>
          </p:nvCxnSpPr>
          <p:spPr>
            <a:xfrm>
              <a:off x="2677949" y="5219700"/>
              <a:ext cx="1184216" cy="0"/>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30" idx="6"/>
              <a:endCxn id="28" idx="2"/>
            </p:cNvCxnSpPr>
            <p:nvPr/>
          </p:nvCxnSpPr>
          <p:spPr>
            <a:xfrm>
              <a:off x="5157565" y="5219700"/>
              <a:ext cx="1090835" cy="0"/>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2998809" y="4970920"/>
              <a:ext cx="457200" cy="497560"/>
              <a:chOff x="7924800" y="4771572"/>
              <a:chExt cx="457200" cy="497560"/>
            </a:xfrm>
            <a:solidFill>
              <a:schemeClr val="bg1"/>
            </a:solidFill>
          </p:grpSpPr>
          <p:sp>
            <p:nvSpPr>
              <p:cNvPr id="26" name="Rectangle 25"/>
              <p:cNvSpPr/>
              <p:nvPr/>
            </p:nvSpPr>
            <p:spPr>
              <a:xfrm>
                <a:off x="7924800" y="4800600"/>
                <a:ext cx="457200" cy="4191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27" name="Object 26"/>
              <p:cNvGraphicFramePr>
                <a:graphicFrameLocks noChangeAspect="1"/>
              </p:cNvGraphicFramePr>
              <p:nvPr>
                <p:extLst>
                  <p:ext uri="{D42A27DB-BD31-4B8C-83A1-F6EECF244321}">
                    <p14:modId xmlns:p14="http://schemas.microsoft.com/office/powerpoint/2010/main" val="3325888903"/>
                  </p:ext>
                </p:extLst>
              </p:nvPr>
            </p:nvGraphicFramePr>
            <p:xfrm>
              <a:off x="8020231" y="4771572"/>
              <a:ext cx="292100" cy="497560"/>
            </p:xfrm>
            <a:graphic>
              <a:graphicData uri="http://schemas.openxmlformats.org/presentationml/2006/ole">
                <mc:AlternateContent xmlns:mc="http://schemas.openxmlformats.org/markup-compatibility/2006">
                  <mc:Choice xmlns:v="urn:schemas-microsoft-com:vml" Requires="v">
                    <p:oleObj spid="_x0000_s60924" name="Equation" r:id="rId26" imgW="139680" imgH="279360" progId="Equation.DSMT4">
                      <p:embed/>
                    </p:oleObj>
                  </mc:Choice>
                  <mc:Fallback>
                    <p:oleObj name="Equation" r:id="rId26" imgW="139680" imgH="279360" progId="Equation.DSMT4">
                      <p:embed/>
                      <p:pic>
                        <p:nvPicPr>
                          <p:cNvPr id="0" name=""/>
                          <p:cNvPicPr/>
                          <p:nvPr/>
                        </p:nvPicPr>
                        <p:blipFill>
                          <a:blip r:embed="rId27"/>
                          <a:stretch>
                            <a:fillRect/>
                          </a:stretch>
                        </p:blipFill>
                        <p:spPr>
                          <a:xfrm>
                            <a:off x="8020231" y="4771572"/>
                            <a:ext cx="292100" cy="497560"/>
                          </a:xfrm>
                          <a:prstGeom prst="rect">
                            <a:avLst/>
                          </a:prstGeom>
                        </p:spPr>
                      </p:pic>
                    </p:oleObj>
                  </mc:Fallback>
                </mc:AlternateContent>
              </a:graphicData>
            </a:graphic>
          </p:graphicFrame>
        </p:grpSp>
        <p:grpSp>
          <p:nvGrpSpPr>
            <p:cNvPr id="23" name="Group 22"/>
            <p:cNvGrpSpPr/>
            <p:nvPr/>
          </p:nvGrpSpPr>
          <p:grpSpPr>
            <a:xfrm>
              <a:off x="5474382" y="5000625"/>
              <a:ext cx="457200" cy="496888"/>
              <a:chOff x="7924800" y="4772249"/>
              <a:chExt cx="457200" cy="496888"/>
            </a:xfrm>
            <a:solidFill>
              <a:schemeClr val="bg1"/>
            </a:solidFill>
          </p:grpSpPr>
          <p:sp>
            <p:nvSpPr>
              <p:cNvPr id="24" name="Rectangle 23"/>
              <p:cNvSpPr/>
              <p:nvPr/>
            </p:nvSpPr>
            <p:spPr>
              <a:xfrm>
                <a:off x="7924800" y="4800600"/>
                <a:ext cx="457200" cy="4191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332199190"/>
                  </p:ext>
                </p:extLst>
              </p:nvPr>
            </p:nvGraphicFramePr>
            <p:xfrm>
              <a:off x="7981268" y="4772249"/>
              <a:ext cx="371475" cy="496888"/>
            </p:xfrm>
            <a:graphic>
              <a:graphicData uri="http://schemas.openxmlformats.org/presentationml/2006/ole">
                <mc:AlternateContent xmlns:mc="http://schemas.openxmlformats.org/markup-compatibility/2006">
                  <mc:Choice xmlns:v="urn:schemas-microsoft-com:vml" Requires="v">
                    <p:oleObj spid="_x0000_s60925" name="Equation" r:id="rId28" imgW="177480" imgH="279360" progId="Equation.DSMT4">
                      <p:embed/>
                    </p:oleObj>
                  </mc:Choice>
                  <mc:Fallback>
                    <p:oleObj name="Equation" r:id="rId28" imgW="177480" imgH="279360" progId="Equation.DSMT4">
                      <p:embed/>
                      <p:pic>
                        <p:nvPicPr>
                          <p:cNvPr id="0" name=""/>
                          <p:cNvPicPr/>
                          <p:nvPr/>
                        </p:nvPicPr>
                        <p:blipFill>
                          <a:blip r:embed="rId29"/>
                          <a:stretch>
                            <a:fillRect/>
                          </a:stretch>
                        </p:blipFill>
                        <p:spPr>
                          <a:xfrm>
                            <a:off x="7981268" y="4772249"/>
                            <a:ext cx="371475" cy="496888"/>
                          </a:xfrm>
                          <a:prstGeom prst="rect">
                            <a:avLst/>
                          </a:prstGeom>
                        </p:spPr>
                      </p:pic>
                    </p:oleObj>
                  </mc:Fallback>
                </mc:AlternateContent>
              </a:graphicData>
            </a:graphic>
          </p:graphicFrame>
        </p:grpSp>
      </p:grpSp>
    </p:spTree>
    <p:extLst>
      <p:ext uri="{BB962C8B-B14F-4D97-AF65-F5344CB8AC3E}">
        <p14:creationId xmlns:p14="http://schemas.microsoft.com/office/powerpoint/2010/main" val="3967588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err="1" smtClean="0"/>
              <a:t>Hypergraph</a:t>
            </a:r>
            <a:r>
              <a:rPr lang="en-US" dirty="0" smtClean="0"/>
              <a:t> </a:t>
            </a:r>
            <a:r>
              <a:rPr lang="en-US" dirty="0" err="1" smtClean="0"/>
              <a:t>Acyclicity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5410200"/>
              </a:xfrm>
            </p:spPr>
            <p:txBody>
              <a:bodyPr>
                <a:normAutofit fontScale="92500" lnSpcReduction="20000"/>
              </a:bodyPr>
              <a:lstStyle/>
              <a:p>
                <a:r>
                  <a:rPr lang="en-US" sz="2800" dirty="0" smtClean="0"/>
                  <a:t>A </a:t>
                </a:r>
                <a:r>
                  <a:rPr lang="en-US" sz="2800" dirty="0" err="1" smtClean="0"/>
                  <a:t>hypergraph</a:t>
                </a:r>
                <a:r>
                  <a:rPr lang="en-US" sz="2800" dirty="0" smtClean="0"/>
                  <a:t> </a:t>
                </a:r>
                <a14:m>
                  <m:oMath xmlns:m="http://schemas.openxmlformats.org/officeDocument/2006/math">
                    <m:r>
                      <a:rPr lang="en-US" sz="2800" i="1" dirty="0" smtClean="0">
                        <a:latin typeface="Cambria Math"/>
                      </a:rPr>
                      <m:t>𝐻</m:t>
                    </m:r>
                    <m:r>
                      <a:rPr lang="en-US" sz="2800" i="1" dirty="0" smtClean="0">
                        <a:latin typeface="Cambria Math"/>
                      </a:rPr>
                      <m:t>(</m:t>
                    </m:r>
                    <m:r>
                      <a:rPr lang="en-US" sz="2800" i="1" dirty="0" smtClean="0">
                        <a:latin typeface="Cambria Math"/>
                      </a:rPr>
                      <m:t>𝑉</m:t>
                    </m:r>
                    <m:r>
                      <a:rPr lang="en-US" sz="2800" i="1" dirty="0" smtClean="0">
                        <a:latin typeface="Cambria Math"/>
                      </a:rPr>
                      <m:t>,</m:t>
                    </m:r>
                    <m:r>
                      <a:rPr lang="en-US" sz="2800" i="1" dirty="0" smtClean="0">
                        <a:latin typeface="Cambria Math"/>
                        <a:ea typeface="Cambria Math"/>
                      </a:rPr>
                      <m:t>ℰ</m:t>
                    </m:r>
                    <m:r>
                      <a:rPr lang="en-US" sz="2800" i="1" dirty="0" smtClean="0">
                        <a:latin typeface="Cambria Math"/>
                      </a:rPr>
                      <m:t>)</m:t>
                    </m:r>
                  </m:oMath>
                </a14:m>
                <a:r>
                  <a:rPr lang="en-US" sz="2800" dirty="0" smtClean="0"/>
                  <a:t> is </a:t>
                </a:r>
                <a14:m>
                  <m:oMath xmlns:m="http://schemas.openxmlformats.org/officeDocument/2006/math">
                    <m:r>
                      <a:rPr lang="en-US" sz="2800" i="1" smtClean="0">
                        <a:latin typeface="Cambria Math"/>
                        <a:ea typeface="Cambria Math"/>
                      </a:rPr>
                      <m:t>𝛼</m:t>
                    </m:r>
                    <m:r>
                      <a:rPr lang="en-US" sz="2800" b="0" i="1" smtClean="0">
                        <a:latin typeface="Cambria Math"/>
                        <a:ea typeface="Cambria Math"/>
                      </a:rPr>
                      <m:t>−</m:t>
                    </m:r>
                  </m:oMath>
                </a14:m>
                <a:r>
                  <a:rPr lang="en-US" sz="2800" dirty="0" smtClean="0"/>
                  <a:t>acyclic if it is </a:t>
                </a:r>
                <a:r>
                  <a:rPr lang="en-US" sz="2800" b="1" i="1" dirty="0" smtClean="0"/>
                  <a:t>conformal</a:t>
                </a:r>
                <a:r>
                  <a:rPr lang="en-US" sz="2800" dirty="0" smtClean="0"/>
                  <a:t> and its </a:t>
                </a:r>
                <a:r>
                  <a:rPr lang="en-US" sz="2800" i="1" dirty="0" smtClean="0"/>
                  <a:t>primal graph </a:t>
                </a:r>
                <a:r>
                  <a:rPr lang="en-US" sz="2800" dirty="0" smtClean="0"/>
                  <a:t>is </a:t>
                </a:r>
                <a:r>
                  <a:rPr lang="en-US" sz="2800" b="1" i="1" dirty="0" err="1" smtClean="0"/>
                  <a:t>chordal</a:t>
                </a:r>
                <a:r>
                  <a:rPr lang="en-US" sz="2800" b="1" i="1" dirty="0" smtClean="0"/>
                  <a:t>.</a:t>
                </a:r>
                <a:endParaRPr lang="en-US" sz="2800" dirty="0" smtClean="0"/>
              </a:p>
              <a:p>
                <a:pPr lvl="1"/>
                <a:r>
                  <a:rPr lang="en-US" sz="2400" dirty="0" smtClean="0"/>
                  <a:t>Primal graph </a:t>
                </a:r>
                <a14:m>
                  <m:oMath xmlns:m="http://schemas.openxmlformats.org/officeDocument/2006/math">
                    <m:r>
                      <a:rPr lang="en-US" sz="2400" b="0" i="1" smtClean="0">
                        <a:latin typeface="Cambria Math"/>
                      </a:rPr>
                      <m:t>𝐺</m:t>
                    </m:r>
                    <m:d>
                      <m:dPr>
                        <m:ctrlPr>
                          <a:rPr lang="en-US" sz="2400" b="0" i="1" smtClean="0">
                            <a:latin typeface="Cambria Math"/>
                          </a:rPr>
                        </m:ctrlPr>
                      </m:dPr>
                      <m:e>
                        <m:r>
                          <a:rPr lang="en-US" sz="2400" b="0" i="1" smtClean="0">
                            <a:latin typeface="Cambria Math"/>
                          </a:rPr>
                          <m:t>𝑉</m:t>
                        </m:r>
                        <m:r>
                          <a:rPr lang="en-US" sz="2400" b="0" i="1" smtClean="0">
                            <a:latin typeface="Cambria Math"/>
                          </a:rPr>
                          <m:t>,</m:t>
                        </m:r>
                        <m:r>
                          <a:rPr lang="en-US" sz="2400" b="0" i="1" smtClean="0">
                            <a:latin typeface="Cambria Math"/>
                          </a:rPr>
                          <m:t>𝐸</m:t>
                        </m:r>
                      </m:e>
                    </m:d>
                  </m:oMath>
                </a14:m>
                <a:r>
                  <a:rPr lang="en-US" sz="2400" dirty="0" smtClean="0"/>
                  <a:t> results from connecting  vertices in a common </a:t>
                </a:r>
                <a:r>
                  <a:rPr lang="en-US" sz="2400" dirty="0" err="1" smtClean="0"/>
                  <a:t>hyperedge</a:t>
                </a:r>
                <a:r>
                  <a:rPr lang="en-US" sz="2400" dirty="0" smtClean="0"/>
                  <a:t>.</a:t>
                </a:r>
              </a:p>
              <a:p>
                <a:pPr lvl="1"/>
                <a:r>
                  <a:rPr lang="en-US" sz="2400" dirty="0" smtClean="0"/>
                  <a:t>A graph is </a:t>
                </a:r>
                <a:r>
                  <a:rPr lang="en-US" sz="2400" b="1" i="1" dirty="0" err="1" smtClean="0"/>
                  <a:t>chordal</a:t>
                </a:r>
                <a:r>
                  <a:rPr lang="en-US" sz="2400" dirty="0" smtClean="0"/>
                  <a:t> if every cycle of length </a:t>
                </a:r>
                <a14:m>
                  <m:oMath xmlns:m="http://schemas.openxmlformats.org/officeDocument/2006/math">
                    <m:r>
                      <a:rPr lang="en-US" sz="2400" i="1" smtClean="0">
                        <a:latin typeface="Cambria Math"/>
                        <a:ea typeface="Cambria Math"/>
                      </a:rPr>
                      <m:t>≥</m:t>
                    </m:r>
                    <m:r>
                      <a:rPr lang="en-US" sz="2400" b="0" i="1" smtClean="0">
                        <a:latin typeface="Cambria Math"/>
                        <a:ea typeface="Cambria Math"/>
                      </a:rPr>
                      <m:t>4</m:t>
                    </m:r>
                  </m:oMath>
                </a14:m>
                <a:r>
                  <a:rPr lang="en-US" sz="2400" dirty="0" smtClean="0"/>
                  <a:t> has a chord.</a:t>
                </a:r>
              </a:p>
              <a:p>
                <a:pPr lvl="1"/>
                <a:r>
                  <a:rPr lang="en-US" sz="2400" dirty="0" smtClean="0"/>
                  <a:t>A </a:t>
                </a:r>
                <a:r>
                  <a:rPr lang="en-US" sz="2400" dirty="0" err="1" smtClean="0"/>
                  <a:t>hypergraph</a:t>
                </a:r>
                <a:r>
                  <a:rPr lang="en-US" sz="2400" dirty="0" smtClean="0"/>
                  <a:t> is </a:t>
                </a:r>
                <a:r>
                  <a:rPr lang="en-US" sz="2400" b="1" i="1" dirty="0" smtClean="0"/>
                  <a:t>conformal</a:t>
                </a:r>
                <a:r>
                  <a:rPr lang="en-US" sz="2400" dirty="0" smtClean="0"/>
                  <a:t> if every clique in its primal graph is contained in some </a:t>
                </a:r>
                <a:r>
                  <a:rPr lang="en-US" sz="2400" dirty="0" err="1" smtClean="0"/>
                  <a:t>hyperedge</a:t>
                </a:r>
                <a:r>
                  <a:rPr lang="en-US" sz="2400" dirty="0" smtClean="0"/>
                  <a:t>.</a:t>
                </a:r>
              </a:p>
              <a:p>
                <a:r>
                  <a:rPr lang="en-US" sz="2800" dirty="0" smtClean="0"/>
                  <a:t>A graph is </a:t>
                </a:r>
                <a:r>
                  <a:rPr lang="en-US" sz="2800" dirty="0" err="1" smtClean="0"/>
                  <a:t>chordal</a:t>
                </a:r>
                <a:r>
                  <a:rPr lang="en-US" sz="2800" dirty="0" smtClean="0"/>
                  <a:t> </a:t>
                </a:r>
                <a:r>
                  <a:rPr lang="en-US" sz="2800" dirty="0" err="1" smtClean="0"/>
                  <a:t>iff</a:t>
                </a:r>
                <a:r>
                  <a:rPr lang="en-US" sz="2800" dirty="0" smtClean="0"/>
                  <a:t> it has a junction tree </a:t>
                </a:r>
                <a14:m>
                  <m:oMath xmlns:m="http://schemas.openxmlformats.org/officeDocument/2006/math">
                    <m:r>
                      <a:rPr lang="en-US" sz="2800" b="0" i="1" smtClean="0">
                        <a:latin typeface="Cambria Math"/>
                      </a:rPr>
                      <m:t>𝑇</m:t>
                    </m:r>
                    <m:d>
                      <m:dPr>
                        <m:ctrlPr>
                          <a:rPr lang="en-US" sz="2800" b="0" i="1" smtClean="0">
                            <a:latin typeface="Cambria Math"/>
                          </a:rPr>
                        </m:ctrlPr>
                      </m:dPr>
                      <m:e>
                        <m:sSub>
                          <m:sSubPr>
                            <m:ctrlPr>
                              <a:rPr lang="en-US" sz="2800" b="0" i="1" smtClean="0">
                                <a:latin typeface="Cambria Math"/>
                              </a:rPr>
                            </m:ctrlPr>
                          </m:sSubPr>
                          <m:e>
                            <m:r>
                              <a:rPr lang="en-US" sz="2800" b="0" i="1" smtClean="0">
                                <a:latin typeface="Cambria Math"/>
                              </a:rPr>
                              <m:t>𝐾</m:t>
                            </m:r>
                          </m:e>
                          <m:sub>
                            <m:r>
                              <a:rPr lang="en-US" sz="2800" b="0" i="1" smtClean="0">
                                <a:latin typeface="Cambria Math"/>
                              </a:rPr>
                              <m:t>𝐺</m:t>
                            </m:r>
                          </m:sub>
                        </m:sSub>
                        <m:r>
                          <a:rPr lang="en-US" sz="2800" b="0" i="1" smtClean="0">
                            <a:latin typeface="Cambria Math"/>
                          </a:rPr>
                          <m:t>,</m:t>
                        </m:r>
                        <m:r>
                          <a:rPr lang="en-US" sz="2800" b="0" i="1" smtClean="0">
                            <a:latin typeface="Cambria Math"/>
                          </a:rPr>
                          <m:t>𝐴</m:t>
                        </m:r>
                      </m:e>
                    </m:d>
                  </m:oMath>
                </a14:m>
                <a:endParaRPr lang="en-US" sz="2800" b="0" dirty="0" smtClean="0"/>
              </a:p>
              <a:p>
                <a:pPr lvl="1"/>
                <a14:m>
                  <m:oMath xmlns:m="http://schemas.openxmlformats.org/officeDocument/2006/math">
                    <m:sSub>
                      <m:sSubPr>
                        <m:ctrlPr>
                          <a:rPr lang="en-US" sz="2400" i="1" smtClean="0">
                            <a:latin typeface="Cambria Math"/>
                          </a:rPr>
                        </m:ctrlPr>
                      </m:sSubPr>
                      <m:e>
                        <m:r>
                          <a:rPr lang="en-US" sz="2400" b="0" i="1" smtClean="0">
                            <a:latin typeface="Cambria Math"/>
                          </a:rPr>
                          <m:t>𝐾</m:t>
                        </m:r>
                      </m:e>
                      <m:sub>
                        <m:r>
                          <a:rPr lang="en-US" sz="2400" b="0" i="1" smtClean="0">
                            <a:latin typeface="Cambria Math"/>
                          </a:rPr>
                          <m:t>𝐺</m:t>
                        </m:r>
                      </m:sub>
                    </m:sSub>
                  </m:oMath>
                </a14:m>
                <a:r>
                  <a:rPr lang="en-US" sz="2400" dirty="0" smtClean="0"/>
                  <a:t> - the set of maximal cliques in </a:t>
                </a:r>
                <a14:m>
                  <m:oMath xmlns:m="http://schemas.openxmlformats.org/officeDocument/2006/math">
                    <m:r>
                      <a:rPr lang="en-US" sz="2400" i="1" dirty="0" smtClean="0">
                        <a:latin typeface="Cambria Math"/>
                      </a:rPr>
                      <m:t>𝐺</m:t>
                    </m:r>
                  </m:oMath>
                </a14:m>
                <a:endParaRPr lang="en-US" sz="2400" dirty="0" smtClean="0"/>
              </a:p>
              <a:p>
                <a:pPr lvl="1"/>
                <a:r>
                  <a:rPr lang="en-US" sz="2400" b="1" dirty="0" smtClean="0"/>
                  <a:t>The junction tree property</a:t>
                </a:r>
                <a:r>
                  <a:rPr lang="en-US" sz="2400" dirty="0" smtClean="0"/>
                  <a:t>:  for every </a:t>
                </a:r>
                <a14:m>
                  <m:oMath xmlns:m="http://schemas.openxmlformats.org/officeDocument/2006/math">
                    <m:r>
                      <a:rPr lang="en-US" sz="2400" b="0" i="1" smtClean="0">
                        <a:latin typeface="Cambria Math"/>
                      </a:rPr>
                      <m:t>𝑣</m:t>
                    </m:r>
                    <m:r>
                      <a:rPr lang="en-US" sz="2400" b="0" i="1" smtClean="0">
                        <a:latin typeface="Cambria Math"/>
                      </a:rPr>
                      <m:t>∈</m:t>
                    </m:r>
                    <m:r>
                      <a:rPr lang="en-US" sz="2400" b="0" i="1" smtClean="0">
                        <a:latin typeface="Cambria Math"/>
                      </a:rPr>
                      <m:t>𝑉</m:t>
                    </m:r>
                  </m:oMath>
                </a14:m>
                <a:r>
                  <a:rPr lang="en-US" sz="2400" b="0" dirty="0" smtClean="0"/>
                  <a:t> the set of nodes in the </a:t>
                </a:r>
                <a:r>
                  <a:rPr lang="en-US" sz="2400" dirty="0" smtClean="0"/>
                  <a:t>tree </a:t>
                </a:r>
                <a:r>
                  <a:rPr lang="en-US" sz="2400" b="0" dirty="0" smtClean="0"/>
                  <a:t>that contain </a:t>
                </a:r>
                <a14:m>
                  <m:oMath xmlns:m="http://schemas.openxmlformats.org/officeDocument/2006/math">
                    <m:r>
                      <a:rPr lang="en-US" sz="2400" b="0" i="1" smtClean="0">
                        <a:latin typeface="Cambria Math"/>
                      </a:rPr>
                      <m:t>𝑣</m:t>
                    </m:r>
                    <m:r>
                      <a:rPr lang="en-US" sz="2400" b="0" i="1" smtClean="0">
                        <a:latin typeface="Cambria Math"/>
                      </a:rPr>
                      <m:t>, </m:t>
                    </m:r>
                    <m:sSub>
                      <m:sSubPr>
                        <m:ctrlPr>
                          <a:rPr lang="en-US" sz="2400" b="0" i="1" smtClean="0">
                            <a:latin typeface="Cambria Math"/>
                          </a:rPr>
                        </m:ctrlPr>
                      </m:sSubPr>
                      <m:e>
                        <m:r>
                          <a:rPr lang="en-US" sz="2400" b="0" i="1" smtClean="0">
                            <a:latin typeface="Cambria Math"/>
                          </a:rPr>
                          <m:t>𝐾</m:t>
                        </m:r>
                      </m:e>
                      <m:sub>
                        <m:r>
                          <a:rPr lang="en-US" sz="2400" b="0" i="1" smtClean="0">
                            <a:latin typeface="Cambria Math"/>
                          </a:rPr>
                          <m:t>𝑣</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𝐾</m:t>
                        </m:r>
                      </m:e>
                      <m:sub>
                        <m:r>
                          <a:rPr lang="en-US" sz="2400" b="0" i="1" smtClean="0">
                            <a:latin typeface="Cambria Math"/>
                          </a:rPr>
                          <m:t>𝐺</m:t>
                        </m:r>
                      </m:sub>
                    </m:sSub>
                  </m:oMath>
                </a14:m>
                <a:r>
                  <a:rPr lang="en-US" sz="2400" b="0" dirty="0" smtClean="0"/>
                  <a:t>, induce a tree.</a:t>
                </a:r>
              </a:p>
              <a:p>
                <a:pPr lvl="1"/>
                <a:endParaRPr lang="en-US" sz="2400" b="0" dirty="0" smtClean="0"/>
              </a:p>
              <a:p>
                <a:pPr lvl="1"/>
                <a:endParaRPr lang="en-US" sz="2400" b="0" dirty="0" smtClean="0"/>
              </a:p>
              <a:p>
                <a:pPr lvl="1"/>
                <a:endParaRPr lang="en-US" sz="2400" b="0" dirty="0" smtClean="0"/>
              </a:p>
              <a:p>
                <a:pPr lvl="1"/>
                <a:endParaRPr lang="en-US" sz="2400" b="0" dirty="0" smtClean="0"/>
              </a:p>
              <a:p>
                <a:pPr lvl="1"/>
                <a:endParaRPr lang="en-US" sz="2400" b="0" dirty="0" smtClean="0"/>
              </a:p>
              <a:p>
                <a:pPr lvl="1"/>
                <a:endParaRPr lang="en-US" b="0" dirty="0" smtClean="0"/>
              </a:p>
              <a:p>
                <a:pPr lvl="1"/>
                <a:endParaRPr lang="en-US" dirty="0" smtClean="0"/>
              </a:p>
              <a:p>
                <a:pPr marL="971550" lvl="1" indent="-514350">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5410200"/>
              </a:xfrm>
              <a:blipFill rotWithShape="1">
                <a:blip r:embed="rId3"/>
                <a:stretch>
                  <a:fillRect l="-1407" t="-2142" r="-2000"/>
                </a:stretch>
              </a:blipFill>
            </p:spPr>
            <p:txBody>
              <a:bodyPr/>
              <a:lstStyle/>
              <a:p>
                <a:r>
                  <a:rPr lang="en-US">
                    <a:noFill/>
                  </a:rPr>
                  <a:t> </a:t>
                </a:r>
              </a:p>
            </p:txBody>
          </p:sp>
        </mc:Fallback>
      </mc:AlternateContent>
    </p:spTree>
    <p:extLst>
      <p:ext uri="{BB962C8B-B14F-4D97-AF65-F5344CB8AC3E}">
        <p14:creationId xmlns:p14="http://schemas.microsoft.com/office/powerpoint/2010/main" val="2165359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Lineage </a:t>
            </a:r>
            <a:r>
              <a:rPr lang="en-US" dirty="0" err="1" smtClean="0"/>
              <a:t>Acyclicity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229600" cy="5410200"/>
              </a:xfrm>
            </p:spPr>
            <p:txBody>
              <a:bodyPr/>
              <a:lstStyle/>
              <a:p>
                <a:r>
                  <a:rPr lang="en-US" dirty="0" smtClean="0"/>
                  <a:t>A lineage formula </a:t>
                </a:r>
                <a14:m>
                  <m:oMath xmlns:m="http://schemas.openxmlformats.org/officeDocument/2006/math">
                    <m:r>
                      <a:rPr lang="en-US" i="1" dirty="0" smtClean="0">
                        <a:latin typeface="Cambria Math"/>
                      </a:rPr>
                      <m:t>𝑓</m:t>
                    </m:r>
                    <m:r>
                      <a:rPr lang="en-US" i="1" dirty="0" smtClean="0">
                        <a:latin typeface="Cambria Math"/>
                      </a:rPr>
                      <m:t>(</m:t>
                    </m:r>
                    <m:r>
                      <a:rPr lang="en-US" b="1" i="1" dirty="0" smtClean="0">
                        <a:latin typeface="Cambria Math"/>
                      </a:rPr>
                      <m:t>𝑿</m:t>
                    </m:r>
                    <m:r>
                      <a:rPr lang="en-US" i="1" dirty="0" smtClean="0">
                        <a:latin typeface="Cambria Math"/>
                      </a:rPr>
                      <m:t>)</m:t>
                    </m:r>
                  </m:oMath>
                </a14:m>
                <a:r>
                  <a:rPr lang="en-US" dirty="0" smtClean="0"/>
                  <a:t> can be modeled as a </a:t>
                </a:r>
                <a:r>
                  <a:rPr lang="en-US" dirty="0" err="1" smtClean="0"/>
                  <a:t>hypergraph</a:t>
                </a:r>
                <a:r>
                  <a:rPr lang="en-US" dirty="0" smtClean="0"/>
                  <a:t> </a:t>
                </a:r>
                <a14:m>
                  <m:oMath xmlns:m="http://schemas.openxmlformats.org/officeDocument/2006/math">
                    <m:r>
                      <a:rPr lang="en-US" i="1" dirty="0" smtClean="0">
                        <a:latin typeface="Cambria Math"/>
                      </a:rPr>
                      <m:t>𝐻</m:t>
                    </m:r>
                    <m:r>
                      <a:rPr lang="en-US" b="0" i="1" dirty="0" smtClean="0">
                        <a:latin typeface="Cambria Math"/>
                      </a:rPr>
                      <m:t>(</m:t>
                    </m:r>
                    <m:r>
                      <a:rPr lang="en-US" b="1" i="1" dirty="0">
                        <a:latin typeface="Cambria Math"/>
                      </a:rPr>
                      <m:t>𝑿</m:t>
                    </m:r>
                    <m:r>
                      <a:rPr lang="en-US" b="0" i="1" dirty="0" smtClean="0">
                        <a:latin typeface="Cambria Math"/>
                      </a:rPr>
                      <m:t>,</m:t>
                    </m:r>
                    <m:r>
                      <a:rPr lang="en-US" b="0" i="1" dirty="0" smtClean="0">
                        <a:latin typeface="Cambria Math"/>
                        <a:ea typeface="Cambria Math"/>
                      </a:rPr>
                      <m:t>ℰ</m:t>
                    </m:r>
                    <m:r>
                      <a:rPr lang="en-US" b="0" i="1" dirty="0" smtClean="0">
                        <a:latin typeface="Cambria Math"/>
                      </a:rPr>
                      <m:t>)</m:t>
                    </m:r>
                  </m:oMath>
                </a14:m>
                <a:r>
                  <a:rPr lang="en-US" dirty="0" smtClean="0"/>
                  <a:t> where </a:t>
                </a:r>
              </a:p>
              <a:p>
                <a:pPr lvl="1"/>
                <a:r>
                  <a:rPr lang="en-US" dirty="0" smtClean="0">
                    <a:ea typeface="Cambria Math"/>
                  </a:rPr>
                  <a:t>The hyperedges, </a:t>
                </a:r>
                <a14:m>
                  <m:oMath xmlns:m="http://schemas.openxmlformats.org/officeDocument/2006/math">
                    <m:r>
                      <a:rPr lang="en-US" i="1" dirty="0">
                        <a:latin typeface="Cambria Math"/>
                        <a:ea typeface="Cambria Math"/>
                      </a:rPr>
                      <m:t>ℰ</m:t>
                    </m:r>
                    <m:r>
                      <a:rPr lang="en-US" b="0" i="1" dirty="0" smtClean="0">
                        <a:latin typeface="Cambria Math"/>
                        <a:ea typeface="Cambria Math"/>
                      </a:rPr>
                      <m:t>,</m:t>
                    </m:r>
                  </m:oMath>
                </a14:m>
                <a:r>
                  <a:rPr lang="en-US" dirty="0" smtClean="0"/>
                  <a:t> are the prime DNF terms of </a:t>
                </a:r>
                <a14:m>
                  <m:oMath xmlns:m="http://schemas.openxmlformats.org/officeDocument/2006/math">
                    <m:r>
                      <a:rPr lang="en-US" i="1" dirty="0" smtClean="0">
                        <a:latin typeface="Cambria Math"/>
                      </a:rPr>
                      <m:t>𝑓</m:t>
                    </m:r>
                  </m:oMath>
                </a14:m>
                <a:endParaRPr lang="en-US" dirty="0" smtClean="0"/>
              </a:p>
              <a:p>
                <a:pPr lvl="1"/>
                <a:endParaRPr lang="en-US" dirty="0" smtClean="0"/>
              </a:p>
              <a:p>
                <a:r>
                  <a:rPr lang="en-US" dirty="0" smtClean="0"/>
                  <a:t>A formula </a:t>
                </a:r>
                <a14:m>
                  <m:oMath xmlns:m="http://schemas.openxmlformats.org/officeDocument/2006/math">
                    <m:r>
                      <a:rPr lang="en-US" i="1" dirty="0">
                        <a:latin typeface="Cambria Math"/>
                      </a:rPr>
                      <m:t>𝑓</m:t>
                    </m:r>
                    <m:r>
                      <a:rPr lang="en-US" i="1" dirty="0">
                        <a:latin typeface="Cambria Math"/>
                      </a:rPr>
                      <m:t>(</m:t>
                    </m:r>
                    <m:r>
                      <a:rPr lang="en-US" b="1" i="1" dirty="0">
                        <a:latin typeface="Cambria Math"/>
                      </a:rPr>
                      <m:t>𝑿</m:t>
                    </m:r>
                    <m:r>
                      <a:rPr lang="en-US" i="1" dirty="0">
                        <a:latin typeface="Cambria Math"/>
                      </a:rPr>
                      <m:t>)</m:t>
                    </m:r>
                  </m:oMath>
                </a14:m>
                <a:r>
                  <a:rPr lang="en-US" dirty="0"/>
                  <a:t> </a:t>
                </a:r>
                <a:r>
                  <a:rPr lang="en-US" dirty="0" smtClean="0"/>
                  <a:t>is </a:t>
                </a:r>
                <a14:m>
                  <m:oMath xmlns:m="http://schemas.openxmlformats.org/officeDocument/2006/math">
                    <m:r>
                      <a:rPr lang="en-US" i="1" smtClean="0">
                        <a:latin typeface="Cambria Math"/>
                        <a:ea typeface="Cambria Math"/>
                      </a:rPr>
                      <m:t>𝛼</m:t>
                    </m:r>
                    <m:r>
                      <a:rPr lang="en-US" b="0" i="1" smtClean="0">
                        <a:latin typeface="Cambria Math"/>
                        <a:ea typeface="Cambria Math"/>
                      </a:rPr>
                      <m:t>−</m:t>
                    </m:r>
                  </m:oMath>
                </a14:m>
                <a:r>
                  <a:rPr lang="en-US" dirty="0" smtClean="0"/>
                  <a:t>acyclic if its corresponding </a:t>
                </a:r>
                <a:r>
                  <a:rPr lang="en-US" dirty="0" err="1" smtClean="0"/>
                  <a:t>hypergraph</a:t>
                </a:r>
                <a:r>
                  <a:rPr lang="en-US" dirty="0" smtClean="0"/>
                  <a:t> is.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229600" cy="5410200"/>
              </a:xfrm>
              <a:blipFill rotWithShape="1">
                <a:blip r:embed="rId2"/>
                <a:stretch>
                  <a:fillRect l="-2222" t="-1802"/>
                </a:stretch>
              </a:blipFill>
            </p:spPr>
            <p:txBody>
              <a:bodyPr/>
              <a:lstStyle/>
              <a:p>
                <a:r>
                  <a:rPr lang="en-US">
                    <a:noFill/>
                  </a:rPr>
                  <a:t> </a:t>
                </a:r>
              </a:p>
            </p:txBody>
          </p:sp>
        </mc:Fallback>
      </mc:AlternateContent>
    </p:spTree>
    <p:extLst>
      <p:ext uri="{BB962C8B-B14F-4D97-AF65-F5344CB8AC3E}">
        <p14:creationId xmlns:p14="http://schemas.microsoft.com/office/powerpoint/2010/main" val="2797478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217255810"/>
              </p:ext>
            </p:extLst>
          </p:nvPr>
        </p:nvGraphicFramePr>
        <p:xfrm>
          <a:off x="1981200" y="457200"/>
          <a:ext cx="4724400" cy="661987"/>
        </p:xfrm>
        <a:graphic>
          <a:graphicData uri="http://schemas.openxmlformats.org/presentationml/2006/ole">
            <mc:AlternateContent xmlns:mc="http://schemas.openxmlformats.org/markup-compatibility/2006">
              <mc:Choice xmlns:v="urn:schemas-microsoft-com:vml" Requires="v">
                <p:oleObj spid="_x0000_s62745" name="Equation" r:id="rId3" imgW="1993680" imgH="279360" progId="Equation.DSMT4">
                  <p:embed/>
                </p:oleObj>
              </mc:Choice>
              <mc:Fallback>
                <p:oleObj name="Equation" r:id="rId3" imgW="1993680" imgH="279360" progId="Equation.DSMT4">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57200"/>
                        <a:ext cx="47244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2316480" y="1952176"/>
            <a:ext cx="4465320" cy="1567675"/>
            <a:chOff x="2316480" y="1518059"/>
            <a:chExt cx="4465320" cy="1567675"/>
          </a:xfrm>
        </p:grpSpPr>
        <p:grpSp>
          <p:nvGrpSpPr>
            <p:cNvPr id="7" name="Group 6"/>
            <p:cNvGrpSpPr/>
            <p:nvPr/>
          </p:nvGrpSpPr>
          <p:grpSpPr>
            <a:xfrm>
              <a:off x="2316480" y="2623681"/>
              <a:ext cx="457200" cy="459740"/>
              <a:chOff x="1143000" y="1673860"/>
              <a:chExt cx="457200" cy="459740"/>
            </a:xfrm>
          </p:grpSpPr>
          <p:sp>
            <p:nvSpPr>
              <p:cNvPr id="5" name="Oval 4"/>
              <p:cNvSpPr/>
              <p:nvPr/>
            </p:nvSpPr>
            <p:spPr>
              <a:xfrm>
                <a:off x="1143000" y="16764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92315456"/>
                  </p:ext>
                </p:extLst>
              </p:nvPr>
            </p:nvGraphicFramePr>
            <p:xfrm>
              <a:off x="1269274" y="1673860"/>
              <a:ext cx="228600" cy="419100"/>
            </p:xfrm>
            <a:graphic>
              <a:graphicData uri="http://schemas.openxmlformats.org/presentationml/2006/ole">
                <mc:AlternateContent xmlns:mc="http://schemas.openxmlformats.org/markup-compatibility/2006">
                  <mc:Choice xmlns:v="urn:schemas-microsoft-com:vml" Requires="v">
                    <p:oleObj spid="_x0000_s62746" name="Equation" r:id="rId5" imgW="152280" imgH="279360" progId="Equation.DSMT4">
                      <p:embed/>
                    </p:oleObj>
                  </mc:Choice>
                  <mc:Fallback>
                    <p:oleObj name="Equation" r:id="rId5" imgW="152280" imgH="279360" progId="Equation.DSMT4">
                      <p:embed/>
                      <p:pic>
                        <p:nvPicPr>
                          <p:cNvPr id="0" name=""/>
                          <p:cNvPicPr/>
                          <p:nvPr/>
                        </p:nvPicPr>
                        <p:blipFill>
                          <a:blip r:embed="rId6"/>
                          <a:stretch>
                            <a:fillRect/>
                          </a:stretch>
                        </p:blipFill>
                        <p:spPr>
                          <a:xfrm>
                            <a:off x="1269274" y="1673860"/>
                            <a:ext cx="228600" cy="419100"/>
                          </a:xfrm>
                          <a:prstGeom prst="rect">
                            <a:avLst/>
                          </a:prstGeom>
                        </p:spPr>
                      </p:pic>
                    </p:oleObj>
                  </mc:Fallback>
                </mc:AlternateContent>
              </a:graphicData>
            </a:graphic>
          </p:graphicFrame>
        </p:grpSp>
        <p:grpSp>
          <p:nvGrpSpPr>
            <p:cNvPr id="8" name="Group 7"/>
            <p:cNvGrpSpPr/>
            <p:nvPr/>
          </p:nvGrpSpPr>
          <p:grpSpPr>
            <a:xfrm>
              <a:off x="2751909" y="1518648"/>
              <a:ext cx="457200" cy="460375"/>
              <a:chOff x="1143000" y="1673225"/>
              <a:chExt cx="457200" cy="460375"/>
            </a:xfrm>
          </p:grpSpPr>
          <p:sp>
            <p:nvSpPr>
              <p:cNvPr id="9" name="Oval 8"/>
              <p:cNvSpPr/>
              <p:nvPr/>
            </p:nvSpPr>
            <p:spPr>
              <a:xfrm>
                <a:off x="1143000" y="16764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220627713"/>
                  </p:ext>
                </p:extLst>
              </p:nvPr>
            </p:nvGraphicFramePr>
            <p:xfrm>
              <a:off x="1250950" y="1673225"/>
              <a:ext cx="266700" cy="419100"/>
            </p:xfrm>
            <a:graphic>
              <a:graphicData uri="http://schemas.openxmlformats.org/presentationml/2006/ole">
                <mc:AlternateContent xmlns:mc="http://schemas.openxmlformats.org/markup-compatibility/2006">
                  <mc:Choice xmlns:v="urn:schemas-microsoft-com:vml" Requires="v">
                    <p:oleObj spid="_x0000_s62747" name="Equation" r:id="rId7" imgW="177480" imgH="279360" progId="Equation.DSMT4">
                      <p:embed/>
                    </p:oleObj>
                  </mc:Choice>
                  <mc:Fallback>
                    <p:oleObj name="Equation" r:id="rId7" imgW="177480" imgH="279360" progId="Equation.DSMT4">
                      <p:embed/>
                      <p:pic>
                        <p:nvPicPr>
                          <p:cNvPr id="0" name=""/>
                          <p:cNvPicPr/>
                          <p:nvPr/>
                        </p:nvPicPr>
                        <p:blipFill>
                          <a:blip r:embed="rId8"/>
                          <a:stretch>
                            <a:fillRect/>
                          </a:stretch>
                        </p:blipFill>
                        <p:spPr>
                          <a:xfrm>
                            <a:off x="1250950" y="1673225"/>
                            <a:ext cx="266700" cy="419100"/>
                          </a:xfrm>
                          <a:prstGeom prst="rect">
                            <a:avLst/>
                          </a:prstGeom>
                        </p:spPr>
                      </p:pic>
                    </p:oleObj>
                  </mc:Fallback>
                </mc:AlternateContent>
              </a:graphicData>
            </a:graphic>
          </p:graphicFrame>
        </p:grpSp>
        <p:grpSp>
          <p:nvGrpSpPr>
            <p:cNvPr id="11" name="Group 10"/>
            <p:cNvGrpSpPr/>
            <p:nvPr/>
          </p:nvGrpSpPr>
          <p:grpSpPr>
            <a:xfrm>
              <a:off x="3540035" y="2057401"/>
              <a:ext cx="457200" cy="460375"/>
              <a:chOff x="1143000" y="1673225"/>
              <a:chExt cx="457200" cy="460375"/>
            </a:xfrm>
          </p:grpSpPr>
          <p:sp>
            <p:nvSpPr>
              <p:cNvPr id="12" name="Oval 11"/>
              <p:cNvSpPr/>
              <p:nvPr/>
            </p:nvSpPr>
            <p:spPr>
              <a:xfrm>
                <a:off x="1143000" y="16764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616040926"/>
                  </p:ext>
                </p:extLst>
              </p:nvPr>
            </p:nvGraphicFramePr>
            <p:xfrm>
              <a:off x="1279616" y="1673225"/>
              <a:ext cx="209550" cy="419100"/>
            </p:xfrm>
            <a:graphic>
              <a:graphicData uri="http://schemas.openxmlformats.org/presentationml/2006/ole">
                <mc:AlternateContent xmlns:mc="http://schemas.openxmlformats.org/markup-compatibility/2006">
                  <mc:Choice xmlns:v="urn:schemas-microsoft-com:vml" Requires="v">
                    <p:oleObj spid="_x0000_s62748" name="Equation" r:id="rId9" imgW="139680" imgH="279360" progId="Equation.DSMT4">
                      <p:embed/>
                    </p:oleObj>
                  </mc:Choice>
                  <mc:Fallback>
                    <p:oleObj name="Equation" r:id="rId9" imgW="139680" imgH="279360" progId="Equation.DSMT4">
                      <p:embed/>
                      <p:pic>
                        <p:nvPicPr>
                          <p:cNvPr id="0" name=""/>
                          <p:cNvPicPr/>
                          <p:nvPr/>
                        </p:nvPicPr>
                        <p:blipFill>
                          <a:blip r:embed="rId10"/>
                          <a:stretch>
                            <a:fillRect/>
                          </a:stretch>
                        </p:blipFill>
                        <p:spPr>
                          <a:xfrm>
                            <a:off x="1279616" y="1673225"/>
                            <a:ext cx="209550" cy="419100"/>
                          </a:xfrm>
                          <a:prstGeom prst="rect">
                            <a:avLst/>
                          </a:prstGeom>
                        </p:spPr>
                      </p:pic>
                    </p:oleObj>
                  </mc:Fallback>
                </mc:AlternateContent>
              </a:graphicData>
            </a:graphic>
          </p:graphicFrame>
        </p:grpSp>
        <p:grpSp>
          <p:nvGrpSpPr>
            <p:cNvPr id="14" name="Group 13"/>
            <p:cNvGrpSpPr/>
            <p:nvPr/>
          </p:nvGrpSpPr>
          <p:grpSpPr>
            <a:xfrm>
              <a:off x="4359714" y="1518059"/>
              <a:ext cx="457200" cy="460964"/>
              <a:chOff x="1143000" y="1672636"/>
              <a:chExt cx="457200" cy="460964"/>
            </a:xfrm>
          </p:grpSpPr>
          <p:sp>
            <p:nvSpPr>
              <p:cNvPr id="15" name="Oval 14"/>
              <p:cNvSpPr/>
              <p:nvPr/>
            </p:nvSpPr>
            <p:spPr>
              <a:xfrm>
                <a:off x="1143000" y="16764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1184396536"/>
                  </p:ext>
                </p:extLst>
              </p:nvPr>
            </p:nvGraphicFramePr>
            <p:xfrm>
              <a:off x="1232445" y="1672636"/>
              <a:ext cx="304800" cy="419100"/>
            </p:xfrm>
            <a:graphic>
              <a:graphicData uri="http://schemas.openxmlformats.org/presentationml/2006/ole">
                <mc:AlternateContent xmlns:mc="http://schemas.openxmlformats.org/markup-compatibility/2006">
                  <mc:Choice xmlns:v="urn:schemas-microsoft-com:vml" Requires="v">
                    <p:oleObj spid="_x0000_s62749" name="Equation" r:id="rId11" imgW="203040" imgH="279360" progId="Equation.DSMT4">
                      <p:embed/>
                    </p:oleObj>
                  </mc:Choice>
                  <mc:Fallback>
                    <p:oleObj name="Equation" r:id="rId11" imgW="203040" imgH="279360" progId="Equation.DSMT4">
                      <p:embed/>
                      <p:pic>
                        <p:nvPicPr>
                          <p:cNvPr id="0" name=""/>
                          <p:cNvPicPr/>
                          <p:nvPr/>
                        </p:nvPicPr>
                        <p:blipFill>
                          <a:blip r:embed="rId12"/>
                          <a:stretch>
                            <a:fillRect/>
                          </a:stretch>
                        </p:blipFill>
                        <p:spPr>
                          <a:xfrm>
                            <a:off x="1232445" y="1672636"/>
                            <a:ext cx="304800" cy="419100"/>
                          </a:xfrm>
                          <a:prstGeom prst="rect">
                            <a:avLst/>
                          </a:prstGeom>
                        </p:spPr>
                      </p:pic>
                    </p:oleObj>
                  </mc:Fallback>
                </mc:AlternateContent>
              </a:graphicData>
            </a:graphic>
          </p:graphicFrame>
        </p:grpSp>
        <p:grpSp>
          <p:nvGrpSpPr>
            <p:cNvPr id="17" name="Group 16"/>
            <p:cNvGrpSpPr/>
            <p:nvPr/>
          </p:nvGrpSpPr>
          <p:grpSpPr>
            <a:xfrm>
              <a:off x="4816914" y="2623227"/>
              <a:ext cx="457200" cy="460194"/>
              <a:chOff x="1143000" y="1673406"/>
              <a:chExt cx="457200" cy="460194"/>
            </a:xfrm>
          </p:grpSpPr>
          <p:sp>
            <p:nvSpPr>
              <p:cNvPr id="18" name="Oval 17"/>
              <p:cNvSpPr/>
              <p:nvPr/>
            </p:nvSpPr>
            <p:spPr>
              <a:xfrm>
                <a:off x="1143000" y="16764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1372734154"/>
                  </p:ext>
                </p:extLst>
              </p:nvPr>
            </p:nvGraphicFramePr>
            <p:xfrm>
              <a:off x="1249907" y="1673406"/>
              <a:ext cx="266700" cy="419100"/>
            </p:xfrm>
            <a:graphic>
              <a:graphicData uri="http://schemas.openxmlformats.org/presentationml/2006/ole">
                <mc:AlternateContent xmlns:mc="http://schemas.openxmlformats.org/markup-compatibility/2006">
                  <mc:Choice xmlns:v="urn:schemas-microsoft-com:vml" Requires="v">
                    <p:oleObj spid="_x0000_s62750" name="Equation" r:id="rId13" imgW="177480" imgH="279360" progId="Equation.DSMT4">
                      <p:embed/>
                    </p:oleObj>
                  </mc:Choice>
                  <mc:Fallback>
                    <p:oleObj name="Equation" r:id="rId13" imgW="177480" imgH="279360" progId="Equation.DSMT4">
                      <p:embed/>
                      <p:pic>
                        <p:nvPicPr>
                          <p:cNvPr id="0" name=""/>
                          <p:cNvPicPr/>
                          <p:nvPr/>
                        </p:nvPicPr>
                        <p:blipFill>
                          <a:blip r:embed="rId14"/>
                          <a:stretch>
                            <a:fillRect/>
                          </a:stretch>
                        </p:blipFill>
                        <p:spPr>
                          <a:xfrm>
                            <a:off x="1249907" y="1673406"/>
                            <a:ext cx="266700" cy="419100"/>
                          </a:xfrm>
                          <a:prstGeom prst="rect">
                            <a:avLst/>
                          </a:prstGeom>
                        </p:spPr>
                      </p:pic>
                    </p:oleObj>
                  </mc:Fallback>
                </mc:AlternateContent>
              </a:graphicData>
            </a:graphic>
          </p:graphicFrame>
        </p:grpSp>
        <p:grpSp>
          <p:nvGrpSpPr>
            <p:cNvPr id="20" name="Group 19"/>
            <p:cNvGrpSpPr/>
            <p:nvPr/>
          </p:nvGrpSpPr>
          <p:grpSpPr>
            <a:xfrm>
              <a:off x="5570757" y="1521823"/>
              <a:ext cx="457200" cy="461554"/>
              <a:chOff x="1143000" y="1672046"/>
              <a:chExt cx="457200" cy="461554"/>
            </a:xfrm>
          </p:grpSpPr>
          <p:sp>
            <p:nvSpPr>
              <p:cNvPr id="21" name="Oval 20"/>
              <p:cNvSpPr/>
              <p:nvPr/>
            </p:nvSpPr>
            <p:spPr>
              <a:xfrm>
                <a:off x="1143000" y="16764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3125449861"/>
                  </p:ext>
                </p:extLst>
              </p:nvPr>
            </p:nvGraphicFramePr>
            <p:xfrm>
              <a:off x="1241425" y="1672046"/>
              <a:ext cx="285750" cy="419100"/>
            </p:xfrm>
            <a:graphic>
              <a:graphicData uri="http://schemas.openxmlformats.org/presentationml/2006/ole">
                <mc:AlternateContent xmlns:mc="http://schemas.openxmlformats.org/markup-compatibility/2006">
                  <mc:Choice xmlns:v="urn:schemas-microsoft-com:vml" Requires="v">
                    <p:oleObj spid="_x0000_s62751" name="Equation" r:id="rId15" imgW="190440" imgH="279360" progId="Equation.DSMT4">
                      <p:embed/>
                    </p:oleObj>
                  </mc:Choice>
                  <mc:Fallback>
                    <p:oleObj name="Equation" r:id="rId15" imgW="190440" imgH="279360" progId="Equation.DSMT4">
                      <p:embed/>
                      <p:pic>
                        <p:nvPicPr>
                          <p:cNvPr id="0" name=""/>
                          <p:cNvPicPr/>
                          <p:nvPr/>
                        </p:nvPicPr>
                        <p:blipFill>
                          <a:blip r:embed="rId16"/>
                          <a:stretch>
                            <a:fillRect/>
                          </a:stretch>
                        </p:blipFill>
                        <p:spPr>
                          <a:xfrm>
                            <a:off x="1241425" y="1672046"/>
                            <a:ext cx="285750" cy="419100"/>
                          </a:xfrm>
                          <a:prstGeom prst="rect">
                            <a:avLst/>
                          </a:prstGeom>
                        </p:spPr>
                      </p:pic>
                    </p:oleObj>
                  </mc:Fallback>
                </mc:AlternateContent>
              </a:graphicData>
            </a:graphic>
          </p:graphicFrame>
        </p:grpSp>
        <p:grpSp>
          <p:nvGrpSpPr>
            <p:cNvPr id="23" name="Group 22"/>
            <p:cNvGrpSpPr/>
            <p:nvPr/>
          </p:nvGrpSpPr>
          <p:grpSpPr>
            <a:xfrm>
              <a:off x="6324600" y="2623907"/>
              <a:ext cx="457200" cy="461827"/>
              <a:chOff x="1143000" y="1671773"/>
              <a:chExt cx="457200" cy="461827"/>
            </a:xfrm>
          </p:grpSpPr>
          <p:sp>
            <p:nvSpPr>
              <p:cNvPr id="24" name="Oval 23"/>
              <p:cNvSpPr/>
              <p:nvPr/>
            </p:nvSpPr>
            <p:spPr>
              <a:xfrm>
                <a:off x="1143000" y="16764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1917479059"/>
                  </p:ext>
                </p:extLst>
              </p:nvPr>
            </p:nvGraphicFramePr>
            <p:xfrm>
              <a:off x="1260974" y="1671773"/>
              <a:ext cx="247650" cy="419100"/>
            </p:xfrm>
            <a:graphic>
              <a:graphicData uri="http://schemas.openxmlformats.org/presentationml/2006/ole">
                <mc:AlternateContent xmlns:mc="http://schemas.openxmlformats.org/markup-compatibility/2006">
                  <mc:Choice xmlns:v="urn:schemas-microsoft-com:vml" Requires="v">
                    <p:oleObj spid="_x0000_s62752" name="Equation" r:id="rId17" imgW="164880" imgH="279360" progId="Equation.DSMT4">
                      <p:embed/>
                    </p:oleObj>
                  </mc:Choice>
                  <mc:Fallback>
                    <p:oleObj name="Equation" r:id="rId17" imgW="164880" imgH="279360" progId="Equation.DSMT4">
                      <p:embed/>
                      <p:pic>
                        <p:nvPicPr>
                          <p:cNvPr id="0" name=""/>
                          <p:cNvPicPr/>
                          <p:nvPr/>
                        </p:nvPicPr>
                        <p:blipFill>
                          <a:blip r:embed="rId18"/>
                          <a:stretch>
                            <a:fillRect/>
                          </a:stretch>
                        </p:blipFill>
                        <p:spPr>
                          <a:xfrm>
                            <a:off x="1260974" y="1671773"/>
                            <a:ext cx="247650" cy="419100"/>
                          </a:xfrm>
                          <a:prstGeom prst="rect">
                            <a:avLst/>
                          </a:prstGeom>
                        </p:spPr>
                      </p:pic>
                    </p:oleObj>
                  </mc:Fallback>
                </mc:AlternateContent>
              </a:graphicData>
            </a:graphic>
          </p:graphicFrame>
        </p:grpSp>
        <p:cxnSp>
          <p:nvCxnSpPr>
            <p:cNvPr id="27" name="Straight Connector 26"/>
            <p:cNvCxnSpPr>
              <a:stCxn id="9" idx="5"/>
              <a:endCxn id="12" idx="1"/>
            </p:cNvCxnSpPr>
            <p:nvPr/>
          </p:nvCxnSpPr>
          <p:spPr>
            <a:xfrm>
              <a:off x="3142154" y="1912068"/>
              <a:ext cx="464836" cy="215463"/>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9" idx="4"/>
              <a:endCxn id="6" idx="0"/>
            </p:cNvCxnSpPr>
            <p:nvPr/>
          </p:nvCxnSpPr>
          <p:spPr>
            <a:xfrm flipH="1">
              <a:off x="2557054" y="1979023"/>
              <a:ext cx="423455" cy="644658"/>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6"/>
              <a:endCxn id="12" idx="3"/>
            </p:cNvCxnSpPr>
            <p:nvPr/>
          </p:nvCxnSpPr>
          <p:spPr>
            <a:xfrm flipV="1">
              <a:off x="2773680" y="2450821"/>
              <a:ext cx="833310" cy="404000"/>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2" idx="7"/>
              <a:endCxn id="15" idx="2"/>
            </p:cNvCxnSpPr>
            <p:nvPr/>
          </p:nvCxnSpPr>
          <p:spPr>
            <a:xfrm flipV="1">
              <a:off x="3930280" y="1750423"/>
              <a:ext cx="429434" cy="377108"/>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2" idx="5"/>
              <a:endCxn id="18" idx="2"/>
            </p:cNvCxnSpPr>
            <p:nvPr/>
          </p:nvCxnSpPr>
          <p:spPr>
            <a:xfrm>
              <a:off x="3930280" y="2450821"/>
              <a:ext cx="886634" cy="404000"/>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5" idx="4"/>
              <a:endCxn id="18" idx="0"/>
            </p:cNvCxnSpPr>
            <p:nvPr/>
          </p:nvCxnSpPr>
          <p:spPr>
            <a:xfrm>
              <a:off x="4588314" y="1979023"/>
              <a:ext cx="457200" cy="647198"/>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8" idx="7"/>
              <a:endCxn id="21" idx="3"/>
            </p:cNvCxnSpPr>
            <p:nvPr/>
          </p:nvCxnSpPr>
          <p:spPr>
            <a:xfrm flipV="1">
              <a:off x="5207159" y="1916422"/>
              <a:ext cx="430553" cy="776754"/>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24" idx="0"/>
            </p:cNvCxnSpPr>
            <p:nvPr/>
          </p:nvCxnSpPr>
          <p:spPr>
            <a:xfrm>
              <a:off x="5943600" y="1938977"/>
              <a:ext cx="609600" cy="689557"/>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8" idx="6"/>
              <a:endCxn id="24" idx="2"/>
            </p:cNvCxnSpPr>
            <p:nvPr/>
          </p:nvCxnSpPr>
          <p:spPr>
            <a:xfrm>
              <a:off x="5274114" y="2854821"/>
              <a:ext cx="1050486" cy="2313"/>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2030249" y="1754777"/>
            <a:ext cx="4900055" cy="2260321"/>
            <a:chOff x="1981200" y="1295400"/>
            <a:chExt cx="4900055" cy="2260321"/>
          </a:xfrm>
        </p:grpSpPr>
        <p:sp>
          <p:nvSpPr>
            <p:cNvPr id="46" name="Oval 45"/>
            <p:cNvSpPr/>
            <p:nvPr/>
          </p:nvSpPr>
          <p:spPr>
            <a:xfrm>
              <a:off x="1981200" y="1295400"/>
              <a:ext cx="2163797" cy="2209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47" name="Oval 46"/>
            <p:cNvSpPr/>
            <p:nvPr/>
          </p:nvSpPr>
          <p:spPr>
            <a:xfrm>
              <a:off x="3406960" y="1295400"/>
              <a:ext cx="2163797" cy="2209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48" name="Oval 47"/>
            <p:cNvSpPr/>
            <p:nvPr/>
          </p:nvSpPr>
          <p:spPr>
            <a:xfrm>
              <a:off x="4717458" y="1345921"/>
              <a:ext cx="2163797" cy="2209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pSp>
      <p:grpSp>
        <p:nvGrpSpPr>
          <p:cNvPr id="70" name="Group 69"/>
          <p:cNvGrpSpPr/>
          <p:nvPr/>
        </p:nvGrpSpPr>
        <p:grpSpPr>
          <a:xfrm>
            <a:off x="1382549" y="4800600"/>
            <a:ext cx="6161251" cy="838200"/>
            <a:chOff x="1382549" y="4800600"/>
            <a:chExt cx="6161251" cy="838200"/>
          </a:xfrm>
        </p:grpSpPr>
        <p:grpSp>
          <p:nvGrpSpPr>
            <p:cNvPr id="52" name="Group 51"/>
            <p:cNvGrpSpPr/>
            <p:nvPr/>
          </p:nvGrpSpPr>
          <p:grpSpPr>
            <a:xfrm>
              <a:off x="1382549" y="4800600"/>
              <a:ext cx="1295400" cy="838200"/>
              <a:chOff x="838200" y="4800600"/>
              <a:chExt cx="1295400" cy="838200"/>
            </a:xfrm>
          </p:grpSpPr>
          <p:sp>
            <p:nvSpPr>
              <p:cNvPr id="50" name="Oval 49"/>
              <p:cNvSpPr/>
              <p:nvPr/>
            </p:nvSpPr>
            <p:spPr>
              <a:xfrm>
                <a:off x="838200" y="4800600"/>
                <a:ext cx="12954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51" name="Object 50"/>
              <p:cNvGraphicFramePr>
                <a:graphicFrameLocks noChangeAspect="1"/>
              </p:cNvGraphicFramePr>
              <p:nvPr>
                <p:extLst>
                  <p:ext uri="{D42A27DB-BD31-4B8C-83A1-F6EECF244321}">
                    <p14:modId xmlns:p14="http://schemas.microsoft.com/office/powerpoint/2010/main" val="2656717324"/>
                  </p:ext>
                </p:extLst>
              </p:nvPr>
            </p:nvGraphicFramePr>
            <p:xfrm>
              <a:off x="1144271" y="4954269"/>
              <a:ext cx="755350" cy="536055"/>
            </p:xfrm>
            <a:graphic>
              <a:graphicData uri="http://schemas.openxmlformats.org/presentationml/2006/ole">
                <mc:AlternateContent xmlns:mc="http://schemas.openxmlformats.org/markup-compatibility/2006">
                  <mc:Choice xmlns:v="urn:schemas-microsoft-com:vml" Requires="v">
                    <p:oleObj spid="_x0000_s62753" name="Equation" r:id="rId19" imgW="393480" imgH="279360" progId="Equation.DSMT4">
                      <p:embed/>
                    </p:oleObj>
                  </mc:Choice>
                  <mc:Fallback>
                    <p:oleObj name="Equation" r:id="rId19" imgW="393480" imgH="279360" progId="Equation.DSMT4">
                      <p:embed/>
                      <p:pic>
                        <p:nvPicPr>
                          <p:cNvPr id="0" name=""/>
                          <p:cNvPicPr/>
                          <p:nvPr/>
                        </p:nvPicPr>
                        <p:blipFill>
                          <a:blip r:embed="rId20"/>
                          <a:stretch>
                            <a:fillRect/>
                          </a:stretch>
                        </p:blipFill>
                        <p:spPr>
                          <a:xfrm>
                            <a:off x="1144271" y="4954269"/>
                            <a:ext cx="755350" cy="536055"/>
                          </a:xfrm>
                          <a:prstGeom prst="rect">
                            <a:avLst/>
                          </a:prstGeom>
                        </p:spPr>
                      </p:pic>
                    </p:oleObj>
                  </mc:Fallback>
                </mc:AlternateContent>
              </a:graphicData>
            </a:graphic>
          </p:graphicFrame>
        </p:grpSp>
        <p:grpSp>
          <p:nvGrpSpPr>
            <p:cNvPr id="53" name="Group 52"/>
            <p:cNvGrpSpPr/>
            <p:nvPr/>
          </p:nvGrpSpPr>
          <p:grpSpPr>
            <a:xfrm>
              <a:off x="3862165" y="4800600"/>
              <a:ext cx="1295400" cy="838200"/>
              <a:chOff x="838200" y="4800600"/>
              <a:chExt cx="1295400" cy="838200"/>
            </a:xfrm>
          </p:grpSpPr>
          <p:sp>
            <p:nvSpPr>
              <p:cNvPr id="54" name="Oval 53"/>
              <p:cNvSpPr/>
              <p:nvPr/>
            </p:nvSpPr>
            <p:spPr>
              <a:xfrm>
                <a:off x="838200" y="4800600"/>
                <a:ext cx="12954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55" name="Object 54"/>
              <p:cNvGraphicFramePr>
                <a:graphicFrameLocks noChangeAspect="1"/>
              </p:cNvGraphicFramePr>
              <p:nvPr>
                <p:extLst>
                  <p:ext uri="{D42A27DB-BD31-4B8C-83A1-F6EECF244321}">
                    <p14:modId xmlns:p14="http://schemas.microsoft.com/office/powerpoint/2010/main" val="2706634430"/>
                  </p:ext>
                </p:extLst>
              </p:nvPr>
            </p:nvGraphicFramePr>
            <p:xfrm>
              <a:off x="1097053" y="4954588"/>
              <a:ext cx="852487" cy="534987"/>
            </p:xfrm>
            <a:graphic>
              <a:graphicData uri="http://schemas.openxmlformats.org/presentationml/2006/ole">
                <mc:AlternateContent xmlns:mc="http://schemas.openxmlformats.org/markup-compatibility/2006">
                  <mc:Choice xmlns:v="urn:schemas-microsoft-com:vml" Requires="v">
                    <p:oleObj spid="_x0000_s62754" name="Equation" r:id="rId21" imgW="444240" imgH="279360" progId="Equation.DSMT4">
                      <p:embed/>
                    </p:oleObj>
                  </mc:Choice>
                  <mc:Fallback>
                    <p:oleObj name="Equation" r:id="rId21" imgW="444240" imgH="279360" progId="Equation.DSMT4">
                      <p:embed/>
                      <p:pic>
                        <p:nvPicPr>
                          <p:cNvPr id="0" name=""/>
                          <p:cNvPicPr/>
                          <p:nvPr/>
                        </p:nvPicPr>
                        <p:blipFill>
                          <a:blip r:embed="rId22"/>
                          <a:stretch>
                            <a:fillRect/>
                          </a:stretch>
                        </p:blipFill>
                        <p:spPr>
                          <a:xfrm>
                            <a:off x="1097053" y="4954588"/>
                            <a:ext cx="852487" cy="534987"/>
                          </a:xfrm>
                          <a:prstGeom prst="rect">
                            <a:avLst/>
                          </a:prstGeom>
                        </p:spPr>
                      </p:pic>
                    </p:oleObj>
                  </mc:Fallback>
                </mc:AlternateContent>
              </a:graphicData>
            </a:graphic>
          </p:graphicFrame>
        </p:grpSp>
        <p:grpSp>
          <p:nvGrpSpPr>
            <p:cNvPr id="56" name="Group 55"/>
            <p:cNvGrpSpPr/>
            <p:nvPr/>
          </p:nvGrpSpPr>
          <p:grpSpPr>
            <a:xfrm>
              <a:off x="6248400" y="4800600"/>
              <a:ext cx="1295400" cy="838200"/>
              <a:chOff x="838200" y="4800600"/>
              <a:chExt cx="1295400" cy="838200"/>
            </a:xfrm>
          </p:grpSpPr>
          <p:sp>
            <p:nvSpPr>
              <p:cNvPr id="57" name="Oval 56"/>
              <p:cNvSpPr/>
              <p:nvPr/>
            </p:nvSpPr>
            <p:spPr>
              <a:xfrm>
                <a:off x="838200" y="4800600"/>
                <a:ext cx="12954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58" name="Object 57"/>
              <p:cNvGraphicFramePr>
                <a:graphicFrameLocks noChangeAspect="1"/>
              </p:cNvGraphicFramePr>
              <p:nvPr>
                <p:extLst>
                  <p:ext uri="{D42A27DB-BD31-4B8C-83A1-F6EECF244321}">
                    <p14:modId xmlns:p14="http://schemas.microsoft.com/office/powerpoint/2010/main" val="536730118"/>
                  </p:ext>
                </p:extLst>
              </p:nvPr>
            </p:nvGraphicFramePr>
            <p:xfrm>
              <a:off x="1083824" y="4954588"/>
              <a:ext cx="877887" cy="534987"/>
            </p:xfrm>
            <a:graphic>
              <a:graphicData uri="http://schemas.openxmlformats.org/presentationml/2006/ole">
                <mc:AlternateContent xmlns:mc="http://schemas.openxmlformats.org/markup-compatibility/2006">
                  <mc:Choice xmlns:v="urn:schemas-microsoft-com:vml" Requires="v">
                    <p:oleObj spid="_x0000_s62755" name="Equation" r:id="rId23" imgW="457200" imgH="279360" progId="Equation.DSMT4">
                      <p:embed/>
                    </p:oleObj>
                  </mc:Choice>
                  <mc:Fallback>
                    <p:oleObj name="Equation" r:id="rId23" imgW="457200" imgH="279360" progId="Equation.DSMT4">
                      <p:embed/>
                      <p:pic>
                        <p:nvPicPr>
                          <p:cNvPr id="0" name=""/>
                          <p:cNvPicPr/>
                          <p:nvPr/>
                        </p:nvPicPr>
                        <p:blipFill>
                          <a:blip r:embed="rId24"/>
                          <a:stretch>
                            <a:fillRect/>
                          </a:stretch>
                        </p:blipFill>
                        <p:spPr>
                          <a:xfrm>
                            <a:off x="1083824" y="4954588"/>
                            <a:ext cx="877887" cy="534987"/>
                          </a:xfrm>
                          <a:prstGeom prst="rect">
                            <a:avLst/>
                          </a:prstGeom>
                        </p:spPr>
                      </p:pic>
                    </p:oleObj>
                  </mc:Fallback>
                </mc:AlternateContent>
              </a:graphicData>
            </a:graphic>
          </p:graphicFrame>
        </p:grpSp>
        <p:cxnSp>
          <p:nvCxnSpPr>
            <p:cNvPr id="60" name="Straight Connector 59"/>
            <p:cNvCxnSpPr>
              <a:stCxn id="50" idx="6"/>
              <a:endCxn id="54" idx="2"/>
            </p:cNvCxnSpPr>
            <p:nvPr/>
          </p:nvCxnSpPr>
          <p:spPr>
            <a:xfrm>
              <a:off x="2677949" y="5219700"/>
              <a:ext cx="1184216" cy="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4" idx="6"/>
              <a:endCxn id="57" idx="2"/>
            </p:cNvCxnSpPr>
            <p:nvPr/>
          </p:nvCxnSpPr>
          <p:spPr>
            <a:xfrm>
              <a:off x="5157565" y="5219700"/>
              <a:ext cx="1090835" cy="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2998809" y="4970920"/>
              <a:ext cx="457200" cy="497560"/>
              <a:chOff x="7924800" y="4771572"/>
              <a:chExt cx="457200" cy="497560"/>
            </a:xfrm>
            <a:solidFill>
              <a:schemeClr val="bg1"/>
            </a:solidFill>
          </p:grpSpPr>
          <p:sp>
            <p:nvSpPr>
              <p:cNvPr id="64" name="Rectangle 63"/>
              <p:cNvSpPr/>
              <p:nvPr/>
            </p:nvSpPr>
            <p:spPr>
              <a:xfrm>
                <a:off x="7924800" y="4800600"/>
                <a:ext cx="457200" cy="4191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65" name="Object 64"/>
              <p:cNvGraphicFramePr>
                <a:graphicFrameLocks noChangeAspect="1"/>
              </p:cNvGraphicFramePr>
              <p:nvPr>
                <p:extLst>
                  <p:ext uri="{D42A27DB-BD31-4B8C-83A1-F6EECF244321}">
                    <p14:modId xmlns:p14="http://schemas.microsoft.com/office/powerpoint/2010/main" val="2267182369"/>
                  </p:ext>
                </p:extLst>
              </p:nvPr>
            </p:nvGraphicFramePr>
            <p:xfrm>
              <a:off x="8020231" y="4771572"/>
              <a:ext cx="292100" cy="497560"/>
            </p:xfrm>
            <a:graphic>
              <a:graphicData uri="http://schemas.openxmlformats.org/presentationml/2006/ole">
                <mc:AlternateContent xmlns:mc="http://schemas.openxmlformats.org/markup-compatibility/2006">
                  <mc:Choice xmlns:v="urn:schemas-microsoft-com:vml" Requires="v">
                    <p:oleObj spid="_x0000_s62756" name="Equation" r:id="rId25" imgW="139680" imgH="279360" progId="Equation.DSMT4">
                      <p:embed/>
                    </p:oleObj>
                  </mc:Choice>
                  <mc:Fallback>
                    <p:oleObj name="Equation" r:id="rId25" imgW="139680" imgH="279360" progId="Equation.DSMT4">
                      <p:embed/>
                      <p:pic>
                        <p:nvPicPr>
                          <p:cNvPr id="0" name=""/>
                          <p:cNvPicPr/>
                          <p:nvPr/>
                        </p:nvPicPr>
                        <p:blipFill>
                          <a:blip r:embed="rId26"/>
                          <a:stretch>
                            <a:fillRect/>
                          </a:stretch>
                        </p:blipFill>
                        <p:spPr>
                          <a:xfrm>
                            <a:off x="8020231" y="4771572"/>
                            <a:ext cx="292100" cy="497560"/>
                          </a:xfrm>
                          <a:prstGeom prst="rect">
                            <a:avLst/>
                          </a:prstGeom>
                        </p:spPr>
                      </p:pic>
                    </p:oleObj>
                  </mc:Fallback>
                </mc:AlternateContent>
              </a:graphicData>
            </a:graphic>
          </p:graphicFrame>
        </p:grpSp>
        <p:grpSp>
          <p:nvGrpSpPr>
            <p:cNvPr id="67" name="Group 66"/>
            <p:cNvGrpSpPr/>
            <p:nvPr/>
          </p:nvGrpSpPr>
          <p:grpSpPr>
            <a:xfrm>
              <a:off x="5474382" y="5000625"/>
              <a:ext cx="457200" cy="496888"/>
              <a:chOff x="7924800" y="4772249"/>
              <a:chExt cx="457200" cy="496888"/>
            </a:xfrm>
            <a:solidFill>
              <a:schemeClr val="bg1"/>
            </a:solidFill>
          </p:grpSpPr>
          <p:sp>
            <p:nvSpPr>
              <p:cNvPr id="68" name="Rectangle 67"/>
              <p:cNvSpPr/>
              <p:nvPr/>
            </p:nvSpPr>
            <p:spPr>
              <a:xfrm>
                <a:off x="7924800" y="4800600"/>
                <a:ext cx="457200" cy="4191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69" name="Object 68"/>
              <p:cNvGraphicFramePr>
                <a:graphicFrameLocks noChangeAspect="1"/>
              </p:cNvGraphicFramePr>
              <p:nvPr>
                <p:extLst>
                  <p:ext uri="{D42A27DB-BD31-4B8C-83A1-F6EECF244321}">
                    <p14:modId xmlns:p14="http://schemas.microsoft.com/office/powerpoint/2010/main" val="52225443"/>
                  </p:ext>
                </p:extLst>
              </p:nvPr>
            </p:nvGraphicFramePr>
            <p:xfrm>
              <a:off x="7981268" y="4772249"/>
              <a:ext cx="371475" cy="496888"/>
            </p:xfrm>
            <a:graphic>
              <a:graphicData uri="http://schemas.openxmlformats.org/presentationml/2006/ole">
                <mc:AlternateContent xmlns:mc="http://schemas.openxmlformats.org/markup-compatibility/2006">
                  <mc:Choice xmlns:v="urn:schemas-microsoft-com:vml" Requires="v">
                    <p:oleObj spid="_x0000_s62757" name="Equation" r:id="rId27" imgW="177480" imgH="279360" progId="Equation.DSMT4">
                      <p:embed/>
                    </p:oleObj>
                  </mc:Choice>
                  <mc:Fallback>
                    <p:oleObj name="Equation" r:id="rId27" imgW="177480" imgH="279360" progId="Equation.DSMT4">
                      <p:embed/>
                      <p:pic>
                        <p:nvPicPr>
                          <p:cNvPr id="0" name=""/>
                          <p:cNvPicPr/>
                          <p:nvPr/>
                        </p:nvPicPr>
                        <p:blipFill>
                          <a:blip r:embed="rId28"/>
                          <a:stretch>
                            <a:fillRect/>
                          </a:stretch>
                        </p:blipFill>
                        <p:spPr>
                          <a:xfrm>
                            <a:off x="7981268" y="4772249"/>
                            <a:ext cx="371475" cy="496888"/>
                          </a:xfrm>
                          <a:prstGeom prst="rect">
                            <a:avLst/>
                          </a:prstGeom>
                        </p:spPr>
                      </p:pic>
                    </p:oleObj>
                  </mc:Fallback>
                </mc:AlternateContent>
              </a:graphicData>
            </a:graphic>
          </p:graphicFrame>
        </p:grpSp>
      </p:grpSp>
    </p:spTree>
    <p:extLst>
      <p:ext uri="{BB962C8B-B14F-4D97-AF65-F5344CB8AC3E}">
        <p14:creationId xmlns:p14="http://schemas.microsoft.com/office/powerpoint/2010/main" val="3324317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4" y="0"/>
            <a:ext cx="8991600" cy="1143000"/>
          </a:xfrm>
        </p:spPr>
        <p:txBody>
          <a:bodyPr>
            <a:normAutofit/>
          </a:bodyPr>
          <a:lstStyle/>
          <a:p>
            <a:pPr algn="ctr"/>
            <a:r>
              <a:rPr lang="en-US" sz="3200" b="1" dirty="0" smtClean="0"/>
              <a:t>Probabilistic Databases for managing uncertain data</a:t>
            </a:r>
            <a:endParaRPr lang="en-US" sz="3200" b="1" dirty="0"/>
          </a:p>
        </p:txBody>
      </p:sp>
      <p:sp>
        <p:nvSpPr>
          <p:cNvPr id="3" name="Content Placeholder 2"/>
          <p:cNvSpPr>
            <a:spLocks noGrp="1"/>
          </p:cNvSpPr>
          <p:nvPr>
            <p:ph idx="1"/>
          </p:nvPr>
        </p:nvSpPr>
        <p:spPr>
          <a:xfrm>
            <a:off x="381000" y="1600200"/>
            <a:ext cx="8416637" cy="4525963"/>
          </a:xfrm>
        </p:spPr>
        <p:txBody>
          <a:bodyPr>
            <a:normAutofit/>
          </a:bodyPr>
          <a:lstStyle/>
          <a:p>
            <a:pPr marL="342900" indent="-342900">
              <a:buFont typeface="Arial" pitchFamily="34" charset="0"/>
              <a:buChar char="•"/>
            </a:pPr>
            <a:r>
              <a:rPr lang="en-US" sz="2400" dirty="0" smtClean="0"/>
              <a:t>A variety of data sources generate incomplete, noisy and uncertain data (sensor networks, information extraction, data integration…). </a:t>
            </a:r>
          </a:p>
          <a:p>
            <a:pPr marL="342900" indent="-342900">
              <a:buFont typeface="Arial" pitchFamily="34" charset="0"/>
              <a:buChar char="•"/>
            </a:pPr>
            <a:r>
              <a:rPr lang="en-US" sz="2400" dirty="0" smtClean="0"/>
              <a:t>Probabilistic databases enable storing and querying such data</a:t>
            </a:r>
          </a:p>
          <a:p>
            <a:pPr marL="342900" indent="-342900">
              <a:buFont typeface="Arial" pitchFamily="34" charset="0"/>
              <a:buChar char="•"/>
            </a:pPr>
            <a:r>
              <a:rPr lang="en-US" sz="2400" dirty="0" smtClean="0"/>
              <a:t>A lot of research in recent years</a:t>
            </a:r>
          </a:p>
          <a:p>
            <a:endParaRPr lang="en-US" dirty="0"/>
          </a:p>
        </p:txBody>
      </p:sp>
      <p:sp>
        <p:nvSpPr>
          <p:cNvPr id="4" name="Rectangle 3"/>
          <p:cNvSpPr/>
          <p:nvPr/>
        </p:nvSpPr>
        <p:spPr>
          <a:xfrm>
            <a:off x="110837" y="4876800"/>
            <a:ext cx="8686800" cy="400110"/>
          </a:xfrm>
          <a:prstGeom prst="rect">
            <a:avLst/>
          </a:prstGeom>
        </p:spPr>
        <p:txBody>
          <a:bodyPr wrap="square">
            <a:spAutoFit/>
          </a:bodyPr>
          <a:lstStyle/>
          <a:p>
            <a:pPr algn="ctr" rtl="0"/>
            <a:r>
              <a:rPr lang="en-US" sz="2000" dirty="0" err="1">
                <a:solidFill>
                  <a:schemeClr val="bg1">
                    <a:lumMod val="50000"/>
                  </a:schemeClr>
                </a:solidFill>
              </a:rPr>
              <a:t>MayBMS</a:t>
            </a:r>
            <a:r>
              <a:rPr lang="en-US" sz="2000" dirty="0">
                <a:solidFill>
                  <a:schemeClr val="bg1">
                    <a:lumMod val="50000"/>
                  </a:schemeClr>
                </a:solidFill>
              </a:rPr>
              <a:t> [Cornell], Trio [Stanford], </a:t>
            </a:r>
            <a:r>
              <a:rPr lang="en-US" sz="2000" dirty="0" smtClean="0">
                <a:solidFill>
                  <a:schemeClr val="bg1">
                    <a:lumMod val="50000"/>
                  </a:schemeClr>
                </a:solidFill>
              </a:rPr>
              <a:t>SPROUT [Oxford], </a:t>
            </a:r>
            <a:r>
              <a:rPr lang="en-US" sz="2000" dirty="0" err="1">
                <a:solidFill>
                  <a:schemeClr val="bg1">
                    <a:lumMod val="50000"/>
                  </a:schemeClr>
                </a:solidFill>
              </a:rPr>
              <a:t>PrDB</a:t>
            </a:r>
            <a:r>
              <a:rPr lang="en-US" sz="2000" dirty="0">
                <a:solidFill>
                  <a:schemeClr val="bg1">
                    <a:lumMod val="50000"/>
                  </a:schemeClr>
                </a:solidFill>
              </a:rPr>
              <a:t> [</a:t>
            </a:r>
            <a:r>
              <a:rPr lang="en-US" sz="2000" dirty="0" err="1">
                <a:solidFill>
                  <a:schemeClr val="bg1">
                    <a:lumMod val="50000"/>
                  </a:schemeClr>
                </a:solidFill>
              </a:rPr>
              <a:t>U.Md</a:t>
            </a:r>
            <a:r>
              <a:rPr lang="en-US" sz="2000" dirty="0">
                <a:solidFill>
                  <a:schemeClr val="bg1">
                    <a:lumMod val="50000"/>
                  </a:schemeClr>
                </a:solidFill>
              </a:rPr>
              <a:t>]</a:t>
            </a:r>
          </a:p>
        </p:txBody>
      </p:sp>
    </p:spTree>
    <p:extLst>
      <p:ext uri="{BB962C8B-B14F-4D97-AF65-F5344CB8AC3E}">
        <p14:creationId xmlns:p14="http://schemas.microsoft.com/office/powerpoint/2010/main" val="950658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JT construction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Testing for </a:t>
                </a:r>
                <a:r>
                  <a:rPr lang="en-US" dirty="0" err="1" smtClean="0"/>
                  <a:t>acyclicity</a:t>
                </a:r>
                <a:r>
                  <a:rPr lang="en-US" dirty="0" smtClean="0"/>
                  <a:t> </a:t>
                </a:r>
                <a:r>
                  <a:rPr lang="en-US" dirty="0"/>
                  <a:t>of formulas:</a:t>
                </a:r>
              </a:p>
              <a:p>
                <a:pPr lvl="1"/>
                <a:r>
                  <a:rPr lang="en-US" dirty="0"/>
                  <a:t>Construct the primal graph (</a:t>
                </a:r>
                <a:r>
                  <a:rPr lang="en-US" b="1" dirty="0"/>
                  <a:t>Roy2011</a:t>
                </a:r>
                <a:r>
                  <a:rPr lang="en-US" dirty="0"/>
                  <a:t>: for </a:t>
                </a:r>
                <a14:m>
                  <m:oMath xmlns:m="http://schemas.openxmlformats.org/officeDocument/2006/math">
                    <m:sSup>
                      <m:sSupPr>
                        <m:ctrlPr>
                          <a:rPr lang="en-US" i="1">
                            <a:latin typeface="Cambria Math"/>
                          </a:rPr>
                        </m:ctrlPr>
                      </m:sSupPr>
                      <m:e>
                        <m:r>
                          <a:rPr lang="en-US" i="1">
                            <a:latin typeface="Cambria Math"/>
                          </a:rPr>
                          <m:t>𝐶𝑄</m:t>
                        </m:r>
                      </m:e>
                      <m:sup>
                        <m:r>
                          <a:rPr lang="en-US" i="1">
                            <a:latin typeface="Cambria Math"/>
                          </a:rPr>
                          <m:t>−</m:t>
                        </m:r>
                      </m:sup>
                    </m:sSup>
                  </m:oMath>
                </a14:m>
                <a:r>
                  <a:rPr lang="en-US" dirty="0"/>
                  <a:t> we do not have to go through the DNF)</a:t>
                </a:r>
              </a:p>
              <a:p>
                <a:pPr lvl="1"/>
                <a:r>
                  <a:rPr lang="en-US" dirty="0"/>
                  <a:t>Check for </a:t>
                </a:r>
                <a:r>
                  <a:rPr lang="en-US" dirty="0" err="1"/>
                  <a:t>chordality</a:t>
                </a:r>
                <a:r>
                  <a:rPr lang="en-US" dirty="0"/>
                  <a:t> </a:t>
                </a:r>
                <a:r>
                  <a:rPr lang="en-US" dirty="0" smtClean="0"/>
                  <a:t> </a:t>
                </a:r>
                <a:endParaRPr lang="en-US" dirty="0"/>
              </a:p>
              <a:p>
                <a:pPr lvl="1"/>
                <a:r>
                  <a:rPr lang="en-US" dirty="0"/>
                  <a:t>If </a:t>
                </a:r>
                <a:r>
                  <a:rPr lang="en-US" dirty="0" err="1"/>
                  <a:t>chordal</a:t>
                </a:r>
                <a:r>
                  <a:rPr lang="en-US" dirty="0"/>
                  <a:t>, check if conformal</a:t>
                </a:r>
              </a:p>
              <a:p>
                <a:r>
                  <a:rPr lang="en-US" dirty="0" smtClean="0"/>
                  <a:t>Use Prim or algorithm from                           to build the jt.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174" t="-1818" r="-12464"/>
                </a:stretch>
              </a:blipFill>
            </p:spPr>
            <p:txBody>
              <a:bodyPr/>
              <a:lstStyle/>
              <a:p>
                <a:r>
                  <a:rPr lang="en-US">
                    <a:noFill/>
                  </a:rPr>
                  <a:t> </a:t>
                </a:r>
              </a:p>
            </p:txBody>
          </p:sp>
        </mc:Fallback>
      </mc:AlternateContent>
      <p:sp>
        <p:nvSpPr>
          <p:cNvPr id="4" name="Rectangle 3"/>
          <p:cNvSpPr/>
          <p:nvPr/>
        </p:nvSpPr>
        <p:spPr>
          <a:xfrm>
            <a:off x="4343400" y="3200400"/>
            <a:ext cx="2308389" cy="369332"/>
          </a:xfrm>
          <a:prstGeom prst="rect">
            <a:avLst/>
          </a:prstGeom>
        </p:spPr>
        <p:txBody>
          <a:bodyPr wrap="none">
            <a:spAutoFit/>
          </a:bodyPr>
          <a:lstStyle/>
          <a:p>
            <a:pPr eaLnBrk="0" fontAlgn="auto" hangingPunct="0">
              <a:spcBef>
                <a:spcPts val="0"/>
              </a:spcBef>
              <a:spcAft>
                <a:spcPts val="0"/>
              </a:spcAft>
              <a:defRPr/>
            </a:pPr>
            <a:r>
              <a:rPr lang="en-US" dirty="0" smtClean="0">
                <a:solidFill>
                  <a:srgbClr val="7F7F7F"/>
                </a:solidFill>
              </a:rPr>
              <a:t>[Tarjan&amp;Yannakakis84]</a:t>
            </a:r>
            <a:endParaRPr lang="en-US" dirty="0">
              <a:solidFill>
                <a:srgbClr val="7F7F7F"/>
              </a:solidFill>
            </a:endParaRPr>
          </a:p>
        </p:txBody>
      </p:sp>
      <p:sp>
        <p:nvSpPr>
          <p:cNvPr id="5" name="Rectangle 4"/>
          <p:cNvSpPr/>
          <p:nvPr/>
        </p:nvSpPr>
        <p:spPr>
          <a:xfrm>
            <a:off x="5497594" y="4267200"/>
            <a:ext cx="2308389" cy="369332"/>
          </a:xfrm>
          <a:prstGeom prst="rect">
            <a:avLst/>
          </a:prstGeom>
        </p:spPr>
        <p:txBody>
          <a:bodyPr wrap="none">
            <a:spAutoFit/>
          </a:bodyPr>
          <a:lstStyle/>
          <a:p>
            <a:pPr eaLnBrk="0" fontAlgn="auto" hangingPunct="0">
              <a:spcBef>
                <a:spcPts val="0"/>
              </a:spcBef>
              <a:spcAft>
                <a:spcPts val="0"/>
              </a:spcAft>
              <a:defRPr/>
            </a:pPr>
            <a:r>
              <a:rPr lang="en-US" dirty="0" smtClean="0">
                <a:solidFill>
                  <a:srgbClr val="7F7F7F"/>
                </a:solidFill>
              </a:rPr>
              <a:t>[Tarjan&amp;Yannakakis84]</a:t>
            </a:r>
            <a:endParaRPr lang="en-US" dirty="0">
              <a:solidFill>
                <a:srgbClr val="7F7F7F"/>
              </a:solidFill>
            </a:endParaRPr>
          </a:p>
        </p:txBody>
      </p:sp>
    </p:spTree>
    <p:extLst>
      <p:ext uri="{BB962C8B-B14F-4D97-AF65-F5344CB8AC3E}">
        <p14:creationId xmlns:p14="http://schemas.microsoft.com/office/powerpoint/2010/main" val="2228806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58" y="-152400"/>
            <a:ext cx="9126213" cy="1143000"/>
          </a:xfrm>
        </p:spPr>
        <p:txBody>
          <a:bodyPr>
            <a:normAutofit/>
          </a:bodyPr>
          <a:lstStyle/>
          <a:p>
            <a:pPr algn="ctr"/>
            <a:r>
              <a:rPr lang="en-US" sz="3000" b="1" dirty="0" smtClean="0"/>
              <a:t>Background: junction trees for probabilistic inference</a:t>
            </a:r>
            <a:endParaRPr lang="en-US" sz="3000" b="1" dirty="0"/>
          </a:p>
        </p:txBody>
      </p:sp>
      <p:grpSp>
        <p:nvGrpSpPr>
          <p:cNvPr id="4" name="Group 3"/>
          <p:cNvGrpSpPr/>
          <p:nvPr/>
        </p:nvGrpSpPr>
        <p:grpSpPr>
          <a:xfrm>
            <a:off x="1186062" y="2036495"/>
            <a:ext cx="6161251" cy="838200"/>
            <a:chOff x="1382549" y="4800600"/>
            <a:chExt cx="6161251" cy="838200"/>
          </a:xfrm>
        </p:grpSpPr>
        <p:grpSp>
          <p:nvGrpSpPr>
            <p:cNvPr id="5" name="Group 4"/>
            <p:cNvGrpSpPr/>
            <p:nvPr/>
          </p:nvGrpSpPr>
          <p:grpSpPr>
            <a:xfrm>
              <a:off x="1382549" y="4800600"/>
              <a:ext cx="1295400" cy="838200"/>
              <a:chOff x="838200" y="4800600"/>
              <a:chExt cx="1295400" cy="838200"/>
            </a:xfrm>
          </p:grpSpPr>
          <p:sp>
            <p:nvSpPr>
              <p:cNvPr id="20" name="Oval 19"/>
              <p:cNvSpPr/>
              <p:nvPr/>
            </p:nvSpPr>
            <p:spPr>
              <a:xfrm>
                <a:off x="838200" y="4800600"/>
                <a:ext cx="12954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4203028403"/>
                  </p:ext>
                </p:extLst>
              </p:nvPr>
            </p:nvGraphicFramePr>
            <p:xfrm>
              <a:off x="1144271" y="4954269"/>
              <a:ext cx="755350" cy="536055"/>
            </p:xfrm>
            <a:graphic>
              <a:graphicData uri="http://schemas.openxmlformats.org/presentationml/2006/ole">
                <mc:AlternateContent xmlns:mc="http://schemas.openxmlformats.org/markup-compatibility/2006">
                  <mc:Choice xmlns:v="urn:schemas-microsoft-com:vml" Requires="v">
                    <p:oleObj spid="_x0000_s65591" name="Equation" r:id="rId4" imgW="393480" imgH="279360" progId="Equation.DSMT4">
                      <p:embed/>
                    </p:oleObj>
                  </mc:Choice>
                  <mc:Fallback>
                    <p:oleObj name="Equation" r:id="rId4" imgW="393480" imgH="279360" progId="Equation.DSMT4">
                      <p:embed/>
                      <p:pic>
                        <p:nvPicPr>
                          <p:cNvPr id="0" name=""/>
                          <p:cNvPicPr/>
                          <p:nvPr/>
                        </p:nvPicPr>
                        <p:blipFill>
                          <a:blip r:embed="rId5"/>
                          <a:stretch>
                            <a:fillRect/>
                          </a:stretch>
                        </p:blipFill>
                        <p:spPr>
                          <a:xfrm>
                            <a:off x="1144271" y="4954269"/>
                            <a:ext cx="755350" cy="536055"/>
                          </a:xfrm>
                          <a:prstGeom prst="rect">
                            <a:avLst/>
                          </a:prstGeom>
                        </p:spPr>
                      </p:pic>
                    </p:oleObj>
                  </mc:Fallback>
                </mc:AlternateContent>
              </a:graphicData>
            </a:graphic>
          </p:graphicFrame>
        </p:grpSp>
        <p:grpSp>
          <p:nvGrpSpPr>
            <p:cNvPr id="6" name="Group 5"/>
            <p:cNvGrpSpPr/>
            <p:nvPr/>
          </p:nvGrpSpPr>
          <p:grpSpPr>
            <a:xfrm>
              <a:off x="3862165" y="4800600"/>
              <a:ext cx="1295400" cy="838200"/>
              <a:chOff x="838200" y="4800600"/>
              <a:chExt cx="1295400" cy="838200"/>
            </a:xfrm>
          </p:grpSpPr>
          <p:sp>
            <p:nvSpPr>
              <p:cNvPr id="18" name="Oval 17"/>
              <p:cNvSpPr/>
              <p:nvPr/>
            </p:nvSpPr>
            <p:spPr>
              <a:xfrm>
                <a:off x="838200" y="4800600"/>
                <a:ext cx="12954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1421876021"/>
                  </p:ext>
                </p:extLst>
              </p:nvPr>
            </p:nvGraphicFramePr>
            <p:xfrm>
              <a:off x="1097053" y="4954588"/>
              <a:ext cx="852487" cy="534987"/>
            </p:xfrm>
            <a:graphic>
              <a:graphicData uri="http://schemas.openxmlformats.org/presentationml/2006/ole">
                <mc:AlternateContent xmlns:mc="http://schemas.openxmlformats.org/markup-compatibility/2006">
                  <mc:Choice xmlns:v="urn:schemas-microsoft-com:vml" Requires="v">
                    <p:oleObj spid="_x0000_s65592" name="Equation" r:id="rId6" imgW="444240" imgH="279360" progId="Equation.DSMT4">
                      <p:embed/>
                    </p:oleObj>
                  </mc:Choice>
                  <mc:Fallback>
                    <p:oleObj name="Equation" r:id="rId6" imgW="444240" imgH="279360" progId="Equation.DSMT4">
                      <p:embed/>
                      <p:pic>
                        <p:nvPicPr>
                          <p:cNvPr id="0" name=""/>
                          <p:cNvPicPr/>
                          <p:nvPr/>
                        </p:nvPicPr>
                        <p:blipFill>
                          <a:blip r:embed="rId7"/>
                          <a:stretch>
                            <a:fillRect/>
                          </a:stretch>
                        </p:blipFill>
                        <p:spPr>
                          <a:xfrm>
                            <a:off x="1097053" y="4954588"/>
                            <a:ext cx="852487" cy="534987"/>
                          </a:xfrm>
                          <a:prstGeom prst="rect">
                            <a:avLst/>
                          </a:prstGeom>
                        </p:spPr>
                      </p:pic>
                    </p:oleObj>
                  </mc:Fallback>
                </mc:AlternateContent>
              </a:graphicData>
            </a:graphic>
          </p:graphicFrame>
        </p:grpSp>
        <p:grpSp>
          <p:nvGrpSpPr>
            <p:cNvPr id="7" name="Group 6"/>
            <p:cNvGrpSpPr/>
            <p:nvPr/>
          </p:nvGrpSpPr>
          <p:grpSpPr>
            <a:xfrm>
              <a:off x="6248400" y="4800600"/>
              <a:ext cx="1295400" cy="838200"/>
              <a:chOff x="838200" y="4800600"/>
              <a:chExt cx="1295400" cy="838200"/>
            </a:xfrm>
          </p:grpSpPr>
          <p:sp>
            <p:nvSpPr>
              <p:cNvPr id="16" name="Oval 15"/>
              <p:cNvSpPr/>
              <p:nvPr/>
            </p:nvSpPr>
            <p:spPr>
              <a:xfrm>
                <a:off x="838200" y="4800600"/>
                <a:ext cx="12954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3643345127"/>
                  </p:ext>
                </p:extLst>
              </p:nvPr>
            </p:nvGraphicFramePr>
            <p:xfrm>
              <a:off x="1083824" y="4954588"/>
              <a:ext cx="877887" cy="534987"/>
            </p:xfrm>
            <a:graphic>
              <a:graphicData uri="http://schemas.openxmlformats.org/presentationml/2006/ole">
                <mc:AlternateContent xmlns:mc="http://schemas.openxmlformats.org/markup-compatibility/2006">
                  <mc:Choice xmlns:v="urn:schemas-microsoft-com:vml" Requires="v">
                    <p:oleObj spid="_x0000_s65593" name="Equation" r:id="rId8" imgW="457200" imgH="279360" progId="Equation.DSMT4">
                      <p:embed/>
                    </p:oleObj>
                  </mc:Choice>
                  <mc:Fallback>
                    <p:oleObj name="Equation" r:id="rId8" imgW="457200" imgH="279360" progId="Equation.DSMT4">
                      <p:embed/>
                      <p:pic>
                        <p:nvPicPr>
                          <p:cNvPr id="0" name=""/>
                          <p:cNvPicPr/>
                          <p:nvPr/>
                        </p:nvPicPr>
                        <p:blipFill>
                          <a:blip r:embed="rId9"/>
                          <a:stretch>
                            <a:fillRect/>
                          </a:stretch>
                        </p:blipFill>
                        <p:spPr>
                          <a:xfrm>
                            <a:off x="1083824" y="4954588"/>
                            <a:ext cx="877887" cy="534987"/>
                          </a:xfrm>
                          <a:prstGeom prst="rect">
                            <a:avLst/>
                          </a:prstGeom>
                        </p:spPr>
                      </p:pic>
                    </p:oleObj>
                  </mc:Fallback>
                </mc:AlternateContent>
              </a:graphicData>
            </a:graphic>
          </p:graphicFrame>
        </p:grpSp>
        <p:cxnSp>
          <p:nvCxnSpPr>
            <p:cNvPr id="8" name="Straight Connector 7"/>
            <p:cNvCxnSpPr>
              <a:stCxn id="20" idx="6"/>
              <a:endCxn id="18" idx="2"/>
            </p:cNvCxnSpPr>
            <p:nvPr/>
          </p:nvCxnSpPr>
          <p:spPr>
            <a:xfrm>
              <a:off x="2677949" y="5219700"/>
              <a:ext cx="1184216" cy="0"/>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8" idx="6"/>
              <a:endCxn id="16" idx="2"/>
            </p:cNvCxnSpPr>
            <p:nvPr/>
          </p:nvCxnSpPr>
          <p:spPr>
            <a:xfrm>
              <a:off x="5157565" y="5219700"/>
              <a:ext cx="1090835" cy="0"/>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998809" y="4970920"/>
              <a:ext cx="457200" cy="497560"/>
              <a:chOff x="7924800" y="4771572"/>
              <a:chExt cx="457200" cy="497560"/>
            </a:xfrm>
            <a:solidFill>
              <a:schemeClr val="bg1"/>
            </a:solidFill>
          </p:grpSpPr>
          <p:sp>
            <p:nvSpPr>
              <p:cNvPr id="14" name="Rectangle 13"/>
              <p:cNvSpPr/>
              <p:nvPr/>
            </p:nvSpPr>
            <p:spPr>
              <a:xfrm>
                <a:off x="7924800" y="4800600"/>
                <a:ext cx="457200" cy="4191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103051712"/>
                  </p:ext>
                </p:extLst>
              </p:nvPr>
            </p:nvGraphicFramePr>
            <p:xfrm>
              <a:off x="8020231" y="4771572"/>
              <a:ext cx="292100" cy="497560"/>
            </p:xfrm>
            <a:graphic>
              <a:graphicData uri="http://schemas.openxmlformats.org/presentationml/2006/ole">
                <mc:AlternateContent xmlns:mc="http://schemas.openxmlformats.org/markup-compatibility/2006">
                  <mc:Choice xmlns:v="urn:schemas-microsoft-com:vml" Requires="v">
                    <p:oleObj spid="_x0000_s65594" name="Equation" r:id="rId10" imgW="139680" imgH="279360" progId="Equation.DSMT4">
                      <p:embed/>
                    </p:oleObj>
                  </mc:Choice>
                  <mc:Fallback>
                    <p:oleObj name="Equation" r:id="rId10" imgW="139680" imgH="279360" progId="Equation.DSMT4">
                      <p:embed/>
                      <p:pic>
                        <p:nvPicPr>
                          <p:cNvPr id="0" name=""/>
                          <p:cNvPicPr/>
                          <p:nvPr/>
                        </p:nvPicPr>
                        <p:blipFill>
                          <a:blip r:embed="rId11"/>
                          <a:stretch>
                            <a:fillRect/>
                          </a:stretch>
                        </p:blipFill>
                        <p:spPr>
                          <a:xfrm>
                            <a:off x="8020231" y="4771572"/>
                            <a:ext cx="292100" cy="497560"/>
                          </a:xfrm>
                          <a:prstGeom prst="rect">
                            <a:avLst/>
                          </a:prstGeom>
                        </p:spPr>
                      </p:pic>
                    </p:oleObj>
                  </mc:Fallback>
                </mc:AlternateContent>
              </a:graphicData>
            </a:graphic>
          </p:graphicFrame>
        </p:grpSp>
        <p:grpSp>
          <p:nvGrpSpPr>
            <p:cNvPr id="11" name="Group 10"/>
            <p:cNvGrpSpPr/>
            <p:nvPr/>
          </p:nvGrpSpPr>
          <p:grpSpPr>
            <a:xfrm>
              <a:off x="5474382" y="5000625"/>
              <a:ext cx="457200" cy="496888"/>
              <a:chOff x="7924800" y="4772249"/>
              <a:chExt cx="457200" cy="496888"/>
            </a:xfrm>
            <a:solidFill>
              <a:schemeClr val="bg1"/>
            </a:solidFill>
          </p:grpSpPr>
          <p:sp>
            <p:nvSpPr>
              <p:cNvPr id="12" name="Rectangle 11"/>
              <p:cNvSpPr/>
              <p:nvPr/>
            </p:nvSpPr>
            <p:spPr>
              <a:xfrm>
                <a:off x="7924800" y="4800600"/>
                <a:ext cx="457200" cy="4191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585487097"/>
                  </p:ext>
                </p:extLst>
              </p:nvPr>
            </p:nvGraphicFramePr>
            <p:xfrm>
              <a:off x="7981268" y="4772249"/>
              <a:ext cx="371475" cy="496888"/>
            </p:xfrm>
            <a:graphic>
              <a:graphicData uri="http://schemas.openxmlformats.org/presentationml/2006/ole">
                <mc:AlternateContent xmlns:mc="http://schemas.openxmlformats.org/markup-compatibility/2006">
                  <mc:Choice xmlns:v="urn:schemas-microsoft-com:vml" Requires="v">
                    <p:oleObj spid="_x0000_s65595" name="Equation" r:id="rId12" imgW="177480" imgH="279360" progId="Equation.DSMT4">
                      <p:embed/>
                    </p:oleObj>
                  </mc:Choice>
                  <mc:Fallback>
                    <p:oleObj name="Equation" r:id="rId12" imgW="177480" imgH="279360" progId="Equation.DSMT4">
                      <p:embed/>
                      <p:pic>
                        <p:nvPicPr>
                          <p:cNvPr id="0" name=""/>
                          <p:cNvPicPr/>
                          <p:nvPr/>
                        </p:nvPicPr>
                        <p:blipFill>
                          <a:blip r:embed="rId13"/>
                          <a:stretch>
                            <a:fillRect/>
                          </a:stretch>
                        </p:blipFill>
                        <p:spPr>
                          <a:xfrm>
                            <a:off x="7981268" y="4772249"/>
                            <a:ext cx="371475" cy="496888"/>
                          </a:xfrm>
                          <a:prstGeom prst="rect">
                            <a:avLst/>
                          </a:prstGeom>
                        </p:spPr>
                      </p:pic>
                    </p:oleObj>
                  </mc:Fallback>
                </mc:AlternateContent>
              </a:graphicData>
            </a:graphic>
          </p:graphicFrame>
        </p:grpSp>
      </p:grpSp>
      <p:grpSp>
        <p:nvGrpSpPr>
          <p:cNvPr id="38" name="Group 37"/>
          <p:cNvGrpSpPr/>
          <p:nvPr/>
        </p:nvGrpSpPr>
        <p:grpSpPr>
          <a:xfrm>
            <a:off x="1943645" y="1074422"/>
            <a:ext cx="4755968" cy="1162098"/>
            <a:chOff x="1943645" y="1074422"/>
            <a:chExt cx="4755968" cy="1162098"/>
          </a:xfrm>
        </p:grpSpPr>
        <p:sp>
          <p:nvSpPr>
            <p:cNvPr id="22" name="Rectangle 21"/>
            <p:cNvSpPr/>
            <p:nvPr/>
          </p:nvSpPr>
          <p:spPr>
            <a:xfrm>
              <a:off x="3160139" y="1074422"/>
              <a:ext cx="1011078" cy="533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node</a:t>
              </a:r>
              <a:endParaRPr lang="en-US" b="1" dirty="0">
                <a:solidFill>
                  <a:schemeClr val="tx1"/>
                </a:solidFill>
              </a:endParaRPr>
            </a:p>
          </p:txBody>
        </p:sp>
        <p:cxnSp>
          <p:nvCxnSpPr>
            <p:cNvPr id="24" name="Straight Arrow Connector 23"/>
            <p:cNvCxnSpPr>
              <a:stCxn id="22" idx="2"/>
            </p:cNvCxnSpPr>
            <p:nvPr/>
          </p:nvCxnSpPr>
          <p:spPr>
            <a:xfrm flipH="1">
              <a:off x="1943645" y="1607822"/>
              <a:ext cx="1722033" cy="42867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2"/>
              <a:endCxn id="18" idx="0"/>
            </p:cNvCxnSpPr>
            <p:nvPr/>
          </p:nvCxnSpPr>
          <p:spPr>
            <a:xfrm>
              <a:off x="3665678" y="1607822"/>
              <a:ext cx="647700" cy="42867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2"/>
              <a:endCxn id="16" idx="0"/>
            </p:cNvCxnSpPr>
            <p:nvPr/>
          </p:nvCxnSpPr>
          <p:spPr>
            <a:xfrm>
              <a:off x="3665678" y="1607822"/>
              <a:ext cx="3033935" cy="42867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4" idx="0"/>
            </p:cNvCxnSpPr>
            <p:nvPr/>
          </p:nvCxnSpPr>
          <p:spPr>
            <a:xfrm flipH="1">
              <a:off x="3030922" y="1629593"/>
              <a:ext cx="2910657" cy="60625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3" idx="0"/>
            </p:cNvCxnSpPr>
            <p:nvPr/>
          </p:nvCxnSpPr>
          <p:spPr>
            <a:xfrm flipH="1">
              <a:off x="5520100" y="1629593"/>
              <a:ext cx="421479" cy="60692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277896" y="1100547"/>
              <a:ext cx="1237748" cy="533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separator</a:t>
              </a:r>
              <a:endParaRPr lang="en-US" b="1" dirty="0">
                <a:solidFill>
                  <a:schemeClr val="tx1"/>
                </a:solidFill>
              </a:endParaRPr>
            </a:p>
          </p:txBody>
        </p:sp>
      </p:grpSp>
      <p:grpSp>
        <p:nvGrpSpPr>
          <p:cNvPr id="73" name="Group 72"/>
          <p:cNvGrpSpPr/>
          <p:nvPr/>
        </p:nvGrpSpPr>
        <p:grpSpPr>
          <a:xfrm>
            <a:off x="820623" y="2654943"/>
            <a:ext cx="6829853" cy="1362657"/>
            <a:chOff x="828890" y="2564909"/>
            <a:chExt cx="6829853" cy="1362657"/>
          </a:xfrm>
        </p:grpSpPr>
        <p:grpSp>
          <p:nvGrpSpPr>
            <p:cNvPr id="49" name="Group 48"/>
            <p:cNvGrpSpPr/>
            <p:nvPr/>
          </p:nvGrpSpPr>
          <p:grpSpPr>
            <a:xfrm>
              <a:off x="828890" y="3276600"/>
              <a:ext cx="1216494" cy="609600"/>
              <a:chOff x="2133601" y="3962400"/>
              <a:chExt cx="1216494" cy="609600"/>
            </a:xfrm>
          </p:grpSpPr>
          <p:sp>
            <p:nvSpPr>
              <p:cNvPr id="47" name="Rectangle 46"/>
              <p:cNvSpPr/>
              <p:nvPr/>
            </p:nvSpPr>
            <p:spPr>
              <a:xfrm>
                <a:off x="2133601" y="3962400"/>
                <a:ext cx="1216494" cy="609600"/>
              </a:xfrm>
              <a:prstGeom prst="rect">
                <a:avLst/>
              </a:prstGeom>
              <a:solidFill>
                <a:schemeClr val="accent4">
                  <a:alpha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graphicFrame>
            <p:nvGraphicFramePr>
              <p:cNvPr id="48" name="Object 47"/>
              <p:cNvGraphicFramePr>
                <a:graphicFrameLocks noChangeAspect="1"/>
              </p:cNvGraphicFramePr>
              <p:nvPr>
                <p:extLst>
                  <p:ext uri="{D42A27DB-BD31-4B8C-83A1-F6EECF244321}">
                    <p14:modId xmlns:p14="http://schemas.microsoft.com/office/powerpoint/2010/main" val="2460645859"/>
                  </p:ext>
                </p:extLst>
              </p:nvPr>
            </p:nvGraphicFramePr>
            <p:xfrm>
              <a:off x="2133601" y="4083957"/>
              <a:ext cx="1182747" cy="366485"/>
            </p:xfrm>
            <a:graphic>
              <a:graphicData uri="http://schemas.openxmlformats.org/presentationml/2006/ole">
                <mc:AlternateContent xmlns:mc="http://schemas.openxmlformats.org/markup-compatibility/2006">
                  <mc:Choice xmlns:v="urn:schemas-microsoft-com:vml" Requires="v">
                    <p:oleObj spid="_x0000_s65596" name="Equation" r:id="rId14" imgW="901440" imgH="279360" progId="Equation.DSMT4">
                      <p:embed/>
                    </p:oleObj>
                  </mc:Choice>
                  <mc:Fallback>
                    <p:oleObj name="Equation" r:id="rId14" imgW="901440" imgH="279360" progId="Equation.DSMT4">
                      <p:embed/>
                      <p:pic>
                        <p:nvPicPr>
                          <p:cNvPr id="0" name=""/>
                          <p:cNvPicPr/>
                          <p:nvPr/>
                        </p:nvPicPr>
                        <p:blipFill>
                          <a:blip r:embed="rId15"/>
                          <a:stretch>
                            <a:fillRect/>
                          </a:stretch>
                        </p:blipFill>
                        <p:spPr>
                          <a:xfrm>
                            <a:off x="2133601" y="4083957"/>
                            <a:ext cx="1182747" cy="366485"/>
                          </a:xfrm>
                          <a:prstGeom prst="rect">
                            <a:avLst/>
                          </a:prstGeom>
                        </p:spPr>
                      </p:pic>
                    </p:oleObj>
                  </mc:Fallback>
                </mc:AlternateContent>
              </a:graphicData>
            </a:graphic>
          </p:graphicFrame>
        </p:grpSp>
        <p:grpSp>
          <p:nvGrpSpPr>
            <p:cNvPr id="50" name="Group 49"/>
            <p:cNvGrpSpPr/>
            <p:nvPr/>
          </p:nvGrpSpPr>
          <p:grpSpPr>
            <a:xfrm>
              <a:off x="3571237" y="3317966"/>
              <a:ext cx="1249362" cy="609600"/>
              <a:chOff x="2100902" y="3962400"/>
              <a:chExt cx="1249362" cy="609600"/>
            </a:xfrm>
          </p:grpSpPr>
          <p:sp>
            <p:nvSpPr>
              <p:cNvPr id="51" name="Rectangle 50"/>
              <p:cNvSpPr/>
              <p:nvPr/>
            </p:nvSpPr>
            <p:spPr>
              <a:xfrm>
                <a:off x="2133601" y="3962400"/>
                <a:ext cx="1216494" cy="609600"/>
              </a:xfrm>
              <a:prstGeom prst="rect">
                <a:avLst/>
              </a:prstGeom>
              <a:solidFill>
                <a:schemeClr val="accent4">
                  <a:alpha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graphicFrame>
            <p:nvGraphicFramePr>
              <p:cNvPr id="52" name="Object 51"/>
              <p:cNvGraphicFramePr>
                <a:graphicFrameLocks noChangeAspect="1"/>
              </p:cNvGraphicFramePr>
              <p:nvPr>
                <p:extLst>
                  <p:ext uri="{D42A27DB-BD31-4B8C-83A1-F6EECF244321}">
                    <p14:modId xmlns:p14="http://schemas.microsoft.com/office/powerpoint/2010/main" val="2420344670"/>
                  </p:ext>
                </p:extLst>
              </p:nvPr>
            </p:nvGraphicFramePr>
            <p:xfrm>
              <a:off x="2100902" y="4084638"/>
              <a:ext cx="1249362" cy="365125"/>
            </p:xfrm>
            <a:graphic>
              <a:graphicData uri="http://schemas.openxmlformats.org/presentationml/2006/ole">
                <mc:AlternateContent xmlns:mc="http://schemas.openxmlformats.org/markup-compatibility/2006">
                  <mc:Choice xmlns:v="urn:schemas-microsoft-com:vml" Requires="v">
                    <p:oleObj spid="_x0000_s65597" name="Equation" r:id="rId16" imgW="952200" imgH="279360" progId="Equation.DSMT4">
                      <p:embed/>
                    </p:oleObj>
                  </mc:Choice>
                  <mc:Fallback>
                    <p:oleObj name="Equation" r:id="rId16" imgW="952200" imgH="279360" progId="Equation.DSMT4">
                      <p:embed/>
                      <p:pic>
                        <p:nvPicPr>
                          <p:cNvPr id="0" name=""/>
                          <p:cNvPicPr/>
                          <p:nvPr/>
                        </p:nvPicPr>
                        <p:blipFill>
                          <a:blip r:embed="rId17"/>
                          <a:stretch>
                            <a:fillRect/>
                          </a:stretch>
                        </p:blipFill>
                        <p:spPr>
                          <a:xfrm>
                            <a:off x="2100902" y="4084638"/>
                            <a:ext cx="1249362" cy="365125"/>
                          </a:xfrm>
                          <a:prstGeom prst="rect">
                            <a:avLst/>
                          </a:prstGeom>
                        </p:spPr>
                      </p:pic>
                    </p:oleObj>
                  </mc:Fallback>
                </mc:AlternateContent>
              </a:graphicData>
            </a:graphic>
          </p:graphicFrame>
        </p:grpSp>
        <p:grpSp>
          <p:nvGrpSpPr>
            <p:cNvPr id="53" name="Group 52"/>
            <p:cNvGrpSpPr/>
            <p:nvPr/>
          </p:nvGrpSpPr>
          <p:grpSpPr>
            <a:xfrm>
              <a:off x="6393506" y="3317966"/>
              <a:ext cx="1265237" cy="609600"/>
              <a:chOff x="2092893" y="3962400"/>
              <a:chExt cx="1265237" cy="609600"/>
            </a:xfrm>
          </p:grpSpPr>
          <p:sp>
            <p:nvSpPr>
              <p:cNvPr id="54" name="Rectangle 53"/>
              <p:cNvSpPr/>
              <p:nvPr/>
            </p:nvSpPr>
            <p:spPr>
              <a:xfrm>
                <a:off x="2133601" y="3962400"/>
                <a:ext cx="1216494" cy="609600"/>
              </a:xfrm>
              <a:prstGeom prst="rect">
                <a:avLst/>
              </a:prstGeom>
              <a:solidFill>
                <a:schemeClr val="accent4">
                  <a:alpha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graphicFrame>
            <p:nvGraphicFramePr>
              <p:cNvPr id="55" name="Object 54"/>
              <p:cNvGraphicFramePr>
                <a:graphicFrameLocks noChangeAspect="1"/>
              </p:cNvGraphicFramePr>
              <p:nvPr>
                <p:extLst>
                  <p:ext uri="{D42A27DB-BD31-4B8C-83A1-F6EECF244321}">
                    <p14:modId xmlns:p14="http://schemas.microsoft.com/office/powerpoint/2010/main" val="4012171168"/>
                  </p:ext>
                </p:extLst>
              </p:nvPr>
            </p:nvGraphicFramePr>
            <p:xfrm>
              <a:off x="2092893" y="4084638"/>
              <a:ext cx="1265237" cy="365125"/>
            </p:xfrm>
            <a:graphic>
              <a:graphicData uri="http://schemas.openxmlformats.org/presentationml/2006/ole">
                <mc:AlternateContent xmlns:mc="http://schemas.openxmlformats.org/markup-compatibility/2006">
                  <mc:Choice xmlns:v="urn:schemas-microsoft-com:vml" Requires="v">
                    <p:oleObj spid="_x0000_s65598" name="Equation" r:id="rId18" imgW="965160" imgH="279360" progId="Equation.DSMT4">
                      <p:embed/>
                    </p:oleObj>
                  </mc:Choice>
                  <mc:Fallback>
                    <p:oleObj name="Equation" r:id="rId18" imgW="965160" imgH="279360" progId="Equation.DSMT4">
                      <p:embed/>
                      <p:pic>
                        <p:nvPicPr>
                          <p:cNvPr id="0" name=""/>
                          <p:cNvPicPr/>
                          <p:nvPr/>
                        </p:nvPicPr>
                        <p:blipFill>
                          <a:blip r:embed="rId19"/>
                          <a:stretch>
                            <a:fillRect/>
                          </a:stretch>
                        </p:blipFill>
                        <p:spPr>
                          <a:xfrm>
                            <a:off x="2092893" y="4084638"/>
                            <a:ext cx="1265237" cy="365125"/>
                          </a:xfrm>
                          <a:prstGeom prst="rect">
                            <a:avLst/>
                          </a:prstGeom>
                        </p:spPr>
                      </p:pic>
                    </p:oleObj>
                  </mc:Fallback>
                </mc:AlternateContent>
              </a:graphicData>
            </a:graphic>
          </p:graphicFrame>
        </p:grpSp>
        <p:cxnSp>
          <p:nvCxnSpPr>
            <p:cNvPr id="57" name="Straight Connector 56"/>
            <p:cNvCxnSpPr>
              <a:stCxn id="47" idx="0"/>
              <a:endCxn id="20" idx="4"/>
            </p:cNvCxnSpPr>
            <p:nvPr/>
          </p:nvCxnSpPr>
          <p:spPr>
            <a:xfrm flipV="1">
              <a:off x="1437137" y="2784661"/>
              <a:ext cx="404892" cy="491939"/>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1" idx="0"/>
              <a:endCxn id="18" idx="4"/>
            </p:cNvCxnSpPr>
            <p:nvPr/>
          </p:nvCxnSpPr>
          <p:spPr>
            <a:xfrm flipV="1">
              <a:off x="4212183" y="2784661"/>
              <a:ext cx="109462" cy="533305"/>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4" idx="0"/>
              <a:endCxn id="16" idx="4"/>
            </p:cNvCxnSpPr>
            <p:nvPr/>
          </p:nvCxnSpPr>
          <p:spPr>
            <a:xfrm flipH="1" flipV="1">
              <a:off x="6707880" y="2784661"/>
              <a:ext cx="334581" cy="533305"/>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2489729" y="3089366"/>
              <a:ext cx="812055" cy="533400"/>
              <a:chOff x="2227134" y="4495800"/>
              <a:chExt cx="812055" cy="533400"/>
            </a:xfrm>
          </p:grpSpPr>
          <p:sp>
            <p:nvSpPr>
              <p:cNvPr id="63" name="Rectangle 62"/>
              <p:cNvSpPr/>
              <p:nvPr/>
            </p:nvSpPr>
            <p:spPr>
              <a:xfrm>
                <a:off x="2227134" y="4495800"/>
                <a:ext cx="812055" cy="533400"/>
              </a:xfrm>
              <a:prstGeom prst="rect">
                <a:avLst/>
              </a:prstGeom>
              <a:solidFill>
                <a:schemeClr val="accent4">
                  <a:alpha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en-US" dirty="0"/>
              </a:p>
            </p:txBody>
          </p:sp>
          <p:graphicFrame>
            <p:nvGraphicFramePr>
              <p:cNvPr id="64" name="Object 63"/>
              <p:cNvGraphicFramePr>
                <a:graphicFrameLocks noChangeAspect="1"/>
              </p:cNvGraphicFramePr>
              <p:nvPr>
                <p:extLst>
                  <p:ext uri="{D42A27DB-BD31-4B8C-83A1-F6EECF244321}">
                    <p14:modId xmlns:p14="http://schemas.microsoft.com/office/powerpoint/2010/main" val="311720061"/>
                  </p:ext>
                </p:extLst>
              </p:nvPr>
            </p:nvGraphicFramePr>
            <p:xfrm>
              <a:off x="2308923" y="4609011"/>
              <a:ext cx="633413" cy="365125"/>
            </p:xfrm>
            <a:graphic>
              <a:graphicData uri="http://schemas.openxmlformats.org/presentationml/2006/ole">
                <mc:AlternateContent xmlns:mc="http://schemas.openxmlformats.org/markup-compatibility/2006">
                  <mc:Choice xmlns:v="urn:schemas-microsoft-com:vml" Requires="v">
                    <p:oleObj spid="_x0000_s65599" name="Equation" r:id="rId20" imgW="482400" imgH="279360" progId="Equation.DSMT4">
                      <p:embed/>
                    </p:oleObj>
                  </mc:Choice>
                  <mc:Fallback>
                    <p:oleObj name="Equation" r:id="rId20" imgW="482400" imgH="279360" progId="Equation.DSMT4">
                      <p:embed/>
                      <p:pic>
                        <p:nvPicPr>
                          <p:cNvPr id="0" name=""/>
                          <p:cNvPicPr/>
                          <p:nvPr/>
                        </p:nvPicPr>
                        <p:blipFill>
                          <a:blip r:embed="rId21"/>
                          <a:stretch>
                            <a:fillRect/>
                          </a:stretch>
                        </p:blipFill>
                        <p:spPr>
                          <a:xfrm>
                            <a:off x="2308923" y="4609011"/>
                            <a:ext cx="633413" cy="365125"/>
                          </a:xfrm>
                          <a:prstGeom prst="rect">
                            <a:avLst/>
                          </a:prstGeom>
                        </p:spPr>
                      </p:pic>
                    </p:oleObj>
                  </mc:Fallback>
                </mc:AlternateContent>
              </a:graphicData>
            </a:graphic>
          </p:graphicFrame>
        </p:grpSp>
        <p:grpSp>
          <p:nvGrpSpPr>
            <p:cNvPr id="66" name="Group 65"/>
            <p:cNvGrpSpPr/>
            <p:nvPr/>
          </p:nvGrpSpPr>
          <p:grpSpPr>
            <a:xfrm>
              <a:off x="5193690" y="3089366"/>
              <a:ext cx="812055" cy="533400"/>
              <a:chOff x="2227134" y="4495800"/>
              <a:chExt cx="812055" cy="533400"/>
            </a:xfrm>
          </p:grpSpPr>
          <p:sp>
            <p:nvSpPr>
              <p:cNvPr id="67" name="Rectangle 66"/>
              <p:cNvSpPr/>
              <p:nvPr/>
            </p:nvSpPr>
            <p:spPr>
              <a:xfrm>
                <a:off x="2227134" y="4495800"/>
                <a:ext cx="812055" cy="533400"/>
              </a:xfrm>
              <a:prstGeom prst="rect">
                <a:avLst/>
              </a:prstGeom>
              <a:solidFill>
                <a:schemeClr val="accent4">
                  <a:alpha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en-US" dirty="0"/>
              </a:p>
            </p:txBody>
          </p:sp>
          <p:graphicFrame>
            <p:nvGraphicFramePr>
              <p:cNvPr id="68" name="Object 67"/>
              <p:cNvGraphicFramePr>
                <a:graphicFrameLocks noChangeAspect="1"/>
              </p:cNvGraphicFramePr>
              <p:nvPr>
                <p:extLst>
                  <p:ext uri="{D42A27DB-BD31-4B8C-83A1-F6EECF244321}">
                    <p14:modId xmlns:p14="http://schemas.microsoft.com/office/powerpoint/2010/main" val="1809134595"/>
                  </p:ext>
                </p:extLst>
              </p:nvPr>
            </p:nvGraphicFramePr>
            <p:xfrm>
              <a:off x="2292360" y="4608513"/>
              <a:ext cx="666750" cy="365125"/>
            </p:xfrm>
            <a:graphic>
              <a:graphicData uri="http://schemas.openxmlformats.org/presentationml/2006/ole">
                <mc:AlternateContent xmlns:mc="http://schemas.openxmlformats.org/markup-compatibility/2006">
                  <mc:Choice xmlns:v="urn:schemas-microsoft-com:vml" Requires="v">
                    <p:oleObj spid="_x0000_s65600" name="Equation" r:id="rId22" imgW="507960" imgH="279360" progId="Equation.DSMT4">
                      <p:embed/>
                    </p:oleObj>
                  </mc:Choice>
                  <mc:Fallback>
                    <p:oleObj name="Equation" r:id="rId22" imgW="507960" imgH="279360" progId="Equation.DSMT4">
                      <p:embed/>
                      <p:pic>
                        <p:nvPicPr>
                          <p:cNvPr id="0" name=""/>
                          <p:cNvPicPr/>
                          <p:nvPr/>
                        </p:nvPicPr>
                        <p:blipFill>
                          <a:blip r:embed="rId23"/>
                          <a:stretch>
                            <a:fillRect/>
                          </a:stretch>
                        </p:blipFill>
                        <p:spPr>
                          <a:xfrm>
                            <a:off x="2292360" y="4608513"/>
                            <a:ext cx="666750" cy="365125"/>
                          </a:xfrm>
                          <a:prstGeom prst="rect">
                            <a:avLst/>
                          </a:prstGeom>
                        </p:spPr>
                      </p:pic>
                    </p:oleObj>
                  </mc:Fallback>
                </mc:AlternateContent>
              </a:graphicData>
            </a:graphic>
          </p:graphicFrame>
        </p:grpSp>
        <p:cxnSp>
          <p:nvCxnSpPr>
            <p:cNvPr id="70" name="Straight Connector 69"/>
            <p:cNvCxnSpPr>
              <a:endCxn id="63" idx="0"/>
            </p:cNvCxnSpPr>
            <p:nvPr/>
          </p:nvCxnSpPr>
          <p:spPr>
            <a:xfrm flipH="1">
              <a:off x="2895757" y="2564909"/>
              <a:ext cx="143432" cy="52445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67" idx="0"/>
            </p:cNvCxnSpPr>
            <p:nvPr/>
          </p:nvCxnSpPr>
          <p:spPr>
            <a:xfrm>
              <a:off x="5514762" y="2593937"/>
              <a:ext cx="84956" cy="49542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4" name="TextBox 73"/>
          <p:cNvSpPr txBox="1"/>
          <p:nvPr/>
        </p:nvSpPr>
        <p:spPr>
          <a:xfrm>
            <a:off x="706713" y="4292539"/>
            <a:ext cx="5992900"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1">
            <a:spAutoFit/>
          </a:bodyPr>
          <a:lstStyle/>
          <a:p>
            <a:pPr algn="l" rtl="0"/>
            <a:r>
              <a:rPr lang="en-US" sz="2400" dirty="0" smtClean="0"/>
              <a:t>Each node and separator stores joint </a:t>
            </a:r>
            <a:r>
              <a:rPr lang="en-US" sz="2400" dirty="0" err="1" smtClean="0"/>
              <a:t>pdf</a:t>
            </a:r>
            <a:r>
              <a:rPr lang="en-US" sz="2400" dirty="0" smtClean="0"/>
              <a:t> </a:t>
            </a:r>
            <a:endParaRPr lang="en-US" sz="2400" dirty="0"/>
          </a:p>
        </p:txBody>
      </p:sp>
      <p:sp>
        <p:nvSpPr>
          <p:cNvPr id="56" name="TextBox 55"/>
          <p:cNvSpPr txBox="1"/>
          <p:nvPr/>
        </p:nvSpPr>
        <p:spPr>
          <a:xfrm>
            <a:off x="305706" y="4953000"/>
            <a:ext cx="8361087" cy="17543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1">
            <a:spAutoFit/>
          </a:bodyPr>
          <a:lstStyle/>
          <a:p>
            <a:pPr algn="l" rtl="0"/>
            <a:r>
              <a:rPr lang="en-US" sz="2400" dirty="0" smtClean="0"/>
              <a:t>Send messages towards a given root node</a:t>
            </a:r>
          </a:p>
          <a:p>
            <a:pPr marL="800100" lvl="1" indent="-342900" algn="l" rtl="0">
              <a:buFont typeface="Arial" pitchFamily="34" charset="0"/>
              <a:buChar char="•"/>
            </a:pPr>
            <a:r>
              <a:rPr lang="en-US" sz="2100" dirty="0" smtClean="0"/>
              <a:t>Messages are passed by multiplication of factor entries</a:t>
            </a:r>
          </a:p>
          <a:p>
            <a:pPr marL="742950" lvl="1" indent="-285750" algn="l" rtl="0">
              <a:buFont typeface="Arial" pitchFamily="34" charset="0"/>
              <a:buChar char="•"/>
            </a:pPr>
            <a:r>
              <a:rPr lang="en-US" sz="2100" dirty="0" smtClean="0"/>
              <a:t>Once the root node has received messages from all of its neighbors, its factor </a:t>
            </a:r>
            <a:r>
              <a:rPr lang="en-US" sz="2100" dirty="0"/>
              <a:t>holds the marginal of the joint probability distribution of </a:t>
            </a:r>
            <a:r>
              <a:rPr lang="en-US" sz="2100" dirty="0" smtClean="0"/>
              <a:t>the entire </a:t>
            </a:r>
            <a:r>
              <a:rPr lang="en-US" sz="2100" dirty="0"/>
              <a:t>variable set.</a:t>
            </a:r>
          </a:p>
        </p:txBody>
      </p:sp>
      <p:sp>
        <p:nvSpPr>
          <p:cNvPr id="31" name="Right Arrow 30"/>
          <p:cNvSpPr/>
          <p:nvPr/>
        </p:nvSpPr>
        <p:spPr>
          <a:xfrm rot="19383710" flipH="1" flipV="1">
            <a:off x="7187101" y="1782137"/>
            <a:ext cx="910678" cy="3011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2467607" y="2792480"/>
            <a:ext cx="3686796" cy="0"/>
            <a:chOff x="2591616" y="3569045"/>
            <a:chExt cx="3686796" cy="0"/>
          </a:xfrm>
        </p:grpSpPr>
        <p:cxnSp>
          <p:nvCxnSpPr>
            <p:cNvPr id="33" name="Straight Arrow Connector 32"/>
            <p:cNvCxnSpPr/>
            <p:nvPr/>
          </p:nvCxnSpPr>
          <p:spPr>
            <a:xfrm>
              <a:off x="2591616" y="3569045"/>
              <a:ext cx="118421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094196" y="3569045"/>
              <a:ext cx="118421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666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56"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
            <a:ext cx="8915400" cy="998220"/>
          </a:xfrm>
        </p:spPr>
        <p:txBody>
          <a:bodyPr>
            <a:normAutofit fontScale="90000"/>
          </a:bodyPr>
          <a:lstStyle/>
          <a:p>
            <a:pPr algn="ctr"/>
            <a:r>
              <a:rPr lang="en-US" b="1" dirty="0" smtClean="0"/>
              <a:t>(Na</a:t>
            </a:r>
            <a:r>
              <a:rPr lang="en-US" b="1" dirty="0"/>
              <a:t>ï</a:t>
            </a:r>
            <a:r>
              <a:rPr lang="en-US" b="1" dirty="0" smtClean="0"/>
              <a:t>ve) Junction Tree Algorithm</a:t>
            </a:r>
            <a:br>
              <a:rPr lang="en-US" b="1" dirty="0" smtClean="0"/>
            </a:br>
            <a:r>
              <a:rPr lang="en-US" sz="3100" b="1" dirty="0" smtClean="0"/>
              <a:t>for lineage computation</a:t>
            </a:r>
            <a:endParaRPr lang="en-US" sz="3100" b="1" dirty="0"/>
          </a:p>
        </p:txBody>
      </p:sp>
      <p:grpSp>
        <p:nvGrpSpPr>
          <p:cNvPr id="4" name="Group 3"/>
          <p:cNvGrpSpPr/>
          <p:nvPr/>
        </p:nvGrpSpPr>
        <p:grpSpPr>
          <a:xfrm>
            <a:off x="1517469" y="2874060"/>
            <a:ext cx="5774020" cy="618448"/>
            <a:chOff x="1382549" y="4800600"/>
            <a:chExt cx="6161251" cy="838200"/>
          </a:xfrm>
        </p:grpSpPr>
        <p:grpSp>
          <p:nvGrpSpPr>
            <p:cNvPr id="5" name="Group 4"/>
            <p:cNvGrpSpPr/>
            <p:nvPr/>
          </p:nvGrpSpPr>
          <p:grpSpPr>
            <a:xfrm>
              <a:off x="1382549" y="4800600"/>
              <a:ext cx="1295400" cy="838200"/>
              <a:chOff x="838200" y="4800600"/>
              <a:chExt cx="1295400" cy="838200"/>
            </a:xfrm>
          </p:grpSpPr>
          <p:sp>
            <p:nvSpPr>
              <p:cNvPr id="20" name="Oval 19"/>
              <p:cNvSpPr/>
              <p:nvPr/>
            </p:nvSpPr>
            <p:spPr>
              <a:xfrm>
                <a:off x="838200" y="4800600"/>
                <a:ext cx="12954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850166497"/>
                  </p:ext>
                </p:extLst>
              </p:nvPr>
            </p:nvGraphicFramePr>
            <p:xfrm>
              <a:off x="1144271" y="4954269"/>
              <a:ext cx="755350" cy="536055"/>
            </p:xfrm>
            <a:graphic>
              <a:graphicData uri="http://schemas.openxmlformats.org/presentationml/2006/ole">
                <mc:AlternateContent xmlns:mc="http://schemas.openxmlformats.org/markup-compatibility/2006">
                  <mc:Choice xmlns:v="urn:schemas-microsoft-com:vml" Requires="v">
                    <p:oleObj spid="_x0000_s63739" name="Equation" r:id="rId4" imgW="393480" imgH="279360" progId="Equation.DSMT4">
                      <p:embed/>
                    </p:oleObj>
                  </mc:Choice>
                  <mc:Fallback>
                    <p:oleObj name="Equation" r:id="rId4" imgW="393480" imgH="279360" progId="Equation.DSMT4">
                      <p:embed/>
                      <p:pic>
                        <p:nvPicPr>
                          <p:cNvPr id="0" name=""/>
                          <p:cNvPicPr/>
                          <p:nvPr/>
                        </p:nvPicPr>
                        <p:blipFill>
                          <a:blip r:embed="rId5"/>
                          <a:stretch>
                            <a:fillRect/>
                          </a:stretch>
                        </p:blipFill>
                        <p:spPr>
                          <a:xfrm>
                            <a:off x="1144271" y="4954269"/>
                            <a:ext cx="755350" cy="536055"/>
                          </a:xfrm>
                          <a:prstGeom prst="rect">
                            <a:avLst/>
                          </a:prstGeom>
                        </p:spPr>
                      </p:pic>
                    </p:oleObj>
                  </mc:Fallback>
                </mc:AlternateContent>
              </a:graphicData>
            </a:graphic>
          </p:graphicFrame>
        </p:grpSp>
        <p:grpSp>
          <p:nvGrpSpPr>
            <p:cNvPr id="6" name="Group 5"/>
            <p:cNvGrpSpPr/>
            <p:nvPr/>
          </p:nvGrpSpPr>
          <p:grpSpPr>
            <a:xfrm>
              <a:off x="3862165" y="4800600"/>
              <a:ext cx="1295400" cy="838200"/>
              <a:chOff x="838200" y="4800600"/>
              <a:chExt cx="1295400" cy="838200"/>
            </a:xfrm>
          </p:grpSpPr>
          <p:sp>
            <p:nvSpPr>
              <p:cNvPr id="18" name="Oval 17"/>
              <p:cNvSpPr/>
              <p:nvPr/>
            </p:nvSpPr>
            <p:spPr>
              <a:xfrm>
                <a:off x="838200" y="4800600"/>
                <a:ext cx="12954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1201137394"/>
                  </p:ext>
                </p:extLst>
              </p:nvPr>
            </p:nvGraphicFramePr>
            <p:xfrm>
              <a:off x="1097053" y="4954588"/>
              <a:ext cx="852487" cy="534987"/>
            </p:xfrm>
            <a:graphic>
              <a:graphicData uri="http://schemas.openxmlformats.org/presentationml/2006/ole">
                <mc:AlternateContent xmlns:mc="http://schemas.openxmlformats.org/markup-compatibility/2006">
                  <mc:Choice xmlns:v="urn:schemas-microsoft-com:vml" Requires="v">
                    <p:oleObj spid="_x0000_s63740" name="Equation" r:id="rId6" imgW="444240" imgH="279360" progId="Equation.DSMT4">
                      <p:embed/>
                    </p:oleObj>
                  </mc:Choice>
                  <mc:Fallback>
                    <p:oleObj name="Equation" r:id="rId6" imgW="444240" imgH="279360" progId="Equation.DSMT4">
                      <p:embed/>
                      <p:pic>
                        <p:nvPicPr>
                          <p:cNvPr id="0" name=""/>
                          <p:cNvPicPr/>
                          <p:nvPr/>
                        </p:nvPicPr>
                        <p:blipFill>
                          <a:blip r:embed="rId7"/>
                          <a:stretch>
                            <a:fillRect/>
                          </a:stretch>
                        </p:blipFill>
                        <p:spPr>
                          <a:xfrm>
                            <a:off x="1097053" y="4954588"/>
                            <a:ext cx="852487" cy="534987"/>
                          </a:xfrm>
                          <a:prstGeom prst="rect">
                            <a:avLst/>
                          </a:prstGeom>
                        </p:spPr>
                      </p:pic>
                    </p:oleObj>
                  </mc:Fallback>
                </mc:AlternateContent>
              </a:graphicData>
            </a:graphic>
          </p:graphicFrame>
        </p:grpSp>
        <p:grpSp>
          <p:nvGrpSpPr>
            <p:cNvPr id="7" name="Group 6"/>
            <p:cNvGrpSpPr/>
            <p:nvPr/>
          </p:nvGrpSpPr>
          <p:grpSpPr>
            <a:xfrm>
              <a:off x="6248400" y="4800600"/>
              <a:ext cx="1295400" cy="838200"/>
              <a:chOff x="838200" y="4800600"/>
              <a:chExt cx="1295400" cy="838200"/>
            </a:xfrm>
          </p:grpSpPr>
          <p:sp>
            <p:nvSpPr>
              <p:cNvPr id="16" name="Oval 15"/>
              <p:cNvSpPr/>
              <p:nvPr/>
            </p:nvSpPr>
            <p:spPr>
              <a:xfrm>
                <a:off x="838200" y="4800600"/>
                <a:ext cx="12954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2091225842"/>
                  </p:ext>
                </p:extLst>
              </p:nvPr>
            </p:nvGraphicFramePr>
            <p:xfrm>
              <a:off x="1083824" y="4954588"/>
              <a:ext cx="877887" cy="534987"/>
            </p:xfrm>
            <a:graphic>
              <a:graphicData uri="http://schemas.openxmlformats.org/presentationml/2006/ole">
                <mc:AlternateContent xmlns:mc="http://schemas.openxmlformats.org/markup-compatibility/2006">
                  <mc:Choice xmlns:v="urn:schemas-microsoft-com:vml" Requires="v">
                    <p:oleObj spid="_x0000_s63741" name="Equation" r:id="rId8" imgW="457200" imgH="279360" progId="Equation.DSMT4">
                      <p:embed/>
                    </p:oleObj>
                  </mc:Choice>
                  <mc:Fallback>
                    <p:oleObj name="Equation" r:id="rId8" imgW="457200" imgH="279360" progId="Equation.DSMT4">
                      <p:embed/>
                      <p:pic>
                        <p:nvPicPr>
                          <p:cNvPr id="0" name=""/>
                          <p:cNvPicPr/>
                          <p:nvPr/>
                        </p:nvPicPr>
                        <p:blipFill>
                          <a:blip r:embed="rId9"/>
                          <a:stretch>
                            <a:fillRect/>
                          </a:stretch>
                        </p:blipFill>
                        <p:spPr>
                          <a:xfrm>
                            <a:off x="1083824" y="4954588"/>
                            <a:ext cx="877887" cy="534987"/>
                          </a:xfrm>
                          <a:prstGeom prst="rect">
                            <a:avLst/>
                          </a:prstGeom>
                        </p:spPr>
                      </p:pic>
                    </p:oleObj>
                  </mc:Fallback>
                </mc:AlternateContent>
              </a:graphicData>
            </a:graphic>
          </p:graphicFrame>
        </p:grpSp>
        <p:cxnSp>
          <p:nvCxnSpPr>
            <p:cNvPr id="8" name="Straight Connector 7"/>
            <p:cNvCxnSpPr>
              <a:stCxn id="20" idx="6"/>
              <a:endCxn id="18" idx="2"/>
            </p:cNvCxnSpPr>
            <p:nvPr/>
          </p:nvCxnSpPr>
          <p:spPr>
            <a:xfrm>
              <a:off x="2677949" y="5219700"/>
              <a:ext cx="1184216" cy="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8" idx="6"/>
              <a:endCxn id="16" idx="2"/>
            </p:cNvCxnSpPr>
            <p:nvPr/>
          </p:nvCxnSpPr>
          <p:spPr>
            <a:xfrm>
              <a:off x="5157565" y="5219700"/>
              <a:ext cx="1090835" cy="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998809" y="4970920"/>
              <a:ext cx="457200" cy="497560"/>
              <a:chOff x="7924800" y="4771572"/>
              <a:chExt cx="457200" cy="497560"/>
            </a:xfrm>
            <a:solidFill>
              <a:schemeClr val="bg1"/>
            </a:solidFill>
          </p:grpSpPr>
          <p:sp>
            <p:nvSpPr>
              <p:cNvPr id="14" name="Rectangle 13"/>
              <p:cNvSpPr/>
              <p:nvPr/>
            </p:nvSpPr>
            <p:spPr>
              <a:xfrm>
                <a:off x="7924800" y="4800600"/>
                <a:ext cx="457200" cy="4191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663001895"/>
                  </p:ext>
                </p:extLst>
              </p:nvPr>
            </p:nvGraphicFramePr>
            <p:xfrm>
              <a:off x="8020231" y="4771572"/>
              <a:ext cx="292100" cy="497560"/>
            </p:xfrm>
            <a:graphic>
              <a:graphicData uri="http://schemas.openxmlformats.org/presentationml/2006/ole">
                <mc:AlternateContent xmlns:mc="http://schemas.openxmlformats.org/markup-compatibility/2006">
                  <mc:Choice xmlns:v="urn:schemas-microsoft-com:vml" Requires="v">
                    <p:oleObj spid="_x0000_s63742" name="Equation" r:id="rId10" imgW="139680" imgH="279360" progId="Equation.DSMT4">
                      <p:embed/>
                    </p:oleObj>
                  </mc:Choice>
                  <mc:Fallback>
                    <p:oleObj name="Equation" r:id="rId10" imgW="139680" imgH="279360" progId="Equation.DSMT4">
                      <p:embed/>
                      <p:pic>
                        <p:nvPicPr>
                          <p:cNvPr id="0" name=""/>
                          <p:cNvPicPr/>
                          <p:nvPr/>
                        </p:nvPicPr>
                        <p:blipFill>
                          <a:blip r:embed="rId11"/>
                          <a:stretch>
                            <a:fillRect/>
                          </a:stretch>
                        </p:blipFill>
                        <p:spPr>
                          <a:xfrm>
                            <a:off x="8020231" y="4771572"/>
                            <a:ext cx="292100" cy="497560"/>
                          </a:xfrm>
                          <a:prstGeom prst="rect">
                            <a:avLst/>
                          </a:prstGeom>
                        </p:spPr>
                      </p:pic>
                    </p:oleObj>
                  </mc:Fallback>
                </mc:AlternateContent>
              </a:graphicData>
            </a:graphic>
          </p:graphicFrame>
        </p:grpSp>
        <p:grpSp>
          <p:nvGrpSpPr>
            <p:cNvPr id="11" name="Group 10"/>
            <p:cNvGrpSpPr/>
            <p:nvPr/>
          </p:nvGrpSpPr>
          <p:grpSpPr>
            <a:xfrm>
              <a:off x="5474382" y="5000625"/>
              <a:ext cx="457200" cy="496888"/>
              <a:chOff x="7924800" y="4772249"/>
              <a:chExt cx="457200" cy="496888"/>
            </a:xfrm>
            <a:solidFill>
              <a:schemeClr val="bg1"/>
            </a:solidFill>
          </p:grpSpPr>
          <p:sp>
            <p:nvSpPr>
              <p:cNvPr id="12" name="Rectangle 11"/>
              <p:cNvSpPr/>
              <p:nvPr/>
            </p:nvSpPr>
            <p:spPr>
              <a:xfrm>
                <a:off x="7924800" y="4800600"/>
                <a:ext cx="457200" cy="4191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077115727"/>
                  </p:ext>
                </p:extLst>
              </p:nvPr>
            </p:nvGraphicFramePr>
            <p:xfrm>
              <a:off x="7981268" y="4772249"/>
              <a:ext cx="371475" cy="496888"/>
            </p:xfrm>
            <a:graphic>
              <a:graphicData uri="http://schemas.openxmlformats.org/presentationml/2006/ole">
                <mc:AlternateContent xmlns:mc="http://schemas.openxmlformats.org/markup-compatibility/2006">
                  <mc:Choice xmlns:v="urn:schemas-microsoft-com:vml" Requires="v">
                    <p:oleObj spid="_x0000_s63743" name="Equation" r:id="rId12" imgW="177480" imgH="279360" progId="Equation.DSMT4">
                      <p:embed/>
                    </p:oleObj>
                  </mc:Choice>
                  <mc:Fallback>
                    <p:oleObj name="Equation" r:id="rId12" imgW="177480" imgH="279360" progId="Equation.DSMT4">
                      <p:embed/>
                      <p:pic>
                        <p:nvPicPr>
                          <p:cNvPr id="0" name=""/>
                          <p:cNvPicPr/>
                          <p:nvPr/>
                        </p:nvPicPr>
                        <p:blipFill>
                          <a:blip r:embed="rId13"/>
                          <a:stretch>
                            <a:fillRect/>
                          </a:stretch>
                        </p:blipFill>
                        <p:spPr>
                          <a:xfrm>
                            <a:off x="7981268" y="4772249"/>
                            <a:ext cx="371475" cy="496888"/>
                          </a:xfrm>
                          <a:prstGeom prst="rect">
                            <a:avLst/>
                          </a:prstGeom>
                        </p:spPr>
                      </p:pic>
                    </p:oleObj>
                  </mc:Fallback>
                </mc:AlternateContent>
              </a:graphicData>
            </a:graphic>
          </p:graphicFrame>
        </p:grpSp>
      </p:grpSp>
      <p:graphicFrame>
        <p:nvGraphicFramePr>
          <p:cNvPr id="22" name="Object 21"/>
          <p:cNvGraphicFramePr>
            <a:graphicFrameLocks noChangeAspect="1"/>
          </p:cNvGraphicFramePr>
          <p:nvPr>
            <p:extLst>
              <p:ext uri="{D42A27DB-BD31-4B8C-83A1-F6EECF244321}">
                <p14:modId xmlns:p14="http://schemas.microsoft.com/office/powerpoint/2010/main" val="2003535036"/>
              </p:ext>
            </p:extLst>
          </p:nvPr>
        </p:nvGraphicFramePr>
        <p:xfrm>
          <a:off x="2081634" y="1219200"/>
          <a:ext cx="4724400" cy="661988"/>
        </p:xfrm>
        <a:graphic>
          <a:graphicData uri="http://schemas.openxmlformats.org/presentationml/2006/ole">
            <mc:AlternateContent xmlns:mc="http://schemas.openxmlformats.org/markup-compatibility/2006">
              <mc:Choice xmlns:v="urn:schemas-microsoft-com:vml" Requires="v">
                <p:oleObj spid="_x0000_s63744" name="Equation" r:id="rId14" imgW="1993900" imgH="279400" progId="Equation.DSMT4">
                  <p:embed/>
                </p:oleObj>
              </mc:Choice>
              <mc:Fallback>
                <p:oleObj name="Equation" r:id="rId14" imgW="1993900" imgH="279400" progId="Equation.DSMT4">
                  <p:embed/>
                  <p:pic>
                    <p:nvPicPr>
                      <p:cNvPr id="0"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1634" y="1219200"/>
                        <a:ext cx="4724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117575092"/>
              </p:ext>
            </p:extLst>
          </p:nvPr>
        </p:nvGraphicFramePr>
        <p:xfrm>
          <a:off x="2908483" y="2057400"/>
          <a:ext cx="3028950" cy="381000"/>
        </p:xfrm>
        <a:graphic>
          <a:graphicData uri="http://schemas.openxmlformats.org/presentationml/2006/ole">
            <mc:AlternateContent xmlns:mc="http://schemas.openxmlformats.org/markup-compatibility/2006">
              <mc:Choice xmlns:v="urn:schemas-microsoft-com:vml" Requires="v">
                <p:oleObj spid="_x0000_s63745" name="Equation" r:id="rId16" imgW="2019240" imgH="253800" progId="Equation.DSMT4">
                  <p:embed/>
                </p:oleObj>
              </mc:Choice>
              <mc:Fallback>
                <p:oleObj name="Equation" r:id="rId16" imgW="2019240" imgH="253800" progId="Equation.DSMT4">
                  <p:embed/>
                  <p:pic>
                    <p:nvPicPr>
                      <p:cNvPr id="0" name=""/>
                      <p:cNvPicPr/>
                      <p:nvPr/>
                    </p:nvPicPr>
                    <p:blipFill>
                      <a:blip r:embed="rId17"/>
                      <a:stretch>
                        <a:fillRect/>
                      </a:stretch>
                    </p:blipFill>
                    <p:spPr>
                      <a:xfrm>
                        <a:off x="2908483" y="2057400"/>
                        <a:ext cx="3028950" cy="38100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067868922"/>
              </p:ext>
            </p:extLst>
          </p:nvPr>
        </p:nvGraphicFramePr>
        <p:xfrm>
          <a:off x="34636" y="3244016"/>
          <a:ext cx="1790700" cy="3403600"/>
        </p:xfrm>
        <a:graphic>
          <a:graphicData uri="http://schemas.openxmlformats.org/presentationml/2006/ole">
            <mc:AlternateContent xmlns:mc="http://schemas.openxmlformats.org/markup-compatibility/2006">
              <mc:Choice xmlns:v="urn:schemas-microsoft-com:vml" Requires="v">
                <p:oleObj spid="_x0000_s63746" name="Equation" r:id="rId18" imgW="1790640" imgH="3403440" progId="Equation.DSMT4">
                  <p:embed/>
                </p:oleObj>
              </mc:Choice>
              <mc:Fallback>
                <p:oleObj name="Equation" r:id="rId18" imgW="1790640" imgH="3403440" progId="Equation.DSMT4">
                  <p:embed/>
                  <p:pic>
                    <p:nvPicPr>
                      <p:cNvPr id="0" name=""/>
                      <p:cNvPicPr/>
                      <p:nvPr/>
                    </p:nvPicPr>
                    <p:blipFill>
                      <a:blip r:embed="rId19"/>
                      <a:stretch>
                        <a:fillRect/>
                      </a:stretch>
                    </p:blipFill>
                    <p:spPr>
                      <a:xfrm>
                        <a:off x="34636" y="3244016"/>
                        <a:ext cx="1790700" cy="3403600"/>
                      </a:xfrm>
                      <a:prstGeom prst="rect">
                        <a:avLst/>
                      </a:prstGeom>
                    </p:spPr>
                  </p:pic>
                </p:oleObj>
              </mc:Fallback>
            </mc:AlternateContent>
          </a:graphicData>
        </a:graphic>
      </p:graphicFrame>
      <p:grpSp>
        <p:nvGrpSpPr>
          <p:cNvPr id="39" name="Group 38"/>
          <p:cNvGrpSpPr/>
          <p:nvPr/>
        </p:nvGrpSpPr>
        <p:grpSpPr>
          <a:xfrm>
            <a:off x="1933798" y="3366841"/>
            <a:ext cx="2705100" cy="1434328"/>
            <a:chOff x="1933798" y="3366841"/>
            <a:chExt cx="2705100" cy="1434328"/>
          </a:xfrm>
        </p:grpSpPr>
        <p:graphicFrame>
          <p:nvGraphicFramePr>
            <p:cNvPr id="25" name="Object 24"/>
            <p:cNvGraphicFramePr>
              <a:graphicFrameLocks noChangeAspect="1"/>
            </p:cNvGraphicFramePr>
            <p:nvPr>
              <p:extLst>
                <p:ext uri="{D42A27DB-BD31-4B8C-83A1-F6EECF244321}">
                  <p14:modId xmlns:p14="http://schemas.microsoft.com/office/powerpoint/2010/main" val="2584689357"/>
                </p:ext>
              </p:extLst>
            </p:nvPr>
          </p:nvGraphicFramePr>
          <p:xfrm>
            <a:off x="1933798" y="4343400"/>
            <a:ext cx="2705100" cy="457769"/>
          </p:xfrm>
          <a:graphic>
            <a:graphicData uri="http://schemas.openxmlformats.org/presentationml/2006/ole">
              <mc:AlternateContent xmlns:mc="http://schemas.openxmlformats.org/markup-compatibility/2006">
                <mc:Choice xmlns:v="urn:schemas-microsoft-com:vml" Requires="v">
                  <p:oleObj spid="_x0000_s63747" name="Equation" r:id="rId20" imgW="2247840" imgH="380880" progId="Equation.DSMT4">
                    <p:embed/>
                  </p:oleObj>
                </mc:Choice>
                <mc:Fallback>
                  <p:oleObj name="Equation" r:id="rId20" imgW="2247840" imgH="380880" progId="Equation.DSMT4">
                    <p:embed/>
                    <p:pic>
                      <p:nvPicPr>
                        <p:cNvPr id="0" name=""/>
                        <p:cNvPicPr/>
                        <p:nvPr/>
                      </p:nvPicPr>
                      <p:blipFill>
                        <a:blip r:embed="rId21"/>
                        <a:stretch>
                          <a:fillRect/>
                        </a:stretch>
                      </p:blipFill>
                      <p:spPr>
                        <a:xfrm>
                          <a:off x="1933798" y="4343400"/>
                          <a:ext cx="2705100" cy="457769"/>
                        </a:xfrm>
                        <a:prstGeom prst="rect">
                          <a:avLst/>
                        </a:prstGeom>
                      </p:spPr>
                    </p:pic>
                  </p:oleObj>
                </mc:Fallback>
              </mc:AlternateContent>
            </a:graphicData>
          </a:graphic>
        </p:graphicFrame>
        <p:cxnSp>
          <p:nvCxnSpPr>
            <p:cNvPr id="27" name="Straight Arrow Connector 26"/>
            <p:cNvCxnSpPr>
              <a:endCxn id="15" idx="2"/>
            </p:cNvCxnSpPr>
            <p:nvPr/>
          </p:nvCxnSpPr>
          <p:spPr>
            <a:xfrm flipV="1">
              <a:off x="3032148" y="3366841"/>
              <a:ext cx="226304" cy="97655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819400" y="3492508"/>
            <a:ext cx="3498273" cy="1765292"/>
            <a:chOff x="2819400" y="3492508"/>
            <a:chExt cx="3498273" cy="1765292"/>
          </a:xfrm>
        </p:grpSpPr>
        <p:graphicFrame>
          <p:nvGraphicFramePr>
            <p:cNvPr id="28" name="Object 27"/>
            <p:cNvGraphicFramePr>
              <a:graphicFrameLocks noChangeAspect="1"/>
            </p:cNvGraphicFramePr>
            <p:nvPr>
              <p:extLst>
                <p:ext uri="{D42A27DB-BD31-4B8C-83A1-F6EECF244321}">
                  <p14:modId xmlns:p14="http://schemas.microsoft.com/office/powerpoint/2010/main" val="3907278337"/>
                </p:ext>
              </p:extLst>
            </p:nvPr>
          </p:nvGraphicFramePr>
          <p:xfrm>
            <a:off x="2819400" y="4876800"/>
            <a:ext cx="3498273" cy="381000"/>
          </p:xfrm>
          <a:graphic>
            <a:graphicData uri="http://schemas.openxmlformats.org/presentationml/2006/ole">
              <mc:AlternateContent xmlns:mc="http://schemas.openxmlformats.org/markup-compatibility/2006">
                <mc:Choice xmlns:v="urn:schemas-microsoft-com:vml" Requires="v">
                  <p:oleObj spid="_x0000_s63748" name="Equation" r:id="rId22" imgW="2565360" imgH="279360" progId="Equation.DSMT4">
                    <p:embed/>
                  </p:oleObj>
                </mc:Choice>
                <mc:Fallback>
                  <p:oleObj name="Equation" r:id="rId22" imgW="2565360" imgH="279360" progId="Equation.DSMT4">
                    <p:embed/>
                    <p:pic>
                      <p:nvPicPr>
                        <p:cNvPr id="0" name=""/>
                        <p:cNvPicPr/>
                        <p:nvPr/>
                      </p:nvPicPr>
                      <p:blipFill>
                        <a:blip r:embed="rId23"/>
                        <a:stretch>
                          <a:fillRect/>
                        </a:stretch>
                      </p:blipFill>
                      <p:spPr>
                        <a:xfrm>
                          <a:off x="2819400" y="4876800"/>
                          <a:ext cx="3498273" cy="381000"/>
                        </a:xfrm>
                        <a:prstGeom prst="rect">
                          <a:avLst/>
                        </a:prstGeom>
                      </p:spPr>
                    </p:pic>
                  </p:oleObj>
                </mc:Fallback>
              </mc:AlternateContent>
            </a:graphicData>
          </a:graphic>
        </p:graphicFrame>
        <p:cxnSp>
          <p:nvCxnSpPr>
            <p:cNvPr id="30" name="Straight Arrow Connector 29"/>
            <p:cNvCxnSpPr>
              <a:stCxn id="28" idx="0"/>
              <a:endCxn id="18" idx="4"/>
            </p:cNvCxnSpPr>
            <p:nvPr/>
          </p:nvCxnSpPr>
          <p:spPr>
            <a:xfrm flipH="1" flipV="1">
              <a:off x="4448236" y="3492508"/>
              <a:ext cx="120300" cy="138429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4876800" y="3388262"/>
            <a:ext cx="2987040" cy="1482007"/>
            <a:chOff x="4876800" y="3388262"/>
            <a:chExt cx="2987040" cy="1482007"/>
          </a:xfrm>
        </p:grpSpPr>
        <p:graphicFrame>
          <p:nvGraphicFramePr>
            <p:cNvPr id="33" name="Object 32"/>
            <p:cNvGraphicFramePr>
              <a:graphicFrameLocks noChangeAspect="1"/>
            </p:cNvGraphicFramePr>
            <p:nvPr>
              <p:extLst>
                <p:ext uri="{D42A27DB-BD31-4B8C-83A1-F6EECF244321}">
                  <p14:modId xmlns:p14="http://schemas.microsoft.com/office/powerpoint/2010/main" val="4284442693"/>
                </p:ext>
              </p:extLst>
            </p:nvPr>
          </p:nvGraphicFramePr>
          <p:xfrm>
            <a:off x="4876800" y="4336869"/>
            <a:ext cx="2987040" cy="533400"/>
          </p:xfrm>
          <a:graphic>
            <a:graphicData uri="http://schemas.openxmlformats.org/presentationml/2006/ole">
              <mc:AlternateContent xmlns:mc="http://schemas.openxmlformats.org/markup-compatibility/2006">
                <mc:Choice xmlns:v="urn:schemas-microsoft-com:vml" Requires="v">
                  <p:oleObj spid="_x0000_s63749" name="Equation" r:id="rId24" imgW="2133360" imgH="380880" progId="Equation.DSMT4">
                    <p:embed/>
                  </p:oleObj>
                </mc:Choice>
                <mc:Fallback>
                  <p:oleObj name="Equation" r:id="rId24" imgW="2133360" imgH="380880" progId="Equation.DSMT4">
                    <p:embed/>
                    <p:pic>
                      <p:nvPicPr>
                        <p:cNvPr id="0" name=""/>
                        <p:cNvPicPr/>
                        <p:nvPr/>
                      </p:nvPicPr>
                      <p:blipFill>
                        <a:blip r:embed="rId25"/>
                        <a:stretch>
                          <a:fillRect/>
                        </a:stretch>
                      </p:blipFill>
                      <p:spPr>
                        <a:xfrm>
                          <a:off x="4876800" y="4336869"/>
                          <a:ext cx="2987040" cy="533400"/>
                        </a:xfrm>
                        <a:prstGeom prst="rect">
                          <a:avLst/>
                        </a:prstGeom>
                      </p:spPr>
                    </p:pic>
                  </p:oleObj>
                </mc:Fallback>
              </mc:AlternateContent>
            </a:graphicData>
          </a:graphic>
        </p:graphicFrame>
        <p:cxnSp>
          <p:nvCxnSpPr>
            <p:cNvPr id="35" name="Straight Arrow Connector 34"/>
            <p:cNvCxnSpPr>
              <a:stCxn id="33" idx="0"/>
              <a:endCxn id="13" idx="2"/>
            </p:cNvCxnSpPr>
            <p:nvPr/>
          </p:nvCxnSpPr>
          <p:spPr>
            <a:xfrm flipH="1" flipV="1">
              <a:off x="5579116" y="3388262"/>
              <a:ext cx="791204" cy="94860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5579116" y="3492508"/>
            <a:ext cx="3567112" cy="1231892"/>
            <a:chOff x="5579116" y="3492508"/>
            <a:chExt cx="3567112" cy="1231892"/>
          </a:xfrm>
        </p:grpSpPr>
        <p:graphicFrame>
          <p:nvGraphicFramePr>
            <p:cNvPr id="38" name="Object 37"/>
            <p:cNvGraphicFramePr>
              <a:graphicFrameLocks noChangeAspect="1"/>
            </p:cNvGraphicFramePr>
            <p:nvPr>
              <p:extLst>
                <p:ext uri="{D42A27DB-BD31-4B8C-83A1-F6EECF244321}">
                  <p14:modId xmlns:p14="http://schemas.microsoft.com/office/powerpoint/2010/main" val="3314621355"/>
                </p:ext>
              </p:extLst>
            </p:nvPr>
          </p:nvGraphicFramePr>
          <p:xfrm>
            <a:off x="5579116" y="4343400"/>
            <a:ext cx="3567112" cy="381000"/>
          </p:xfrm>
          <a:graphic>
            <a:graphicData uri="http://schemas.openxmlformats.org/presentationml/2006/ole">
              <mc:AlternateContent xmlns:mc="http://schemas.openxmlformats.org/markup-compatibility/2006">
                <mc:Choice xmlns:v="urn:schemas-microsoft-com:vml" Requires="v">
                  <p:oleObj spid="_x0000_s63750" name="Equation" r:id="rId26" imgW="2616120" imgH="279360" progId="Equation.DSMT4">
                    <p:embed/>
                  </p:oleObj>
                </mc:Choice>
                <mc:Fallback>
                  <p:oleObj name="Equation" r:id="rId26" imgW="2616120" imgH="279360" progId="Equation.DSMT4">
                    <p:embed/>
                    <p:pic>
                      <p:nvPicPr>
                        <p:cNvPr id="0" name="Object 27"/>
                        <p:cNvPicPr>
                          <a:picLocks noChangeAspect="1" noChangeArrowheads="1"/>
                        </p:cNvPicPr>
                        <p:nvPr/>
                      </p:nvPicPr>
                      <p:blipFill>
                        <a:blip r:embed="rId27"/>
                        <a:srcRect/>
                        <a:stretch>
                          <a:fillRect/>
                        </a:stretch>
                      </p:blipFill>
                      <p:spPr bwMode="auto">
                        <a:xfrm>
                          <a:off x="5579116" y="4343400"/>
                          <a:ext cx="35671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5" name="Straight Arrow Connector 44"/>
            <p:cNvCxnSpPr>
              <a:stCxn id="38" idx="0"/>
              <a:endCxn id="16" idx="4"/>
            </p:cNvCxnSpPr>
            <p:nvPr/>
          </p:nvCxnSpPr>
          <p:spPr>
            <a:xfrm flipH="1" flipV="1">
              <a:off x="6684497" y="3492508"/>
              <a:ext cx="678175" cy="85089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2142452" y="5390714"/>
            <a:ext cx="5209774" cy="762000"/>
            <a:chOff x="3239588" y="5710537"/>
            <a:chExt cx="4787621" cy="762000"/>
          </a:xfrm>
        </p:grpSpPr>
        <mc:AlternateContent xmlns:mc="http://schemas.openxmlformats.org/markup-compatibility/2006" xmlns:a14="http://schemas.microsoft.com/office/drawing/2010/main">
          <mc:Choice Requires="a14">
            <p:graphicFrame>
              <p:nvGraphicFramePr>
                <p:cNvPr id="49" name="Object 48"/>
                <p:cNvGraphicFramePr>
                  <a:graphicFrameLocks noChangeAspect="1"/>
                </p:cNvGraphicFramePr>
                <p:nvPr>
                  <p:extLst>
                    <p:ext uri="{D42A27DB-BD31-4B8C-83A1-F6EECF244321}">
                      <p14:modId xmlns:p14="http://schemas.microsoft.com/office/powerpoint/2010/main" val="210601403"/>
                    </p:ext>
                  </p:extLst>
                </p:nvPr>
              </p:nvGraphicFramePr>
              <p:xfrm>
                <a:off x="4801409" y="5710537"/>
                <a:ext cx="3225800" cy="762000"/>
              </p:xfrm>
              <a:graphic>
                <a:graphicData uri="http://schemas.openxmlformats.org/presentationml/2006/ole">
                  <mc:AlternateContent>
                    <mc:Choice xmlns:v="urn:schemas-microsoft-com:vml" Requires="v">
                      <p:oleObj spid="_x0000_s63751" name="Equation" r:id="rId28" imgW="1612800" imgH="380880" progId="Equation.DSMT4">
                        <p:embed/>
                      </p:oleObj>
                    </mc:Choice>
                    <mc:Fallback>
                      <p:oleObj name="Equation" r:id="rId28" imgW="1612800" imgH="380880" progId="Equation.DSMT4">
                        <p:embed/>
                        <p:pic>
                          <p:nvPicPr>
                            <p:cNvPr id="0" name=""/>
                            <p:cNvPicPr/>
                            <p:nvPr/>
                          </p:nvPicPr>
                          <p:blipFill>
                            <a:blip r:embed="rId29"/>
                            <a:stretch>
                              <a:fillRect/>
                            </a:stretch>
                          </p:blipFill>
                          <p:spPr>
                            <a:xfrm>
                              <a:off x="4801409" y="5710537"/>
                              <a:ext cx="3225800" cy="762000"/>
                            </a:xfrm>
                            <a:prstGeom prst="rect">
                              <a:avLst/>
                            </a:prstGeom>
                          </p:spPr>
                        </p:pic>
                      </p:oleObj>
                    </mc:Fallback>
                  </mc:AlternateContent>
                </a:graphicData>
              </a:graphic>
            </p:graphicFrame>
          </mc:Choice>
          <mc:Fallback xmlns="">
            <p:graphicFrame>
              <p:nvGraphicFramePr>
                <p:cNvPr id="49" name="Object 48"/>
                <p:cNvGraphicFramePr>
                  <a:graphicFrameLocks noChangeAspect="1"/>
                </p:cNvGraphicFramePr>
                <p:nvPr>
                  <p:extLst>
                    <p:ext uri="{D42A27DB-BD31-4B8C-83A1-F6EECF244321}">
                      <p14:modId xmlns:p14="http://schemas.microsoft.com/office/powerpoint/2010/main" val="210601403"/>
                    </p:ext>
                  </p:extLst>
                </p:nvPr>
              </p:nvGraphicFramePr>
              <p:xfrm>
                <a:off x="4801409" y="5710537"/>
                <a:ext cx="3225800" cy="762000"/>
              </p:xfrm>
              <a:graphic>
                <a:graphicData uri="http://schemas.openxmlformats.org/presentationml/2006/ole">
                  <mc:AlternateContent>
                    <mc:Choice xmlns:v="urn:schemas-microsoft-com:vml" Requires="v">
                      <p:oleObj spid="_x0000_s63686" name="Equation" r:id="rId30" imgW="1612800" imgH="380880" progId="Equation.DSMT4">
                        <p:embed/>
                      </p:oleObj>
                    </mc:Choice>
                    <mc:Fallback>
                      <p:oleObj name="Equation" r:id="rId30" imgW="1612800" imgH="380880" progId="Equation.DSMT4">
                        <p:embed/>
                        <p:pic>
                          <p:nvPicPr>
                            <p:cNvPr id="0" name=""/>
                            <p:cNvPicPr/>
                            <p:nvPr/>
                          </p:nvPicPr>
                          <p:blipFill>
                            <a:blip r:embed="rId31"/>
                            <a:stretch>
                              <a:fillRect/>
                            </a:stretch>
                          </p:blipFill>
                          <p:spPr>
                            <a:xfrm>
                              <a:off x="4801409" y="5710537"/>
                              <a:ext cx="3225800" cy="7620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50" name="TextBox 49"/>
                <p:cNvSpPr txBox="1"/>
                <p:nvPr/>
              </p:nvSpPr>
              <p:spPr>
                <a:xfrm>
                  <a:off x="3239588" y="5843451"/>
                  <a:ext cx="1577670" cy="461665"/>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r>
                          <a:rPr lang="en-US" sz="2400" b="1" i="1" dirty="0" smtClean="0">
                            <a:solidFill>
                              <a:srgbClr val="FF0000"/>
                            </a:solidFill>
                            <a:latin typeface="Cambria Math"/>
                          </a:rPr>
                          <m:t>𝑷</m:t>
                        </m:r>
                        <m:r>
                          <a:rPr lang="en-US" sz="2400" b="1" i="1" dirty="0" smtClean="0">
                            <a:solidFill>
                              <a:srgbClr val="FF0000"/>
                            </a:solidFill>
                            <a:latin typeface="Cambria Math"/>
                          </a:rPr>
                          <m:t>(</m:t>
                        </m:r>
                        <m:r>
                          <a:rPr lang="en-US" sz="2400" b="1" i="1" dirty="0" smtClean="0">
                            <a:solidFill>
                              <a:srgbClr val="FF0000"/>
                            </a:solidFill>
                            <a:latin typeface="Cambria Math"/>
                          </a:rPr>
                          <m:t>𝒇</m:t>
                        </m:r>
                        <m:r>
                          <a:rPr lang="en-US" sz="2400" b="1" i="1" dirty="0" smtClean="0">
                            <a:solidFill>
                              <a:srgbClr val="FF0000"/>
                            </a:solidFill>
                            <a:latin typeface="Cambria Math"/>
                          </a:rPr>
                          <m:t>=</m:t>
                        </m:r>
                        <m:r>
                          <a:rPr lang="en-US" sz="2400" b="1" i="1" dirty="0" smtClean="0">
                            <a:solidFill>
                              <a:srgbClr val="FF0000"/>
                            </a:solidFill>
                            <a:latin typeface="Cambria Math"/>
                          </a:rPr>
                          <m:t>𝟎</m:t>
                        </m:r>
                        <m:r>
                          <a:rPr lang="en-US" sz="2400" b="1" i="1" dirty="0" smtClean="0">
                            <a:solidFill>
                              <a:srgbClr val="FF0000"/>
                            </a:solidFill>
                            <a:latin typeface="Cambria Math"/>
                          </a:rPr>
                          <m:t>)=</m:t>
                        </m:r>
                      </m:oMath>
                    </m:oMathPara>
                  </a14:m>
                  <a:endParaRPr lang="en-US" sz="2400" b="1" dirty="0">
                    <a:solidFill>
                      <a:srgbClr val="FF000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239588" y="5843451"/>
                  <a:ext cx="1577670" cy="461665"/>
                </a:xfrm>
                <a:prstGeom prst="rect">
                  <a:avLst/>
                </a:prstGeom>
                <a:blipFill rotWithShape="1">
                  <a:blip r:embed="rId32"/>
                  <a:stretch>
                    <a:fillRect l="-355" b="-19737"/>
                  </a:stretch>
                </a:blipFill>
              </p:spPr>
              <p:txBody>
                <a:bodyPr/>
                <a:lstStyle/>
                <a:p>
                  <a:r>
                    <a:rPr lang="en-US">
                      <a:noFill/>
                    </a:rPr>
                    <a:t> </a:t>
                  </a:r>
                </a:p>
              </p:txBody>
            </p:sp>
          </mc:Fallback>
        </mc:AlternateContent>
      </p:grpSp>
      <p:sp>
        <p:nvSpPr>
          <p:cNvPr id="53" name="TextBox 52"/>
          <p:cNvSpPr txBox="1"/>
          <p:nvPr/>
        </p:nvSpPr>
        <p:spPr>
          <a:xfrm>
            <a:off x="238478" y="3842193"/>
            <a:ext cx="8660116" cy="1569660"/>
          </a:xfrm>
          <a:prstGeom prst="rect">
            <a:avLst/>
          </a:prstGeom>
          <a:solidFill>
            <a:srgbClr val="FFC000"/>
          </a:solidFill>
        </p:spPr>
        <p:txBody>
          <a:bodyPr wrap="square" rtlCol="1">
            <a:spAutoFit/>
          </a:bodyPr>
          <a:lstStyle/>
          <a:p>
            <a:pPr algn="l" rtl="0"/>
            <a:r>
              <a:rPr lang="en-US" sz="2400" b="1" dirty="0" smtClean="0"/>
              <a:t>PROBLEM: The JT </a:t>
            </a:r>
            <a:r>
              <a:rPr lang="en-US" sz="2400" b="1" dirty="0" err="1" smtClean="0"/>
              <a:t>Alg</a:t>
            </a:r>
            <a:r>
              <a:rPr lang="en-US" sz="2400" b="1" dirty="0" smtClean="0"/>
              <a:t> runs in time that is exponential in the largest factor. </a:t>
            </a:r>
            <a:r>
              <a:rPr lang="en-US" sz="2400" b="1" dirty="0" smtClean="0">
                <a:sym typeface="Wingdings" pitchFamily="2" charset="2"/>
              </a:rPr>
              <a:t> </a:t>
            </a:r>
          </a:p>
          <a:p>
            <a:pPr algn="l" rtl="0"/>
            <a:r>
              <a:rPr lang="en-US" sz="2400" b="1" dirty="0" smtClean="0">
                <a:sym typeface="Wingdings" pitchFamily="2" charset="2"/>
              </a:rPr>
              <a:t>Restricted to lineage expressions that can be efficiently represented using a junction tree [</a:t>
            </a:r>
            <a:r>
              <a:rPr lang="en-US" sz="2400" b="1" dirty="0" err="1" smtClean="0">
                <a:sym typeface="Wingdings" pitchFamily="2" charset="2"/>
              </a:rPr>
              <a:t>i.e</a:t>
            </a:r>
            <a:r>
              <a:rPr lang="en-US" sz="2400" b="1" dirty="0" smtClean="0">
                <a:sym typeface="Wingdings" pitchFamily="2" charset="2"/>
              </a:rPr>
              <a:t>; low </a:t>
            </a:r>
            <a:r>
              <a:rPr lang="en-US" sz="2400" b="1" i="1" dirty="0" smtClean="0">
                <a:sym typeface="Wingdings" pitchFamily="2" charset="2"/>
              </a:rPr>
              <a:t>tree width</a:t>
            </a:r>
            <a:r>
              <a:rPr lang="en-US" sz="2400" b="1" dirty="0" smtClean="0">
                <a:sym typeface="Wingdings" pitchFamily="2" charset="2"/>
              </a:rPr>
              <a:t>]</a:t>
            </a:r>
            <a:endParaRPr lang="en-US" sz="2400" b="1" dirty="0"/>
          </a:p>
        </p:txBody>
      </p:sp>
      <p:grpSp>
        <p:nvGrpSpPr>
          <p:cNvPr id="36" name="Group 35"/>
          <p:cNvGrpSpPr/>
          <p:nvPr/>
        </p:nvGrpSpPr>
        <p:grpSpPr>
          <a:xfrm>
            <a:off x="983673" y="6248400"/>
            <a:ext cx="1341597" cy="369332"/>
            <a:chOff x="983673" y="6248400"/>
            <a:chExt cx="1341597" cy="369332"/>
          </a:xfrm>
        </p:grpSpPr>
        <p:cxnSp>
          <p:nvCxnSpPr>
            <p:cNvPr id="26" name="Straight Connector 25"/>
            <p:cNvCxnSpPr/>
            <p:nvPr/>
          </p:nvCxnSpPr>
          <p:spPr>
            <a:xfrm>
              <a:off x="983673" y="6414655"/>
              <a:ext cx="921327" cy="692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923651" y="6248400"/>
              <a:ext cx="401619" cy="369332"/>
            </a:xfrm>
            <a:prstGeom prst="rect">
              <a:avLst/>
            </a:prstGeom>
            <a:noFill/>
          </p:spPr>
          <p:txBody>
            <a:bodyPr wrap="square" rtlCol="0">
              <a:spAutoFit/>
            </a:bodyPr>
            <a:lstStyle/>
            <a:p>
              <a:pPr algn="l" rtl="0"/>
              <a:r>
                <a:rPr lang="en-US" b="1" dirty="0" smtClean="0">
                  <a:solidFill>
                    <a:srgbClr val="FF0000"/>
                  </a:solidFill>
                </a:rPr>
                <a:t>0</a:t>
              </a:r>
              <a:endParaRPr lang="en-US" b="1" dirty="0">
                <a:solidFill>
                  <a:srgbClr val="FF0000"/>
                </a:solidFill>
              </a:endParaRPr>
            </a:p>
          </p:txBody>
        </p:sp>
      </p:grpSp>
    </p:spTree>
    <p:extLst>
      <p:ext uri="{BB962C8B-B14F-4D97-AF65-F5344CB8AC3E}">
        <p14:creationId xmlns:p14="http://schemas.microsoft.com/office/powerpoint/2010/main" val="308504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93" y="-228600"/>
            <a:ext cx="8686800" cy="1371600"/>
          </a:xfrm>
        </p:spPr>
        <p:txBody>
          <a:bodyPr>
            <a:normAutofit/>
          </a:bodyPr>
          <a:lstStyle/>
          <a:p>
            <a:pPr algn="ctr"/>
            <a:r>
              <a:rPr lang="en-US" sz="3200" dirty="0" smtClean="0"/>
              <a:t>Take advantage of </a:t>
            </a:r>
            <a:r>
              <a:rPr lang="en-US" sz="3200" b="1" dirty="0" smtClean="0"/>
              <a:t>Junction Tree </a:t>
            </a:r>
            <a:r>
              <a:rPr lang="en-US" sz="3600" dirty="0" smtClean="0">
                <a:solidFill>
                  <a:srgbClr val="FF0000"/>
                </a:solidFill>
              </a:rPr>
              <a:t>structure </a:t>
            </a:r>
            <a:endParaRPr lang="en-US" sz="3600" dirty="0">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115711" y="2133600"/>
                <a:ext cx="8915400" cy="2954655"/>
              </a:xfrm>
              <a:prstGeom prst="rect">
                <a:avLst/>
              </a:prstGeom>
              <a:solidFill>
                <a:schemeClr val="accent6">
                  <a:lumMod val="75000"/>
                  <a:alpha val="34000"/>
                </a:schemeClr>
              </a:solidFill>
            </p:spPr>
            <p:txBody>
              <a:bodyPr wrap="square" rtlCol="1">
                <a:spAutoFit/>
              </a:bodyPr>
              <a:lstStyle/>
              <a:p>
                <a:pPr algn="l" rtl="0"/>
                <a:r>
                  <a:rPr lang="en-US" sz="3200" b="1" dirty="0" smtClean="0"/>
                  <a:t>Rooted Directed Path Graphs [Gavril1975]:</a:t>
                </a:r>
              </a:p>
              <a:p>
                <a:pPr algn="l" rtl="0"/>
                <a:r>
                  <a:rPr lang="en-US" sz="2800" dirty="0"/>
                  <a:t>A graph </a:t>
                </a:r>
                <a14:m>
                  <m:oMath xmlns:m="http://schemas.openxmlformats.org/officeDocument/2006/math">
                    <m:r>
                      <a:rPr lang="en-US" sz="2800" b="0" i="1" smtClean="0">
                        <a:latin typeface="Cambria Math"/>
                      </a:rPr>
                      <m:t>𝐺</m:t>
                    </m:r>
                    <m:d>
                      <m:dPr>
                        <m:ctrlPr>
                          <a:rPr lang="en-US" sz="2800" b="0" i="1" smtClean="0">
                            <a:latin typeface="Cambria Math"/>
                          </a:rPr>
                        </m:ctrlPr>
                      </m:dPr>
                      <m:e>
                        <m:r>
                          <a:rPr lang="en-US" sz="2800" b="0" i="1" smtClean="0">
                            <a:latin typeface="Cambria Math"/>
                          </a:rPr>
                          <m:t>𝑉</m:t>
                        </m:r>
                        <m:r>
                          <a:rPr lang="en-US" sz="2800" b="0" i="1" smtClean="0">
                            <a:latin typeface="Cambria Math"/>
                          </a:rPr>
                          <m:t>,</m:t>
                        </m:r>
                        <m:r>
                          <a:rPr lang="en-US" sz="2800" b="0" i="1" smtClean="0">
                            <a:latin typeface="Cambria Math"/>
                          </a:rPr>
                          <m:t>𝐸</m:t>
                        </m:r>
                      </m:e>
                    </m:d>
                    <m:r>
                      <a:rPr lang="en-US" sz="2800" b="0" i="1" smtClean="0">
                        <a:latin typeface="Cambria Math"/>
                      </a:rPr>
                      <m:t> </m:t>
                    </m:r>
                  </m:oMath>
                </a14:m>
                <a:r>
                  <a:rPr lang="en-US" sz="2800" dirty="0" smtClean="0"/>
                  <a:t>is </a:t>
                </a:r>
                <a:r>
                  <a:rPr lang="en-US" sz="2800" dirty="0"/>
                  <a:t>a rooted directed path graph </a:t>
                </a:r>
                <a:r>
                  <a:rPr lang="en-US" sz="2800" dirty="0" smtClean="0"/>
                  <a:t>(RDPG) </a:t>
                </a:r>
                <a:r>
                  <a:rPr lang="en-US" sz="2800" dirty="0" err="1" smtClean="0"/>
                  <a:t>iff</a:t>
                </a:r>
                <a:r>
                  <a:rPr lang="en-US" sz="2800" dirty="0" smtClean="0"/>
                  <a:t> there exists a rooted directed junction tree </a:t>
                </a:r>
                <a14:m>
                  <m:oMath xmlns:m="http://schemas.openxmlformats.org/officeDocument/2006/math">
                    <m:sSub>
                      <m:sSubPr>
                        <m:ctrlPr>
                          <a:rPr lang="en-US" sz="2800" b="0" i="1" smtClean="0">
                            <a:latin typeface="Cambria Math"/>
                          </a:rPr>
                        </m:ctrlPr>
                      </m:sSubPr>
                      <m:e>
                        <m:r>
                          <a:rPr lang="en-US" sz="2800" b="0" i="1" smtClean="0">
                            <a:latin typeface="Cambria Math"/>
                          </a:rPr>
                          <m:t>𝑇</m:t>
                        </m:r>
                      </m:e>
                      <m:sub>
                        <m:r>
                          <a:rPr lang="en-US" sz="2800" b="0" i="1" smtClean="0">
                            <a:latin typeface="Cambria Math"/>
                          </a:rPr>
                          <m:t>𝑟</m:t>
                        </m:r>
                      </m:sub>
                    </m:sSub>
                  </m:oMath>
                </a14:m>
                <a:r>
                  <a:rPr lang="en-US" sz="2800" dirty="0" smtClean="0"/>
                  <a:t>  such that for every vertex </a:t>
                </a:r>
                <a14:m>
                  <m:oMath xmlns:m="http://schemas.openxmlformats.org/officeDocument/2006/math">
                    <m:r>
                      <a:rPr lang="en-US" sz="2800" b="0" i="1" smtClean="0">
                        <a:latin typeface="Cambria Math"/>
                      </a:rPr>
                      <m:t>𝑣</m:t>
                    </m:r>
                    <m:r>
                      <a:rPr lang="en-US" sz="2800" b="0" i="1" smtClean="0">
                        <a:latin typeface="Cambria Math"/>
                      </a:rPr>
                      <m:t>∈</m:t>
                    </m:r>
                    <m:r>
                      <a:rPr lang="en-US" sz="2800" b="0" i="1" smtClean="0">
                        <a:latin typeface="Cambria Math"/>
                      </a:rPr>
                      <m:t>𝑉</m:t>
                    </m:r>
                  </m:oMath>
                </a14:m>
                <a:r>
                  <a:rPr lang="en-US" sz="2800" dirty="0" smtClean="0"/>
                  <a:t>, the set of nodes that contain </a:t>
                </a:r>
                <a14:m>
                  <m:oMath xmlns:m="http://schemas.openxmlformats.org/officeDocument/2006/math">
                    <m:r>
                      <a:rPr lang="en-US" sz="2800" i="1" dirty="0" smtClean="0">
                        <a:latin typeface="Cambria Math"/>
                      </a:rPr>
                      <m:t>𝑣</m:t>
                    </m:r>
                  </m:oMath>
                </a14:m>
                <a:r>
                  <a:rPr lang="en-US" sz="2800" dirty="0" smtClean="0"/>
                  <a:t> form a directed path of </a:t>
                </a:r>
                <a14:m>
                  <m:oMath xmlns:m="http://schemas.openxmlformats.org/officeDocument/2006/math">
                    <m:sSub>
                      <m:sSubPr>
                        <m:ctrlPr>
                          <a:rPr lang="en-US" sz="2800" b="0" i="1" smtClean="0">
                            <a:latin typeface="Cambria Math"/>
                          </a:rPr>
                        </m:ctrlPr>
                      </m:sSubPr>
                      <m:e>
                        <m:r>
                          <a:rPr lang="en-US" sz="2800" b="0" i="1" smtClean="0">
                            <a:latin typeface="Cambria Math"/>
                          </a:rPr>
                          <m:t>𝑇</m:t>
                        </m:r>
                      </m:e>
                      <m:sub>
                        <m:r>
                          <a:rPr lang="en-US" sz="2800" b="0" i="1" smtClean="0">
                            <a:latin typeface="Cambria Math"/>
                          </a:rPr>
                          <m:t>𝑟</m:t>
                        </m:r>
                      </m:sub>
                    </m:sSub>
                  </m:oMath>
                </a14:m>
                <a:endParaRPr lang="en-US" sz="2800" b="0" dirty="0" smtClean="0"/>
              </a:p>
              <a:p>
                <a:pPr algn="l" rtl="0"/>
                <a:r>
                  <a:rPr lang="en-US" sz="2400" dirty="0" smtClean="0"/>
                  <a:t> </a:t>
                </a:r>
              </a:p>
              <a:p>
                <a:pPr algn="l" rtl="0"/>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15711" y="2133600"/>
                <a:ext cx="8915400" cy="2954655"/>
              </a:xfrm>
              <a:prstGeom prst="rect">
                <a:avLst/>
              </a:prstGeom>
              <a:blipFill rotWithShape="1">
                <a:blip r:embed="rId3"/>
                <a:stretch>
                  <a:fillRect l="-1778" t="-2680"/>
                </a:stretch>
              </a:blipFill>
            </p:spPr>
            <p:txBody>
              <a:bodyPr/>
              <a:lstStyle/>
              <a:p>
                <a:r>
                  <a:rPr lang="en-US">
                    <a:noFill/>
                  </a:rPr>
                  <a:t> </a:t>
                </a:r>
              </a:p>
            </p:txBody>
          </p:sp>
        </mc:Fallback>
      </mc:AlternateContent>
    </p:spTree>
    <p:extLst>
      <p:ext uri="{BB962C8B-B14F-4D97-AF65-F5344CB8AC3E}">
        <p14:creationId xmlns:p14="http://schemas.microsoft.com/office/powerpoint/2010/main" val="1700890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24" y="457200"/>
            <a:ext cx="8686800" cy="639762"/>
          </a:xfrm>
        </p:spPr>
        <p:txBody>
          <a:bodyPr>
            <a:noAutofit/>
          </a:bodyPr>
          <a:lstStyle/>
          <a:p>
            <a:pPr algn="ctr"/>
            <a:r>
              <a:rPr lang="en-US" sz="3200" dirty="0" smtClean="0"/>
              <a:t>Disjoint Branch Junction Trees (DBJT)</a:t>
            </a:r>
            <a:endParaRPr lang="en-US" sz="3200" dirty="0"/>
          </a:p>
        </p:txBody>
      </p:sp>
      <mc:AlternateContent xmlns:mc="http://schemas.openxmlformats.org/markup-compatibility/2006" xmlns:a14="http://schemas.microsoft.com/office/drawing/2010/main">
        <mc:Choice Requires="a14">
          <p:sp>
            <p:nvSpPr>
              <p:cNvPr id="5" name="TextBox 4"/>
              <p:cNvSpPr txBox="1"/>
              <p:nvPr/>
            </p:nvSpPr>
            <p:spPr>
              <a:xfrm>
                <a:off x="868260" y="1676400"/>
                <a:ext cx="7239328" cy="46166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𝑓</m:t>
                      </m:r>
                      <m:r>
                        <a:rPr lang="en-US" sz="2400" b="0" i="1" smtClean="0">
                          <a:latin typeface="Cambria Math"/>
                        </a:rPr>
                        <m:t>=</m:t>
                      </m:r>
                      <m:r>
                        <a:rPr lang="en-US" sz="2400" b="0" i="1" smtClean="0">
                          <a:latin typeface="Cambria Math"/>
                        </a:rPr>
                        <m:t>𝑎𝑏𝑐𝑑𝑒</m:t>
                      </m:r>
                      <m:r>
                        <a:rPr lang="en-US" sz="2400" b="0" i="1" smtClean="0">
                          <a:latin typeface="Cambria Math"/>
                        </a:rPr>
                        <m:t>+</m:t>
                      </m:r>
                      <m:r>
                        <a:rPr lang="en-US" sz="2400" b="0" i="1" smtClean="0">
                          <a:latin typeface="Cambria Math"/>
                        </a:rPr>
                        <m:t>𝑎𝑏𝑓</m:t>
                      </m:r>
                      <m:r>
                        <a:rPr lang="en-US" sz="2400" b="0" i="1" smtClean="0">
                          <a:latin typeface="Cambria Math"/>
                        </a:rPr>
                        <m:t>+</m:t>
                      </m:r>
                      <m:r>
                        <a:rPr lang="en-US" sz="2400" b="0" i="1" smtClean="0">
                          <a:latin typeface="Cambria Math"/>
                        </a:rPr>
                        <m:t>𝑐𝑑𝑒𝑔</m:t>
                      </m:r>
                      <m:r>
                        <a:rPr lang="en-US" sz="2400" b="0" i="1" smtClean="0">
                          <a:latin typeface="Cambria Math"/>
                        </a:rPr>
                        <m:t>+</m:t>
                      </m:r>
                      <m:r>
                        <a:rPr lang="en-US" sz="2400" b="0" i="1" smtClean="0">
                          <a:latin typeface="Cambria Math"/>
                        </a:rPr>
                        <m:t>𝑎𝑓</m:t>
                      </m:r>
                      <m:r>
                        <a:rPr lang="en-US" sz="2400" b="0" i="1" smtClean="0">
                          <a:latin typeface="Cambria Math"/>
                        </a:rPr>
                        <m:t>h</m:t>
                      </m:r>
                      <m:r>
                        <a:rPr lang="en-US" sz="2400" b="0" i="1" smtClean="0">
                          <a:latin typeface="Cambria Math"/>
                        </a:rPr>
                        <m:t>+</m:t>
                      </m:r>
                      <m:r>
                        <a:rPr lang="en-US" sz="2400" b="0" i="1" smtClean="0">
                          <a:latin typeface="Cambria Math"/>
                        </a:rPr>
                        <m:t>𝑏𝑖</m:t>
                      </m:r>
                      <m:r>
                        <a:rPr lang="en-US" sz="2400" b="0" i="1" smtClean="0">
                          <a:latin typeface="Cambria Math"/>
                        </a:rPr>
                        <m:t>+</m:t>
                      </m:r>
                      <m:r>
                        <a:rPr lang="en-US" sz="2400" b="0" i="1" smtClean="0">
                          <a:latin typeface="Cambria Math"/>
                        </a:rPr>
                        <m:t>𝑐𝑒𝑗</m:t>
                      </m:r>
                      <m:r>
                        <a:rPr lang="en-US" sz="2400" b="0" i="1" smtClean="0">
                          <a:latin typeface="Cambria Math"/>
                        </a:rPr>
                        <m:t>+</m:t>
                      </m:r>
                      <m:r>
                        <a:rPr lang="en-US" sz="2400" b="0" i="1" smtClean="0">
                          <a:latin typeface="Cambria Math"/>
                        </a:rPr>
                        <m:t>𝑑𝑔𝑘</m:t>
                      </m:r>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868260" y="1676400"/>
                <a:ext cx="7239328" cy="461665"/>
              </a:xfrm>
              <a:prstGeom prst="rect">
                <a:avLst/>
              </a:prstGeom>
              <a:blipFill rotWithShape="1">
                <a:blip r:embed="rId4"/>
                <a:stretch>
                  <a:fillRect b="-19737"/>
                </a:stretch>
              </a:blipFill>
            </p:spPr>
            <p:txBody>
              <a:bodyPr/>
              <a:lstStyle/>
              <a:p>
                <a:r>
                  <a:rPr lang="en-US">
                    <a:noFill/>
                  </a:rPr>
                  <a:t> </a:t>
                </a:r>
              </a:p>
            </p:txBody>
          </p:sp>
        </mc:Fallback>
      </mc:AlternateContent>
      <p:grpSp>
        <p:nvGrpSpPr>
          <p:cNvPr id="6" name="Group 5"/>
          <p:cNvGrpSpPr/>
          <p:nvPr/>
        </p:nvGrpSpPr>
        <p:grpSpPr>
          <a:xfrm>
            <a:off x="1143000" y="2316480"/>
            <a:ext cx="6339977" cy="2873828"/>
            <a:chOff x="1186543" y="1447800"/>
            <a:chExt cx="6339977" cy="2873828"/>
          </a:xfrm>
        </p:grpSpPr>
        <mc:AlternateContent xmlns:mc="http://schemas.openxmlformats.org/markup-compatibility/2006" xmlns:a14="http://schemas.microsoft.com/office/drawing/2010/main">
          <mc:Choice Requires="a14">
            <p:sp>
              <p:nvSpPr>
                <p:cNvPr id="7" name="Oval 6"/>
                <p:cNvSpPr/>
                <p:nvPr/>
              </p:nvSpPr>
              <p:spPr>
                <a:xfrm>
                  <a:off x="3563326" y="1447800"/>
                  <a:ext cx="2089150" cy="6096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𝑎</m:t>
                        </m:r>
                        <m:r>
                          <a:rPr lang="en-US" sz="2400" b="0" i="1" smtClean="0">
                            <a:solidFill>
                              <a:schemeClr val="tx1"/>
                            </a:solidFill>
                            <a:latin typeface="Cambria Math"/>
                          </a:rPr>
                          <m:t>,</m:t>
                        </m:r>
                        <m:r>
                          <a:rPr lang="en-US" sz="2400" b="0" i="1" smtClean="0">
                            <a:solidFill>
                              <a:schemeClr val="tx1"/>
                            </a:solidFill>
                            <a:latin typeface="Cambria Math"/>
                          </a:rPr>
                          <m:t>𝑏</m:t>
                        </m:r>
                        <m:r>
                          <a:rPr lang="en-US" sz="2400" b="0" i="1" smtClean="0">
                            <a:solidFill>
                              <a:schemeClr val="tx1"/>
                            </a:solidFill>
                            <a:latin typeface="Cambria Math"/>
                          </a:rPr>
                          <m:t>,</m:t>
                        </m:r>
                        <m:r>
                          <a:rPr lang="en-US" sz="2400" b="0" i="1" smtClean="0">
                            <a:solidFill>
                              <a:schemeClr val="tx1"/>
                            </a:solidFill>
                            <a:latin typeface="Cambria Math"/>
                          </a:rPr>
                          <m:t>𝑐</m:t>
                        </m:r>
                        <m:r>
                          <a:rPr lang="en-US" sz="2400" b="0" i="1" smtClean="0">
                            <a:solidFill>
                              <a:schemeClr val="tx1"/>
                            </a:solidFill>
                            <a:latin typeface="Cambria Math"/>
                          </a:rPr>
                          <m:t>,</m:t>
                        </m:r>
                        <m:r>
                          <a:rPr lang="en-US" sz="2400" b="0" i="1" smtClean="0">
                            <a:solidFill>
                              <a:schemeClr val="tx1"/>
                            </a:solidFill>
                            <a:latin typeface="Cambria Math"/>
                          </a:rPr>
                          <m:t>𝑑</m:t>
                        </m:r>
                        <m:r>
                          <a:rPr lang="en-US" sz="2400" b="0" i="1" smtClean="0">
                            <a:solidFill>
                              <a:schemeClr val="tx1"/>
                            </a:solidFill>
                            <a:latin typeface="Cambria Math"/>
                          </a:rPr>
                          <m:t>,</m:t>
                        </m:r>
                        <m:r>
                          <a:rPr lang="en-US" sz="2400" b="0" i="1" smtClean="0">
                            <a:solidFill>
                              <a:schemeClr val="tx1"/>
                            </a:solidFill>
                            <a:latin typeface="Cambria Math"/>
                          </a:rPr>
                          <m:t>𝑒</m:t>
                        </m:r>
                      </m:oMath>
                    </m:oMathPara>
                  </a14:m>
                  <a:endParaRPr lang="en-US" sz="2400" dirty="0">
                    <a:solidFill>
                      <a:schemeClr val="tx1"/>
                    </a:solidFill>
                  </a:endParaRPr>
                </a:p>
              </p:txBody>
            </p:sp>
          </mc:Choice>
          <mc:Fallback xmlns="">
            <p:sp>
              <p:nvSpPr>
                <p:cNvPr id="7" name="Oval 6"/>
                <p:cNvSpPr>
                  <a:spLocks noRot="1" noChangeAspect="1" noMove="1" noResize="1" noEditPoints="1" noAdjustHandles="1" noChangeArrowheads="1" noChangeShapeType="1" noTextEdit="1"/>
                </p:cNvSpPr>
                <p:nvPr/>
              </p:nvSpPr>
              <p:spPr>
                <a:xfrm>
                  <a:off x="3563326" y="1447800"/>
                  <a:ext cx="2089150" cy="609600"/>
                </a:xfrm>
                <a:prstGeom prst="ellipse">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p:cNvSpPr/>
                <p:nvPr/>
              </p:nvSpPr>
              <p:spPr>
                <a:xfrm>
                  <a:off x="2726465" y="2569029"/>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𝑎</m:t>
                        </m:r>
                        <m:r>
                          <a:rPr lang="en-US" sz="2400" b="0" i="1" smtClean="0">
                            <a:solidFill>
                              <a:schemeClr val="tx1"/>
                            </a:solidFill>
                            <a:latin typeface="Cambria Math"/>
                          </a:rPr>
                          <m:t>,</m:t>
                        </m:r>
                        <m:r>
                          <a:rPr lang="en-US" sz="2400" b="0" i="1" smtClean="0">
                            <a:solidFill>
                              <a:schemeClr val="tx1"/>
                            </a:solidFill>
                            <a:latin typeface="Cambria Math"/>
                          </a:rPr>
                          <m:t>𝑏</m:t>
                        </m:r>
                        <m:r>
                          <a:rPr lang="en-US" sz="2400" b="0" i="1" smtClean="0">
                            <a:solidFill>
                              <a:schemeClr val="tx1"/>
                            </a:solidFill>
                            <a:latin typeface="Cambria Math"/>
                          </a:rPr>
                          <m:t>,</m:t>
                        </m:r>
                        <m:r>
                          <a:rPr lang="en-US" sz="2400" b="0" i="1" smtClean="0">
                            <a:solidFill>
                              <a:schemeClr val="tx1"/>
                            </a:solidFill>
                            <a:latin typeface="Cambria Math"/>
                          </a:rPr>
                          <m:t>𝑓</m:t>
                        </m:r>
                      </m:oMath>
                    </m:oMathPara>
                  </a14:m>
                  <a:endParaRPr lang="en-US" sz="2400" dirty="0">
                    <a:solidFill>
                      <a:schemeClr val="tx1"/>
                    </a:solidFill>
                  </a:endParaRPr>
                </a:p>
              </p:txBody>
            </p:sp>
          </mc:Choice>
          <mc:Fallback xmlns="">
            <p:sp>
              <p:nvSpPr>
                <p:cNvPr id="8" name="Oval 7"/>
                <p:cNvSpPr>
                  <a:spLocks noRot="1" noChangeAspect="1" noMove="1" noResize="1" noEditPoints="1" noAdjustHandles="1" noChangeArrowheads="1" noChangeShapeType="1" noTextEdit="1"/>
                </p:cNvSpPr>
                <p:nvPr/>
              </p:nvSpPr>
              <p:spPr>
                <a:xfrm>
                  <a:off x="2726465" y="2569029"/>
                  <a:ext cx="1261269" cy="533400"/>
                </a:xfrm>
                <a:prstGeom prst="ellipse">
                  <a:avLst/>
                </a:prstGeom>
                <a:blipFill rotWithShape="1">
                  <a:blip r:embed="rId6"/>
                  <a:stretch>
                    <a:fillRect b="-6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a:xfrm>
                  <a:off x="5042878" y="2569029"/>
                  <a:ext cx="129539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𝑐</m:t>
                        </m:r>
                        <m:r>
                          <a:rPr lang="en-US" sz="2400" b="0" i="1" smtClean="0">
                            <a:solidFill>
                              <a:schemeClr val="tx1"/>
                            </a:solidFill>
                            <a:latin typeface="Cambria Math"/>
                          </a:rPr>
                          <m:t>,</m:t>
                        </m:r>
                        <m:r>
                          <a:rPr lang="en-US" sz="2400" b="0" i="1" smtClean="0">
                            <a:solidFill>
                              <a:schemeClr val="tx1"/>
                            </a:solidFill>
                            <a:latin typeface="Cambria Math"/>
                          </a:rPr>
                          <m:t>𝑑</m:t>
                        </m:r>
                        <m:r>
                          <a:rPr lang="en-US" sz="2400" b="0" i="1" smtClean="0">
                            <a:solidFill>
                              <a:schemeClr val="tx1"/>
                            </a:solidFill>
                            <a:latin typeface="Cambria Math"/>
                          </a:rPr>
                          <m:t>,</m:t>
                        </m:r>
                        <m:r>
                          <a:rPr lang="en-US" sz="2400" b="0" i="1" smtClean="0">
                            <a:solidFill>
                              <a:schemeClr val="tx1"/>
                            </a:solidFill>
                            <a:latin typeface="Cambria Math"/>
                          </a:rPr>
                          <m:t>𝑒</m:t>
                        </m:r>
                        <m:r>
                          <a:rPr lang="en-US" sz="2400" b="0" i="1" smtClean="0">
                            <a:solidFill>
                              <a:schemeClr val="tx1"/>
                            </a:solidFill>
                            <a:latin typeface="Cambria Math"/>
                          </a:rPr>
                          <m:t>,</m:t>
                        </m:r>
                        <m:r>
                          <a:rPr lang="en-US" sz="2400" b="0" i="1" smtClean="0">
                            <a:solidFill>
                              <a:schemeClr val="tx1"/>
                            </a:solidFill>
                            <a:latin typeface="Cambria Math"/>
                          </a:rPr>
                          <m:t>𝑔</m:t>
                        </m:r>
                      </m:oMath>
                    </m:oMathPara>
                  </a14:m>
                  <a:endParaRPr lang="en-US" sz="2400" dirty="0">
                    <a:solidFill>
                      <a:schemeClr val="tx1"/>
                    </a:solidFill>
                  </a:endParaRPr>
                </a:p>
              </p:txBody>
            </p:sp>
          </mc:Choice>
          <mc:Fallback xmlns="">
            <p:sp>
              <p:nvSpPr>
                <p:cNvPr id="9" name="Oval 8"/>
                <p:cNvSpPr>
                  <a:spLocks noRot="1" noChangeAspect="1" noMove="1" noResize="1" noEditPoints="1" noAdjustHandles="1" noChangeArrowheads="1" noChangeShapeType="1" noTextEdit="1"/>
                </p:cNvSpPr>
                <p:nvPr/>
              </p:nvSpPr>
              <p:spPr>
                <a:xfrm>
                  <a:off x="5042878" y="2569029"/>
                  <a:ext cx="1295399" cy="533400"/>
                </a:xfrm>
                <a:prstGeom prst="ellipse">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1544458" y="3740331"/>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𝑎</m:t>
                        </m:r>
                        <m:r>
                          <a:rPr lang="en-US" sz="2400" b="0" i="1" smtClean="0">
                            <a:solidFill>
                              <a:schemeClr val="tx1"/>
                            </a:solidFill>
                            <a:latin typeface="Cambria Math"/>
                          </a:rPr>
                          <m:t>,</m:t>
                        </m:r>
                        <m:r>
                          <a:rPr lang="en-US" sz="2400" b="0" i="1" smtClean="0">
                            <a:solidFill>
                              <a:schemeClr val="tx1"/>
                            </a:solidFill>
                            <a:latin typeface="Cambria Math"/>
                          </a:rPr>
                          <m:t>𝑓</m:t>
                        </m:r>
                        <m:r>
                          <a:rPr lang="en-US" sz="2400" b="0" i="1" smtClean="0">
                            <a:solidFill>
                              <a:schemeClr val="tx1"/>
                            </a:solidFill>
                            <a:latin typeface="Cambria Math"/>
                          </a:rPr>
                          <m:t>,</m:t>
                        </m:r>
                        <m:r>
                          <a:rPr lang="en-US" sz="2400" b="0" i="1" smtClean="0">
                            <a:solidFill>
                              <a:schemeClr val="tx1"/>
                            </a:solidFill>
                            <a:latin typeface="Cambria Math"/>
                          </a:rPr>
                          <m:t>h</m:t>
                        </m:r>
                      </m:oMath>
                    </m:oMathPara>
                  </a14:m>
                  <a:endParaRPr lang="en-US" sz="2400" dirty="0">
                    <a:solidFill>
                      <a:schemeClr val="tx1"/>
                    </a:solidFill>
                  </a:endParaRPr>
                </a:p>
              </p:txBody>
            </p:sp>
          </mc:Choice>
          <mc:Fallback xmlns="">
            <p:sp>
              <p:nvSpPr>
                <p:cNvPr id="10" name="Oval 9"/>
                <p:cNvSpPr>
                  <a:spLocks noRot="1" noChangeAspect="1" noMove="1" noResize="1" noEditPoints="1" noAdjustHandles="1" noChangeArrowheads="1" noChangeShapeType="1" noTextEdit="1"/>
                </p:cNvSpPr>
                <p:nvPr/>
              </p:nvSpPr>
              <p:spPr>
                <a:xfrm>
                  <a:off x="1544458" y="3740331"/>
                  <a:ext cx="1261269" cy="533400"/>
                </a:xfrm>
                <a:prstGeom prst="ellipse">
                  <a:avLst/>
                </a:prstGeom>
                <a:blipFill rotWithShape="1">
                  <a:blip r:embed="rId8"/>
                  <a:stretch>
                    <a:fillRect b="-5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p:cNvSpPr/>
                <p:nvPr/>
              </p:nvSpPr>
              <p:spPr>
                <a:xfrm>
                  <a:off x="4634072" y="3762102"/>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𝑐</m:t>
                        </m:r>
                        <m:r>
                          <a:rPr lang="en-US" sz="2400" b="0" i="1" smtClean="0">
                            <a:solidFill>
                              <a:schemeClr val="tx1"/>
                            </a:solidFill>
                            <a:latin typeface="Cambria Math"/>
                          </a:rPr>
                          <m:t>,</m:t>
                        </m:r>
                        <m:r>
                          <a:rPr lang="en-US" sz="2400" b="0" i="1" smtClean="0">
                            <a:solidFill>
                              <a:schemeClr val="tx1"/>
                            </a:solidFill>
                            <a:latin typeface="Cambria Math"/>
                          </a:rPr>
                          <m:t>𝑒</m:t>
                        </m:r>
                        <m:r>
                          <a:rPr lang="en-US" sz="2400" b="0" i="1" smtClean="0">
                            <a:solidFill>
                              <a:schemeClr val="tx1"/>
                            </a:solidFill>
                            <a:latin typeface="Cambria Math"/>
                          </a:rPr>
                          <m:t>,</m:t>
                        </m:r>
                        <m:r>
                          <a:rPr lang="en-US" sz="2400" b="0" i="1" smtClean="0">
                            <a:solidFill>
                              <a:schemeClr val="tx1"/>
                            </a:solidFill>
                            <a:latin typeface="Cambria Math"/>
                          </a:rPr>
                          <m:t>𝑗</m:t>
                        </m:r>
                      </m:oMath>
                    </m:oMathPara>
                  </a14:m>
                  <a:endParaRPr lang="en-US" sz="2400" dirty="0">
                    <a:solidFill>
                      <a:schemeClr val="tx1"/>
                    </a:solidFill>
                  </a:endParaRPr>
                </a:p>
              </p:txBody>
            </p:sp>
          </mc:Choice>
          <mc:Fallback xmlns="">
            <p:sp>
              <p:nvSpPr>
                <p:cNvPr id="11" name="Oval 10"/>
                <p:cNvSpPr>
                  <a:spLocks noRot="1" noChangeAspect="1" noMove="1" noResize="1" noEditPoints="1" noAdjustHandles="1" noChangeArrowheads="1" noChangeShapeType="1" noTextEdit="1"/>
                </p:cNvSpPr>
                <p:nvPr/>
              </p:nvSpPr>
              <p:spPr>
                <a:xfrm>
                  <a:off x="4634072" y="3762102"/>
                  <a:ext cx="1261269" cy="533400"/>
                </a:xfrm>
                <a:prstGeom prst="ellipse">
                  <a:avLst/>
                </a:prstGeom>
                <a:blipFill rotWithShape="1">
                  <a:blip r:embed="rId9"/>
                  <a:stretch>
                    <a:fillRect b="-54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p:cNvSpPr/>
                <p:nvPr/>
              </p:nvSpPr>
              <p:spPr>
                <a:xfrm>
                  <a:off x="6265251" y="3788228"/>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𝑑</m:t>
                        </m:r>
                        <m:r>
                          <a:rPr lang="en-US" sz="2400" b="0" i="1" smtClean="0">
                            <a:solidFill>
                              <a:schemeClr val="tx1"/>
                            </a:solidFill>
                            <a:latin typeface="Cambria Math"/>
                          </a:rPr>
                          <m:t>,</m:t>
                        </m:r>
                        <m:r>
                          <a:rPr lang="en-US" sz="2400" b="0" i="1" smtClean="0">
                            <a:solidFill>
                              <a:schemeClr val="tx1"/>
                            </a:solidFill>
                            <a:latin typeface="Cambria Math"/>
                          </a:rPr>
                          <m:t>𝑔</m:t>
                        </m:r>
                        <m:r>
                          <a:rPr lang="en-US" sz="2400" b="0" i="1" smtClean="0">
                            <a:solidFill>
                              <a:schemeClr val="tx1"/>
                            </a:solidFill>
                            <a:latin typeface="Cambria Math"/>
                          </a:rPr>
                          <m:t>,</m:t>
                        </m:r>
                        <m:r>
                          <a:rPr lang="en-US" sz="2400" b="0" i="1" smtClean="0">
                            <a:solidFill>
                              <a:schemeClr val="tx1"/>
                            </a:solidFill>
                            <a:latin typeface="Cambria Math"/>
                          </a:rPr>
                          <m:t>𝑘</m:t>
                        </m:r>
                      </m:oMath>
                    </m:oMathPara>
                  </a14:m>
                  <a:endParaRPr lang="en-US" sz="2400" dirty="0">
                    <a:solidFill>
                      <a:schemeClr val="tx1"/>
                    </a:solidFill>
                  </a:endParaRPr>
                </a:p>
              </p:txBody>
            </p:sp>
          </mc:Choice>
          <mc:Fallback xmlns="">
            <p:sp>
              <p:nvSpPr>
                <p:cNvPr id="12" name="Oval 11"/>
                <p:cNvSpPr>
                  <a:spLocks noRot="1" noChangeAspect="1" noMove="1" noResize="1" noEditPoints="1" noAdjustHandles="1" noChangeArrowheads="1" noChangeShapeType="1" noTextEdit="1"/>
                </p:cNvSpPr>
                <p:nvPr/>
              </p:nvSpPr>
              <p:spPr>
                <a:xfrm>
                  <a:off x="6265251" y="3788228"/>
                  <a:ext cx="1261269" cy="533400"/>
                </a:xfrm>
                <a:prstGeom prst="ellipse">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p:cNvSpPr/>
                <p:nvPr/>
              </p:nvSpPr>
              <p:spPr>
                <a:xfrm>
                  <a:off x="3230347" y="3764280"/>
                  <a:ext cx="838598"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𝑏</m:t>
                        </m:r>
                        <m:r>
                          <a:rPr lang="en-US" sz="2400" b="0" i="1" smtClean="0">
                            <a:solidFill>
                              <a:schemeClr val="tx1"/>
                            </a:solidFill>
                            <a:latin typeface="Cambria Math"/>
                          </a:rPr>
                          <m:t>,</m:t>
                        </m:r>
                        <m:r>
                          <a:rPr lang="en-US" sz="2400" b="0" i="1" smtClean="0">
                            <a:solidFill>
                              <a:schemeClr val="tx1"/>
                            </a:solidFill>
                            <a:latin typeface="Cambria Math"/>
                          </a:rPr>
                          <m:t>𝑖</m:t>
                        </m:r>
                      </m:oMath>
                    </m:oMathPara>
                  </a14:m>
                  <a:endParaRPr lang="en-US" sz="2400" dirty="0">
                    <a:solidFill>
                      <a:schemeClr val="tx1"/>
                    </a:solidFill>
                  </a:endParaRPr>
                </a:p>
              </p:txBody>
            </p:sp>
          </mc:Choice>
          <mc:Fallback xmlns="">
            <p:sp>
              <p:nvSpPr>
                <p:cNvPr id="13" name="Oval 12"/>
                <p:cNvSpPr>
                  <a:spLocks noRot="1" noChangeAspect="1" noMove="1" noResize="1" noEditPoints="1" noAdjustHandles="1" noChangeArrowheads="1" noChangeShapeType="1" noTextEdit="1"/>
                </p:cNvSpPr>
                <p:nvPr/>
              </p:nvSpPr>
              <p:spPr>
                <a:xfrm>
                  <a:off x="3230347" y="3764280"/>
                  <a:ext cx="838598" cy="533400"/>
                </a:xfrm>
                <a:prstGeom prst="ellipse">
                  <a:avLst/>
                </a:prstGeom>
                <a:blipFill rotWithShape="1">
                  <a:blip r:embed="rId11"/>
                  <a:stretch>
                    <a:fillRect/>
                  </a:stretch>
                </a:blipFill>
              </p:spPr>
              <p:txBody>
                <a:bodyPr/>
                <a:lstStyle/>
                <a:p>
                  <a:r>
                    <a:rPr lang="en-US">
                      <a:noFill/>
                    </a:rPr>
                    <a:t> </a:t>
                  </a:r>
                </a:p>
              </p:txBody>
            </p:sp>
          </mc:Fallback>
        </mc:AlternateContent>
        <p:cxnSp>
          <p:nvCxnSpPr>
            <p:cNvPr id="14" name="Straight Arrow Connector 13"/>
            <p:cNvCxnSpPr>
              <a:stCxn id="10" idx="0"/>
              <a:endCxn id="8" idx="4"/>
            </p:cNvCxnSpPr>
            <p:nvPr/>
          </p:nvCxnSpPr>
          <p:spPr>
            <a:xfrm flipV="1">
              <a:off x="2175093" y="3102429"/>
              <a:ext cx="1182007" cy="63790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0"/>
              <a:endCxn id="8" idx="4"/>
            </p:cNvCxnSpPr>
            <p:nvPr/>
          </p:nvCxnSpPr>
          <p:spPr>
            <a:xfrm flipH="1" flipV="1">
              <a:off x="3357100" y="3102429"/>
              <a:ext cx="292546" cy="66185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0"/>
              <a:endCxn id="9" idx="4"/>
            </p:cNvCxnSpPr>
            <p:nvPr/>
          </p:nvCxnSpPr>
          <p:spPr>
            <a:xfrm flipV="1">
              <a:off x="5264707" y="3102429"/>
              <a:ext cx="425871" cy="65967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0"/>
              <a:endCxn id="9" idx="4"/>
            </p:cNvCxnSpPr>
            <p:nvPr/>
          </p:nvCxnSpPr>
          <p:spPr>
            <a:xfrm flipH="1" flipV="1">
              <a:off x="5690578" y="3102429"/>
              <a:ext cx="1205308" cy="68579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0"/>
              <a:endCxn id="7" idx="4"/>
            </p:cNvCxnSpPr>
            <p:nvPr/>
          </p:nvCxnSpPr>
          <p:spPr>
            <a:xfrm flipV="1">
              <a:off x="3357100" y="2057400"/>
              <a:ext cx="1250801" cy="51162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0"/>
              <a:endCxn id="7" idx="4"/>
            </p:cNvCxnSpPr>
            <p:nvPr/>
          </p:nvCxnSpPr>
          <p:spPr>
            <a:xfrm flipH="1" flipV="1">
              <a:off x="4607901" y="2057400"/>
              <a:ext cx="1082677" cy="51162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0" name="Object 19"/>
                <p:cNvGraphicFramePr>
                  <a:graphicFrameLocks noChangeAspect="1"/>
                </p:cNvGraphicFramePr>
                <p:nvPr>
                  <p:extLst>
                    <p:ext uri="{D42A27DB-BD31-4B8C-83A1-F6EECF244321}">
                      <p14:modId xmlns:p14="http://schemas.microsoft.com/office/powerpoint/2010/main" val="3769786010"/>
                    </p:ext>
                  </p:extLst>
                </p:nvPr>
              </p:nvGraphicFramePr>
              <p:xfrm>
                <a:off x="1186543" y="3815617"/>
                <a:ext cx="304800" cy="352926"/>
              </p:xfrm>
              <a:graphic>
                <a:graphicData uri="http://schemas.openxmlformats.org/presentationml/2006/ole">
                  <mc:AlternateContent>
                    <mc:Choice xmlns:v="urn:schemas-microsoft-com:vml" Requires="v">
                      <p:oleObj spid="_x0000_s52950" name="Equation" r:id="rId12" imgW="241200" imgH="279360" progId="Equation.DSMT4">
                        <p:embed/>
                      </p:oleObj>
                    </mc:Choice>
                    <mc:Fallback>
                      <p:oleObj name="Equation" r:id="rId12" imgW="241200" imgH="279360" progId="Equation.DSMT4">
                        <p:embed/>
                        <p:pic>
                          <p:nvPicPr>
                            <p:cNvPr id="0" name=""/>
                            <p:cNvPicPr/>
                            <p:nvPr/>
                          </p:nvPicPr>
                          <p:blipFill>
                            <a:blip r:embed="rId13"/>
                            <a:stretch>
                              <a:fillRect/>
                            </a:stretch>
                          </p:blipFill>
                          <p:spPr>
                            <a:xfrm>
                              <a:off x="1186543" y="3815617"/>
                              <a:ext cx="304800" cy="352926"/>
                            </a:xfrm>
                            <a:prstGeom prst="rect">
                              <a:avLst/>
                            </a:prstGeom>
                          </p:spPr>
                        </p:pic>
                      </p:oleObj>
                    </mc:Fallback>
                  </mc:AlternateContent>
                </a:graphicData>
              </a:graphic>
            </p:graphicFrame>
          </mc:Choice>
          <mc:Fallback xmlns="">
            <p:graphicFrame>
              <p:nvGraphicFramePr>
                <p:cNvPr id="20" name="Object 19"/>
                <p:cNvGraphicFramePr>
                  <a:graphicFrameLocks noChangeAspect="1"/>
                </p:cNvGraphicFramePr>
                <p:nvPr>
                  <p:extLst>
                    <p:ext uri="{D42A27DB-BD31-4B8C-83A1-F6EECF244321}">
                      <p14:modId xmlns:p14="http://schemas.microsoft.com/office/powerpoint/2010/main" val="3769786010"/>
                    </p:ext>
                  </p:extLst>
                </p:nvPr>
              </p:nvGraphicFramePr>
              <p:xfrm>
                <a:off x="1186543" y="3815617"/>
                <a:ext cx="304800" cy="352926"/>
              </p:xfrm>
              <a:graphic>
                <a:graphicData uri="http://schemas.openxmlformats.org/presentationml/2006/ole">
                  <mc:AlternateContent>
                    <mc:Choice xmlns:v="urn:schemas-microsoft-com:vml" Requires="v">
                      <p:oleObj spid="_x0000_s10998" name="Equation" r:id="rId14" imgW="241200" imgH="279360" progId="Equation.DSMT4">
                        <p:embed/>
                      </p:oleObj>
                    </mc:Choice>
                    <mc:Fallback>
                      <p:oleObj name="Equation" r:id="rId14" imgW="241200" imgH="279360" progId="Equation.DSMT4">
                        <p:embed/>
                        <p:pic>
                          <p:nvPicPr>
                            <p:cNvPr id="0" name=""/>
                            <p:cNvPicPr/>
                            <p:nvPr/>
                          </p:nvPicPr>
                          <p:blipFill>
                            <a:blip r:embed="rId15"/>
                            <a:stretch>
                              <a:fillRect/>
                            </a:stretch>
                          </p:blipFill>
                          <p:spPr>
                            <a:xfrm>
                              <a:off x="1186543" y="3815617"/>
                              <a:ext cx="304800" cy="352926"/>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1" name="Object 20"/>
                <p:cNvGraphicFramePr>
                  <a:graphicFrameLocks noChangeAspect="1"/>
                </p:cNvGraphicFramePr>
                <p:nvPr>
                  <p:extLst>
                    <p:ext uri="{D42A27DB-BD31-4B8C-83A1-F6EECF244321}">
                      <p14:modId xmlns:p14="http://schemas.microsoft.com/office/powerpoint/2010/main" val="2732119632"/>
                    </p:ext>
                  </p:extLst>
                </p:nvPr>
              </p:nvGraphicFramePr>
              <p:xfrm>
                <a:off x="2919821" y="3859576"/>
                <a:ext cx="320675" cy="352425"/>
              </p:xfrm>
              <a:graphic>
                <a:graphicData uri="http://schemas.openxmlformats.org/presentationml/2006/ole">
                  <mc:AlternateContent>
                    <mc:Choice xmlns:v="urn:schemas-microsoft-com:vml" Requires="v">
                      <p:oleObj spid="_x0000_s52951" name="Equation" r:id="rId16" imgW="253800" imgH="279360" progId="Equation.DSMT4">
                        <p:embed/>
                      </p:oleObj>
                    </mc:Choice>
                    <mc:Fallback>
                      <p:oleObj name="Equation" r:id="rId16" imgW="253800" imgH="279360" progId="Equation.DSMT4">
                        <p:embed/>
                        <p:pic>
                          <p:nvPicPr>
                            <p:cNvPr id="0" name=""/>
                            <p:cNvPicPr>
                              <a:picLocks noChangeAspect="1" noChangeArrowheads="1"/>
                            </p:cNvPicPr>
                            <p:nvPr/>
                          </p:nvPicPr>
                          <p:blipFill>
                            <a:blip r:embed="rId17"/>
                            <a:srcRect/>
                            <a:stretch>
                              <a:fillRect/>
                            </a:stretch>
                          </p:blipFill>
                          <p:spPr bwMode="auto">
                            <a:xfrm>
                              <a:off x="2919821" y="3859576"/>
                              <a:ext cx="320675"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1" name="Object 20"/>
                <p:cNvGraphicFramePr>
                  <a:graphicFrameLocks noChangeAspect="1"/>
                </p:cNvGraphicFramePr>
                <p:nvPr>
                  <p:extLst>
                    <p:ext uri="{D42A27DB-BD31-4B8C-83A1-F6EECF244321}">
                      <p14:modId xmlns:p14="http://schemas.microsoft.com/office/powerpoint/2010/main" val="2732119632"/>
                    </p:ext>
                  </p:extLst>
                </p:nvPr>
              </p:nvGraphicFramePr>
              <p:xfrm>
                <a:off x="2919821" y="3859576"/>
                <a:ext cx="320675" cy="352425"/>
              </p:xfrm>
              <a:graphic>
                <a:graphicData uri="http://schemas.openxmlformats.org/presentationml/2006/ole">
                  <mc:AlternateContent>
                    <mc:Choice xmlns:v="urn:schemas-microsoft-com:vml" Requires="v">
                      <p:oleObj spid="_x0000_s10999" name="Equation" r:id="rId18" imgW="253800" imgH="279360" progId="Equation.DSMT4">
                        <p:embed/>
                      </p:oleObj>
                    </mc:Choice>
                    <mc:Fallback>
                      <p:oleObj name="Equation" r:id="rId18" imgW="253800" imgH="279360" progId="Equation.DSMT4">
                        <p:embed/>
                        <p:pic>
                          <p:nvPicPr>
                            <p:cNvPr id="0" name=""/>
                            <p:cNvPicPr>
                              <a:picLocks noChangeAspect="1" noChangeArrowheads="1"/>
                            </p:cNvPicPr>
                            <p:nvPr/>
                          </p:nvPicPr>
                          <p:blipFill>
                            <a:blip r:embed="rId19"/>
                            <a:srcRect/>
                            <a:stretch>
                              <a:fillRect/>
                            </a:stretch>
                          </p:blipFill>
                          <p:spPr bwMode="auto">
                            <a:xfrm>
                              <a:off x="2919821" y="3859576"/>
                              <a:ext cx="3206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2" name="Object 21"/>
                <p:cNvGraphicFramePr>
                  <a:graphicFrameLocks noChangeAspect="1"/>
                </p:cNvGraphicFramePr>
                <p:nvPr>
                  <p:extLst>
                    <p:ext uri="{D42A27DB-BD31-4B8C-83A1-F6EECF244321}">
                      <p14:modId xmlns:p14="http://schemas.microsoft.com/office/powerpoint/2010/main" val="1148156795"/>
                    </p:ext>
                  </p:extLst>
                </p:nvPr>
              </p:nvGraphicFramePr>
              <p:xfrm>
                <a:off x="4334238" y="3880349"/>
                <a:ext cx="304800" cy="352425"/>
              </p:xfrm>
              <a:graphic>
                <a:graphicData uri="http://schemas.openxmlformats.org/presentationml/2006/ole">
                  <mc:AlternateContent>
                    <mc:Choice xmlns:v="urn:schemas-microsoft-com:vml" Requires="v">
                      <p:oleObj spid="_x0000_s52952" name="Equation" r:id="rId20" imgW="241200" imgH="279360" progId="Equation.DSMT4">
                        <p:embed/>
                      </p:oleObj>
                    </mc:Choice>
                    <mc:Fallback>
                      <p:oleObj name="Equation" r:id="rId20" imgW="241200" imgH="279360" progId="Equation.DSMT4">
                        <p:embed/>
                        <p:pic>
                          <p:nvPicPr>
                            <p:cNvPr id="0" name=""/>
                            <p:cNvPicPr>
                              <a:picLocks noChangeAspect="1" noChangeArrowheads="1"/>
                            </p:cNvPicPr>
                            <p:nvPr/>
                          </p:nvPicPr>
                          <p:blipFill>
                            <a:blip r:embed="rId21"/>
                            <a:srcRect/>
                            <a:stretch>
                              <a:fillRect/>
                            </a:stretch>
                          </p:blipFill>
                          <p:spPr bwMode="auto">
                            <a:xfrm>
                              <a:off x="4334238" y="3880349"/>
                              <a:ext cx="304800"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2" name="Object 21"/>
                <p:cNvGraphicFramePr>
                  <a:graphicFrameLocks noChangeAspect="1"/>
                </p:cNvGraphicFramePr>
                <p:nvPr>
                  <p:extLst>
                    <p:ext uri="{D42A27DB-BD31-4B8C-83A1-F6EECF244321}">
                      <p14:modId xmlns:p14="http://schemas.microsoft.com/office/powerpoint/2010/main" val="1148156795"/>
                    </p:ext>
                  </p:extLst>
                </p:nvPr>
              </p:nvGraphicFramePr>
              <p:xfrm>
                <a:off x="4334238" y="3880349"/>
                <a:ext cx="304800" cy="352425"/>
              </p:xfrm>
              <a:graphic>
                <a:graphicData uri="http://schemas.openxmlformats.org/presentationml/2006/ole">
                  <mc:AlternateContent>
                    <mc:Choice xmlns:v="urn:schemas-microsoft-com:vml" Requires="v">
                      <p:oleObj spid="_x0000_s11000" name="Equation" r:id="rId22" imgW="241200" imgH="279360" progId="Equation.DSMT4">
                        <p:embed/>
                      </p:oleObj>
                    </mc:Choice>
                    <mc:Fallback>
                      <p:oleObj name="Equation" r:id="rId22" imgW="241200" imgH="279360" progId="Equation.DSMT4">
                        <p:embed/>
                        <p:pic>
                          <p:nvPicPr>
                            <p:cNvPr id="0" name=""/>
                            <p:cNvPicPr>
                              <a:picLocks noChangeAspect="1" noChangeArrowheads="1"/>
                            </p:cNvPicPr>
                            <p:nvPr/>
                          </p:nvPicPr>
                          <p:blipFill>
                            <a:blip r:embed="rId23"/>
                            <a:srcRect/>
                            <a:stretch>
                              <a:fillRect/>
                            </a:stretch>
                          </p:blipFill>
                          <p:spPr bwMode="auto">
                            <a:xfrm>
                              <a:off x="4334238" y="3880349"/>
                              <a:ext cx="304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3" name="Object 22"/>
                <p:cNvGraphicFramePr>
                  <a:graphicFrameLocks noChangeAspect="1"/>
                </p:cNvGraphicFramePr>
                <p:nvPr>
                  <p:extLst>
                    <p:ext uri="{D42A27DB-BD31-4B8C-83A1-F6EECF244321}">
                      <p14:modId xmlns:p14="http://schemas.microsoft.com/office/powerpoint/2010/main" val="382347098"/>
                    </p:ext>
                  </p:extLst>
                </p:nvPr>
              </p:nvGraphicFramePr>
              <p:xfrm>
                <a:off x="5988432" y="3921033"/>
                <a:ext cx="304800" cy="352425"/>
              </p:xfrm>
              <a:graphic>
                <a:graphicData uri="http://schemas.openxmlformats.org/presentationml/2006/ole">
                  <mc:AlternateContent>
                    <mc:Choice xmlns:v="urn:schemas-microsoft-com:vml" Requires="v">
                      <p:oleObj spid="_x0000_s52953" name="Equation" r:id="rId24" imgW="241200" imgH="279360" progId="Equation.DSMT4">
                        <p:embed/>
                      </p:oleObj>
                    </mc:Choice>
                    <mc:Fallback>
                      <p:oleObj name="Equation" r:id="rId24" imgW="241200" imgH="279360" progId="Equation.DSMT4">
                        <p:embed/>
                        <p:pic>
                          <p:nvPicPr>
                            <p:cNvPr id="0" name=""/>
                            <p:cNvPicPr>
                              <a:picLocks noChangeAspect="1" noChangeArrowheads="1"/>
                            </p:cNvPicPr>
                            <p:nvPr/>
                          </p:nvPicPr>
                          <p:blipFill>
                            <a:blip r:embed="rId25"/>
                            <a:srcRect/>
                            <a:stretch>
                              <a:fillRect/>
                            </a:stretch>
                          </p:blipFill>
                          <p:spPr bwMode="auto">
                            <a:xfrm>
                              <a:off x="5988432" y="3921033"/>
                              <a:ext cx="304800"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3" name="Object 22"/>
                <p:cNvGraphicFramePr>
                  <a:graphicFrameLocks noChangeAspect="1"/>
                </p:cNvGraphicFramePr>
                <p:nvPr>
                  <p:extLst>
                    <p:ext uri="{D42A27DB-BD31-4B8C-83A1-F6EECF244321}">
                      <p14:modId xmlns:p14="http://schemas.microsoft.com/office/powerpoint/2010/main" val="382347098"/>
                    </p:ext>
                  </p:extLst>
                </p:nvPr>
              </p:nvGraphicFramePr>
              <p:xfrm>
                <a:off x="5988432" y="3921033"/>
                <a:ext cx="304800" cy="352425"/>
              </p:xfrm>
              <a:graphic>
                <a:graphicData uri="http://schemas.openxmlformats.org/presentationml/2006/ole">
                  <mc:AlternateContent>
                    <mc:Choice xmlns:v="urn:schemas-microsoft-com:vml" Requires="v">
                      <p:oleObj spid="_x0000_s11001" name="Equation" r:id="rId26" imgW="241200" imgH="279360" progId="Equation.DSMT4">
                        <p:embed/>
                      </p:oleObj>
                    </mc:Choice>
                    <mc:Fallback>
                      <p:oleObj name="Equation" r:id="rId26" imgW="241200" imgH="279360" progId="Equation.DSMT4">
                        <p:embed/>
                        <p:pic>
                          <p:nvPicPr>
                            <p:cNvPr id="0" name=""/>
                            <p:cNvPicPr>
                              <a:picLocks noChangeAspect="1" noChangeArrowheads="1"/>
                            </p:cNvPicPr>
                            <p:nvPr/>
                          </p:nvPicPr>
                          <p:blipFill>
                            <a:blip r:embed="rId27"/>
                            <a:srcRect/>
                            <a:stretch>
                              <a:fillRect/>
                            </a:stretch>
                          </p:blipFill>
                          <p:spPr bwMode="auto">
                            <a:xfrm>
                              <a:off x="5988432" y="3921033"/>
                              <a:ext cx="304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4" name="Object 23"/>
                <p:cNvGraphicFramePr>
                  <a:graphicFrameLocks noChangeAspect="1"/>
                </p:cNvGraphicFramePr>
                <p:nvPr>
                  <p:extLst>
                    <p:ext uri="{D42A27DB-BD31-4B8C-83A1-F6EECF244321}">
                      <p14:modId xmlns:p14="http://schemas.microsoft.com/office/powerpoint/2010/main" val="1884233418"/>
                    </p:ext>
                  </p:extLst>
                </p:nvPr>
              </p:nvGraphicFramePr>
              <p:xfrm>
                <a:off x="2430463" y="2649538"/>
                <a:ext cx="288925" cy="352425"/>
              </p:xfrm>
              <a:graphic>
                <a:graphicData uri="http://schemas.openxmlformats.org/presentationml/2006/ole">
                  <mc:AlternateContent>
                    <mc:Choice xmlns:v="urn:schemas-microsoft-com:vml" Requires="v">
                      <p:oleObj spid="_x0000_s52954" name="Equation" r:id="rId28" imgW="228600" imgH="279360" progId="Equation.DSMT4">
                        <p:embed/>
                      </p:oleObj>
                    </mc:Choice>
                    <mc:Fallback>
                      <p:oleObj name="Equation" r:id="rId28" imgW="228600" imgH="279360" progId="Equation.DSMT4">
                        <p:embed/>
                        <p:pic>
                          <p:nvPicPr>
                            <p:cNvPr id="0" name=""/>
                            <p:cNvPicPr>
                              <a:picLocks noChangeAspect="1" noChangeArrowheads="1"/>
                            </p:cNvPicPr>
                            <p:nvPr/>
                          </p:nvPicPr>
                          <p:blipFill>
                            <a:blip r:embed="rId29"/>
                            <a:srcRect/>
                            <a:stretch>
                              <a:fillRect/>
                            </a:stretch>
                          </p:blipFill>
                          <p:spPr bwMode="auto">
                            <a:xfrm>
                              <a:off x="2430463" y="2649538"/>
                              <a:ext cx="288925"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4" name="Object 23"/>
                <p:cNvGraphicFramePr>
                  <a:graphicFrameLocks noChangeAspect="1"/>
                </p:cNvGraphicFramePr>
                <p:nvPr>
                  <p:extLst>
                    <p:ext uri="{D42A27DB-BD31-4B8C-83A1-F6EECF244321}">
                      <p14:modId xmlns:p14="http://schemas.microsoft.com/office/powerpoint/2010/main" val="1884233418"/>
                    </p:ext>
                  </p:extLst>
                </p:nvPr>
              </p:nvGraphicFramePr>
              <p:xfrm>
                <a:off x="2430463" y="2649538"/>
                <a:ext cx="288925" cy="352425"/>
              </p:xfrm>
              <a:graphic>
                <a:graphicData uri="http://schemas.openxmlformats.org/presentationml/2006/ole">
                  <mc:AlternateContent>
                    <mc:Choice xmlns:v="urn:schemas-microsoft-com:vml" Requires="v">
                      <p:oleObj spid="_x0000_s11002" name="Equation" r:id="rId30" imgW="228600" imgH="279360" progId="Equation.DSMT4">
                        <p:embed/>
                      </p:oleObj>
                    </mc:Choice>
                    <mc:Fallback>
                      <p:oleObj name="Equation" r:id="rId30" imgW="228600" imgH="279360" progId="Equation.DSMT4">
                        <p:embed/>
                        <p:pic>
                          <p:nvPicPr>
                            <p:cNvPr id="0" name=""/>
                            <p:cNvPicPr>
                              <a:picLocks noChangeAspect="1" noChangeArrowheads="1"/>
                            </p:cNvPicPr>
                            <p:nvPr/>
                          </p:nvPicPr>
                          <p:blipFill>
                            <a:blip r:embed="rId31"/>
                            <a:srcRect/>
                            <a:stretch>
                              <a:fillRect/>
                            </a:stretch>
                          </p:blipFill>
                          <p:spPr bwMode="auto">
                            <a:xfrm>
                              <a:off x="2430463" y="2649538"/>
                              <a:ext cx="2889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5" name="Object 24"/>
                <p:cNvGraphicFramePr>
                  <a:graphicFrameLocks noChangeAspect="1"/>
                </p:cNvGraphicFramePr>
                <p:nvPr>
                  <p:extLst>
                    <p:ext uri="{D42A27DB-BD31-4B8C-83A1-F6EECF244321}">
                      <p14:modId xmlns:p14="http://schemas.microsoft.com/office/powerpoint/2010/main" val="394164797"/>
                    </p:ext>
                  </p:extLst>
                </p:nvPr>
              </p:nvGraphicFramePr>
              <p:xfrm>
                <a:off x="4735513" y="2709863"/>
                <a:ext cx="320675" cy="352425"/>
              </p:xfrm>
              <a:graphic>
                <a:graphicData uri="http://schemas.openxmlformats.org/presentationml/2006/ole">
                  <mc:AlternateContent>
                    <mc:Choice xmlns:v="urn:schemas-microsoft-com:vml" Requires="v">
                      <p:oleObj spid="_x0000_s52955" name="Equation" r:id="rId32" imgW="253800" imgH="279360" progId="Equation.DSMT4">
                        <p:embed/>
                      </p:oleObj>
                    </mc:Choice>
                    <mc:Fallback>
                      <p:oleObj name="Equation" r:id="rId32" imgW="253800" imgH="279360" progId="Equation.DSMT4">
                        <p:embed/>
                        <p:pic>
                          <p:nvPicPr>
                            <p:cNvPr id="0" name=""/>
                            <p:cNvPicPr>
                              <a:picLocks noChangeAspect="1" noChangeArrowheads="1"/>
                            </p:cNvPicPr>
                            <p:nvPr/>
                          </p:nvPicPr>
                          <p:blipFill>
                            <a:blip r:embed="rId33"/>
                            <a:srcRect/>
                            <a:stretch>
                              <a:fillRect/>
                            </a:stretch>
                          </p:blipFill>
                          <p:spPr bwMode="auto">
                            <a:xfrm>
                              <a:off x="4735513" y="2709863"/>
                              <a:ext cx="320675"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5" name="Object 24"/>
                <p:cNvGraphicFramePr>
                  <a:graphicFrameLocks noChangeAspect="1"/>
                </p:cNvGraphicFramePr>
                <p:nvPr>
                  <p:extLst>
                    <p:ext uri="{D42A27DB-BD31-4B8C-83A1-F6EECF244321}">
                      <p14:modId xmlns:p14="http://schemas.microsoft.com/office/powerpoint/2010/main" val="394164797"/>
                    </p:ext>
                  </p:extLst>
                </p:nvPr>
              </p:nvGraphicFramePr>
              <p:xfrm>
                <a:off x="4735513" y="2709863"/>
                <a:ext cx="320675" cy="352425"/>
              </p:xfrm>
              <a:graphic>
                <a:graphicData uri="http://schemas.openxmlformats.org/presentationml/2006/ole">
                  <mc:AlternateContent>
                    <mc:Choice xmlns:v="urn:schemas-microsoft-com:vml" Requires="v">
                      <p:oleObj spid="_x0000_s11003" name="Equation" r:id="rId34" imgW="253800" imgH="279360" progId="Equation.DSMT4">
                        <p:embed/>
                      </p:oleObj>
                    </mc:Choice>
                    <mc:Fallback>
                      <p:oleObj name="Equation" r:id="rId34" imgW="253800" imgH="279360" progId="Equation.DSMT4">
                        <p:embed/>
                        <p:pic>
                          <p:nvPicPr>
                            <p:cNvPr id="0" name=""/>
                            <p:cNvPicPr>
                              <a:picLocks noChangeAspect="1" noChangeArrowheads="1"/>
                            </p:cNvPicPr>
                            <p:nvPr/>
                          </p:nvPicPr>
                          <p:blipFill>
                            <a:blip r:embed="rId35"/>
                            <a:srcRect/>
                            <a:stretch>
                              <a:fillRect/>
                            </a:stretch>
                          </p:blipFill>
                          <p:spPr bwMode="auto">
                            <a:xfrm>
                              <a:off x="4735513" y="2709863"/>
                              <a:ext cx="3206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6" name="Object 25"/>
                <p:cNvGraphicFramePr>
                  <a:graphicFrameLocks noChangeAspect="1"/>
                </p:cNvGraphicFramePr>
                <p:nvPr>
                  <p:extLst>
                    <p:ext uri="{D42A27DB-BD31-4B8C-83A1-F6EECF244321}">
                      <p14:modId xmlns:p14="http://schemas.microsoft.com/office/powerpoint/2010/main" val="3266100149"/>
                    </p:ext>
                  </p:extLst>
                </p:nvPr>
              </p:nvGraphicFramePr>
              <p:xfrm>
                <a:off x="3262313" y="1568450"/>
                <a:ext cx="303212" cy="352425"/>
              </p:xfrm>
              <a:graphic>
                <a:graphicData uri="http://schemas.openxmlformats.org/presentationml/2006/ole">
                  <mc:AlternateContent>
                    <mc:Choice xmlns:v="urn:schemas-microsoft-com:vml" Requires="v">
                      <p:oleObj spid="_x0000_s52956" name="Equation" r:id="rId36" imgW="241200" imgH="279360" progId="Equation.DSMT4">
                        <p:embed/>
                      </p:oleObj>
                    </mc:Choice>
                    <mc:Fallback>
                      <p:oleObj name="Equation" r:id="rId36" imgW="241200" imgH="279360" progId="Equation.DSMT4">
                        <p:embed/>
                        <p:pic>
                          <p:nvPicPr>
                            <p:cNvPr id="0" name=""/>
                            <p:cNvPicPr>
                              <a:picLocks noChangeAspect="1" noChangeArrowheads="1"/>
                            </p:cNvPicPr>
                            <p:nvPr/>
                          </p:nvPicPr>
                          <p:blipFill>
                            <a:blip r:embed="rId37"/>
                            <a:srcRect/>
                            <a:stretch>
                              <a:fillRect/>
                            </a:stretch>
                          </p:blipFill>
                          <p:spPr bwMode="auto">
                            <a:xfrm>
                              <a:off x="3262313" y="1568450"/>
                              <a:ext cx="303212"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6" name="Object 25"/>
                <p:cNvGraphicFramePr>
                  <a:graphicFrameLocks noChangeAspect="1"/>
                </p:cNvGraphicFramePr>
                <p:nvPr>
                  <p:extLst>
                    <p:ext uri="{D42A27DB-BD31-4B8C-83A1-F6EECF244321}">
                      <p14:modId xmlns:p14="http://schemas.microsoft.com/office/powerpoint/2010/main" val="3266100149"/>
                    </p:ext>
                  </p:extLst>
                </p:nvPr>
              </p:nvGraphicFramePr>
              <p:xfrm>
                <a:off x="3262313" y="1568450"/>
                <a:ext cx="303212" cy="352425"/>
              </p:xfrm>
              <a:graphic>
                <a:graphicData uri="http://schemas.openxmlformats.org/presentationml/2006/ole">
                  <mc:AlternateContent>
                    <mc:Choice xmlns:v="urn:schemas-microsoft-com:vml" Requires="v">
                      <p:oleObj spid="_x0000_s11004" name="Equation" r:id="rId38" imgW="241200" imgH="279360" progId="Equation.DSMT4">
                        <p:embed/>
                      </p:oleObj>
                    </mc:Choice>
                    <mc:Fallback>
                      <p:oleObj name="Equation" r:id="rId38" imgW="241200" imgH="279360" progId="Equation.DSMT4">
                        <p:embed/>
                        <p:pic>
                          <p:nvPicPr>
                            <p:cNvPr id="0" name=""/>
                            <p:cNvPicPr>
                              <a:picLocks noChangeAspect="1" noChangeArrowheads="1"/>
                            </p:cNvPicPr>
                            <p:nvPr/>
                          </p:nvPicPr>
                          <p:blipFill>
                            <a:blip r:embed="rId39"/>
                            <a:srcRect/>
                            <a:stretch>
                              <a:fillRect/>
                            </a:stretch>
                          </p:blipFill>
                          <p:spPr bwMode="auto">
                            <a:xfrm>
                              <a:off x="3262313" y="1568450"/>
                              <a:ext cx="30321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grpSp>
    </p:spTree>
    <p:extLst>
      <p:ext uri="{BB962C8B-B14F-4D97-AF65-F5344CB8AC3E}">
        <p14:creationId xmlns:p14="http://schemas.microsoft.com/office/powerpoint/2010/main" val="169490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564" y="228600"/>
            <a:ext cx="8229600" cy="639762"/>
          </a:xfrm>
        </p:spPr>
        <p:txBody>
          <a:bodyPr>
            <a:normAutofit fontScale="90000"/>
          </a:bodyPr>
          <a:lstStyle/>
          <a:p>
            <a:pPr algn="ctr"/>
            <a:r>
              <a:rPr lang="en-US" dirty="0" smtClean="0"/>
              <a:t>Use compact factors</a:t>
            </a:r>
            <a:endParaRPr lang="en-US" dirty="0"/>
          </a:p>
        </p:txBody>
      </p:sp>
      <p:grpSp>
        <p:nvGrpSpPr>
          <p:cNvPr id="4" name="Group 3"/>
          <p:cNvGrpSpPr/>
          <p:nvPr/>
        </p:nvGrpSpPr>
        <p:grpSpPr>
          <a:xfrm>
            <a:off x="540668" y="1574074"/>
            <a:ext cx="6339977" cy="2873828"/>
            <a:chOff x="1186543" y="1447800"/>
            <a:chExt cx="6339977" cy="2873828"/>
          </a:xfrm>
        </p:grpSpPr>
        <mc:AlternateContent xmlns:mc="http://schemas.openxmlformats.org/markup-compatibility/2006" xmlns:a14="http://schemas.microsoft.com/office/drawing/2010/main">
          <mc:Choice Requires="a14">
            <p:sp>
              <p:nvSpPr>
                <p:cNvPr id="5" name="Oval 4"/>
                <p:cNvSpPr/>
                <p:nvPr/>
              </p:nvSpPr>
              <p:spPr>
                <a:xfrm>
                  <a:off x="3563326" y="1447800"/>
                  <a:ext cx="2089150" cy="6096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𝑎</m:t>
                        </m:r>
                        <m:r>
                          <a:rPr lang="en-US" sz="2400" b="0" i="1" smtClean="0">
                            <a:solidFill>
                              <a:schemeClr val="tx1"/>
                            </a:solidFill>
                            <a:latin typeface="Cambria Math"/>
                          </a:rPr>
                          <m:t>,</m:t>
                        </m:r>
                        <m:r>
                          <a:rPr lang="en-US" sz="2400" b="0" i="1" smtClean="0">
                            <a:solidFill>
                              <a:schemeClr val="tx1"/>
                            </a:solidFill>
                            <a:latin typeface="Cambria Math"/>
                          </a:rPr>
                          <m:t>𝑏</m:t>
                        </m:r>
                        <m:r>
                          <a:rPr lang="en-US" sz="2400" b="0" i="1" smtClean="0">
                            <a:solidFill>
                              <a:schemeClr val="tx1"/>
                            </a:solidFill>
                            <a:latin typeface="Cambria Math"/>
                          </a:rPr>
                          <m:t>,</m:t>
                        </m:r>
                        <m:r>
                          <a:rPr lang="en-US" sz="2400" b="0" i="1" smtClean="0">
                            <a:solidFill>
                              <a:schemeClr val="tx1"/>
                            </a:solidFill>
                            <a:latin typeface="Cambria Math"/>
                          </a:rPr>
                          <m:t>𝑐</m:t>
                        </m:r>
                        <m:r>
                          <a:rPr lang="en-US" sz="2400" b="0" i="1" smtClean="0">
                            <a:solidFill>
                              <a:schemeClr val="tx1"/>
                            </a:solidFill>
                            <a:latin typeface="Cambria Math"/>
                          </a:rPr>
                          <m:t>,</m:t>
                        </m:r>
                        <m:r>
                          <a:rPr lang="en-US" sz="2400" b="0" i="1" smtClean="0">
                            <a:solidFill>
                              <a:schemeClr val="tx1"/>
                            </a:solidFill>
                            <a:latin typeface="Cambria Math"/>
                          </a:rPr>
                          <m:t>𝑑</m:t>
                        </m:r>
                        <m:r>
                          <a:rPr lang="en-US" sz="2400" b="0" i="1" smtClean="0">
                            <a:solidFill>
                              <a:schemeClr val="tx1"/>
                            </a:solidFill>
                            <a:latin typeface="Cambria Math"/>
                          </a:rPr>
                          <m:t>,</m:t>
                        </m:r>
                        <m:r>
                          <a:rPr lang="en-US" sz="2400" b="0" i="1" smtClean="0">
                            <a:solidFill>
                              <a:schemeClr val="tx1"/>
                            </a:solidFill>
                            <a:latin typeface="Cambria Math"/>
                          </a:rPr>
                          <m:t>𝑒</m:t>
                        </m:r>
                      </m:oMath>
                    </m:oMathPara>
                  </a14:m>
                  <a:endParaRPr lang="en-US" sz="2400" dirty="0">
                    <a:solidFill>
                      <a:schemeClr val="tx1"/>
                    </a:solidFill>
                  </a:endParaRPr>
                </a:p>
              </p:txBody>
            </p:sp>
          </mc:Choice>
          <mc:Fallback xmlns="">
            <p:sp>
              <p:nvSpPr>
                <p:cNvPr id="5" name="Oval 4"/>
                <p:cNvSpPr>
                  <a:spLocks noRot="1" noChangeAspect="1" noMove="1" noResize="1" noEditPoints="1" noAdjustHandles="1" noChangeArrowheads="1" noChangeShapeType="1" noTextEdit="1"/>
                </p:cNvSpPr>
                <p:nvPr/>
              </p:nvSpPr>
              <p:spPr>
                <a:xfrm>
                  <a:off x="3563326" y="1447800"/>
                  <a:ext cx="2089150" cy="609600"/>
                </a:xfrm>
                <a:prstGeom prst="ellipse">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a:xfrm>
                  <a:off x="2726465" y="2569029"/>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𝑎</m:t>
                        </m:r>
                        <m:r>
                          <a:rPr lang="en-US" sz="2400" b="0" i="1" smtClean="0">
                            <a:solidFill>
                              <a:schemeClr val="tx1"/>
                            </a:solidFill>
                            <a:latin typeface="Cambria Math"/>
                          </a:rPr>
                          <m:t>,</m:t>
                        </m:r>
                        <m:r>
                          <a:rPr lang="en-US" sz="2400" b="0" i="1" smtClean="0">
                            <a:solidFill>
                              <a:schemeClr val="tx1"/>
                            </a:solidFill>
                            <a:latin typeface="Cambria Math"/>
                          </a:rPr>
                          <m:t>𝑏</m:t>
                        </m:r>
                        <m:r>
                          <a:rPr lang="en-US" sz="2400" b="0" i="1" smtClean="0">
                            <a:solidFill>
                              <a:schemeClr val="tx1"/>
                            </a:solidFill>
                            <a:latin typeface="Cambria Math"/>
                          </a:rPr>
                          <m:t>,</m:t>
                        </m:r>
                        <m:r>
                          <a:rPr lang="en-US" sz="2400" b="0" i="1" smtClean="0">
                            <a:solidFill>
                              <a:schemeClr val="tx1"/>
                            </a:solidFill>
                            <a:latin typeface="Cambria Math"/>
                          </a:rPr>
                          <m:t>𝑓</m:t>
                        </m:r>
                      </m:oMath>
                    </m:oMathPara>
                  </a14:m>
                  <a:endParaRPr lang="en-US" sz="2400" dirty="0">
                    <a:solidFill>
                      <a:schemeClr val="tx1"/>
                    </a:solidFill>
                  </a:endParaRPr>
                </a:p>
              </p:txBody>
            </p:sp>
          </mc:Choice>
          <mc:Fallback xmlns="">
            <p:sp>
              <p:nvSpPr>
                <p:cNvPr id="6" name="Oval 5"/>
                <p:cNvSpPr>
                  <a:spLocks noRot="1" noChangeAspect="1" noMove="1" noResize="1" noEditPoints="1" noAdjustHandles="1" noChangeArrowheads="1" noChangeShapeType="1" noTextEdit="1"/>
                </p:cNvSpPr>
                <p:nvPr/>
              </p:nvSpPr>
              <p:spPr>
                <a:xfrm>
                  <a:off x="2726465" y="2569029"/>
                  <a:ext cx="1261269" cy="533400"/>
                </a:xfrm>
                <a:prstGeom prst="ellipse">
                  <a:avLst/>
                </a:prstGeom>
                <a:blipFill rotWithShape="1">
                  <a:blip r:embed="rId5"/>
                  <a:stretch>
                    <a:fillRect b="-5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p:cNvSpPr/>
                <p:nvPr/>
              </p:nvSpPr>
              <p:spPr>
                <a:xfrm>
                  <a:off x="5042878" y="2569029"/>
                  <a:ext cx="129539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𝑐</m:t>
                        </m:r>
                        <m:r>
                          <a:rPr lang="en-US" sz="2400" b="0" i="1" smtClean="0">
                            <a:solidFill>
                              <a:schemeClr val="tx1"/>
                            </a:solidFill>
                            <a:latin typeface="Cambria Math"/>
                          </a:rPr>
                          <m:t>,</m:t>
                        </m:r>
                        <m:r>
                          <a:rPr lang="en-US" sz="2400" b="0" i="1" smtClean="0">
                            <a:solidFill>
                              <a:schemeClr val="tx1"/>
                            </a:solidFill>
                            <a:latin typeface="Cambria Math"/>
                          </a:rPr>
                          <m:t>𝑑</m:t>
                        </m:r>
                        <m:r>
                          <a:rPr lang="en-US" sz="2400" b="0" i="1" smtClean="0">
                            <a:solidFill>
                              <a:schemeClr val="tx1"/>
                            </a:solidFill>
                            <a:latin typeface="Cambria Math"/>
                          </a:rPr>
                          <m:t>,</m:t>
                        </m:r>
                        <m:r>
                          <a:rPr lang="en-US" sz="2400" b="0" i="1" smtClean="0">
                            <a:solidFill>
                              <a:schemeClr val="tx1"/>
                            </a:solidFill>
                            <a:latin typeface="Cambria Math"/>
                          </a:rPr>
                          <m:t>𝑒</m:t>
                        </m:r>
                        <m:r>
                          <a:rPr lang="en-US" sz="2400" b="0" i="1" smtClean="0">
                            <a:solidFill>
                              <a:schemeClr val="tx1"/>
                            </a:solidFill>
                            <a:latin typeface="Cambria Math"/>
                          </a:rPr>
                          <m:t>,</m:t>
                        </m:r>
                        <m:r>
                          <a:rPr lang="en-US" sz="2400" b="0" i="1" smtClean="0">
                            <a:solidFill>
                              <a:schemeClr val="tx1"/>
                            </a:solidFill>
                            <a:latin typeface="Cambria Math"/>
                          </a:rPr>
                          <m:t>𝑔</m:t>
                        </m:r>
                      </m:oMath>
                    </m:oMathPara>
                  </a14:m>
                  <a:endParaRPr lang="en-US" sz="2400" dirty="0">
                    <a:solidFill>
                      <a:schemeClr val="tx1"/>
                    </a:solidFill>
                  </a:endParaRPr>
                </a:p>
              </p:txBody>
            </p:sp>
          </mc:Choice>
          <mc:Fallback xmlns="">
            <p:sp>
              <p:nvSpPr>
                <p:cNvPr id="7" name="Oval 6"/>
                <p:cNvSpPr>
                  <a:spLocks noRot="1" noChangeAspect="1" noMove="1" noResize="1" noEditPoints="1" noAdjustHandles="1" noChangeArrowheads="1" noChangeShapeType="1" noTextEdit="1"/>
                </p:cNvSpPr>
                <p:nvPr/>
              </p:nvSpPr>
              <p:spPr>
                <a:xfrm>
                  <a:off x="5042878" y="2569029"/>
                  <a:ext cx="1295399" cy="533400"/>
                </a:xfrm>
                <a:prstGeom prst="ellipse">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p:cNvSpPr/>
                <p:nvPr/>
              </p:nvSpPr>
              <p:spPr>
                <a:xfrm>
                  <a:off x="1544458" y="3740331"/>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𝑎</m:t>
                        </m:r>
                        <m:r>
                          <a:rPr lang="en-US" sz="2400" b="0" i="1" smtClean="0">
                            <a:solidFill>
                              <a:schemeClr val="tx1"/>
                            </a:solidFill>
                            <a:latin typeface="Cambria Math"/>
                          </a:rPr>
                          <m:t>,</m:t>
                        </m:r>
                        <m:r>
                          <a:rPr lang="en-US" sz="2400" b="0" i="1" smtClean="0">
                            <a:solidFill>
                              <a:schemeClr val="tx1"/>
                            </a:solidFill>
                            <a:latin typeface="Cambria Math"/>
                          </a:rPr>
                          <m:t>𝑓</m:t>
                        </m:r>
                        <m:r>
                          <a:rPr lang="en-US" sz="2400" b="0" i="1" smtClean="0">
                            <a:solidFill>
                              <a:schemeClr val="tx1"/>
                            </a:solidFill>
                            <a:latin typeface="Cambria Math"/>
                          </a:rPr>
                          <m:t>,</m:t>
                        </m:r>
                        <m:r>
                          <a:rPr lang="en-US" sz="2400" b="0" i="1" smtClean="0">
                            <a:solidFill>
                              <a:schemeClr val="tx1"/>
                            </a:solidFill>
                            <a:latin typeface="Cambria Math"/>
                          </a:rPr>
                          <m:t>h</m:t>
                        </m:r>
                      </m:oMath>
                    </m:oMathPara>
                  </a14:m>
                  <a:endParaRPr lang="en-US" sz="2400" dirty="0">
                    <a:solidFill>
                      <a:schemeClr val="tx1"/>
                    </a:solidFill>
                  </a:endParaRPr>
                </a:p>
              </p:txBody>
            </p:sp>
          </mc:Choice>
          <mc:Fallback xmlns="">
            <p:sp>
              <p:nvSpPr>
                <p:cNvPr id="8" name="Oval 7"/>
                <p:cNvSpPr>
                  <a:spLocks noRot="1" noChangeAspect="1" noMove="1" noResize="1" noEditPoints="1" noAdjustHandles="1" noChangeArrowheads="1" noChangeShapeType="1" noTextEdit="1"/>
                </p:cNvSpPr>
                <p:nvPr/>
              </p:nvSpPr>
              <p:spPr>
                <a:xfrm>
                  <a:off x="1544458" y="3740331"/>
                  <a:ext cx="1261269" cy="533400"/>
                </a:xfrm>
                <a:prstGeom prst="ellipse">
                  <a:avLst/>
                </a:prstGeom>
                <a:blipFill rotWithShape="1">
                  <a:blip r:embed="rId7"/>
                  <a:stretch>
                    <a:fillRect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a:xfrm>
                  <a:off x="4634072" y="3762102"/>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𝑐</m:t>
                        </m:r>
                        <m:r>
                          <a:rPr lang="en-US" sz="2400" b="0" i="1" smtClean="0">
                            <a:solidFill>
                              <a:schemeClr val="tx1"/>
                            </a:solidFill>
                            <a:latin typeface="Cambria Math"/>
                          </a:rPr>
                          <m:t>,</m:t>
                        </m:r>
                        <m:r>
                          <a:rPr lang="en-US" sz="2400" b="0" i="1" smtClean="0">
                            <a:solidFill>
                              <a:schemeClr val="tx1"/>
                            </a:solidFill>
                            <a:latin typeface="Cambria Math"/>
                          </a:rPr>
                          <m:t>𝑒</m:t>
                        </m:r>
                        <m:r>
                          <a:rPr lang="en-US" sz="2400" b="0" i="1" smtClean="0">
                            <a:solidFill>
                              <a:schemeClr val="tx1"/>
                            </a:solidFill>
                            <a:latin typeface="Cambria Math"/>
                          </a:rPr>
                          <m:t>,</m:t>
                        </m:r>
                        <m:r>
                          <a:rPr lang="en-US" sz="2400" b="0" i="1" smtClean="0">
                            <a:solidFill>
                              <a:schemeClr val="tx1"/>
                            </a:solidFill>
                            <a:latin typeface="Cambria Math"/>
                          </a:rPr>
                          <m:t>𝑗</m:t>
                        </m:r>
                      </m:oMath>
                    </m:oMathPara>
                  </a14:m>
                  <a:endParaRPr lang="en-US" sz="2400" dirty="0">
                    <a:solidFill>
                      <a:schemeClr val="tx1"/>
                    </a:solidFill>
                  </a:endParaRPr>
                </a:p>
              </p:txBody>
            </p:sp>
          </mc:Choice>
          <mc:Fallback xmlns="">
            <p:sp>
              <p:nvSpPr>
                <p:cNvPr id="9" name="Oval 8"/>
                <p:cNvSpPr>
                  <a:spLocks noRot="1" noChangeAspect="1" noMove="1" noResize="1" noEditPoints="1" noAdjustHandles="1" noChangeArrowheads="1" noChangeShapeType="1" noTextEdit="1"/>
                </p:cNvSpPr>
                <p:nvPr/>
              </p:nvSpPr>
              <p:spPr>
                <a:xfrm>
                  <a:off x="4634072" y="3762102"/>
                  <a:ext cx="1261269" cy="533400"/>
                </a:xfrm>
                <a:prstGeom prst="ellipse">
                  <a:avLst/>
                </a:prstGeom>
                <a:blipFill rotWithShape="1">
                  <a:blip r:embed="rId8"/>
                  <a:stretch>
                    <a:fillRect b="-54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6265251" y="3788228"/>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𝑑</m:t>
                        </m:r>
                        <m:r>
                          <a:rPr lang="en-US" sz="2400" b="0" i="1" smtClean="0">
                            <a:solidFill>
                              <a:schemeClr val="tx1"/>
                            </a:solidFill>
                            <a:latin typeface="Cambria Math"/>
                          </a:rPr>
                          <m:t>,</m:t>
                        </m:r>
                        <m:r>
                          <a:rPr lang="en-US" sz="2400" b="0" i="1" smtClean="0">
                            <a:solidFill>
                              <a:schemeClr val="tx1"/>
                            </a:solidFill>
                            <a:latin typeface="Cambria Math"/>
                          </a:rPr>
                          <m:t>𝑔</m:t>
                        </m:r>
                        <m:r>
                          <a:rPr lang="en-US" sz="2400" b="0" i="1" smtClean="0">
                            <a:solidFill>
                              <a:schemeClr val="tx1"/>
                            </a:solidFill>
                            <a:latin typeface="Cambria Math"/>
                          </a:rPr>
                          <m:t>,</m:t>
                        </m:r>
                        <m:r>
                          <a:rPr lang="en-US" sz="2400" b="0" i="1" smtClean="0">
                            <a:solidFill>
                              <a:schemeClr val="tx1"/>
                            </a:solidFill>
                            <a:latin typeface="Cambria Math"/>
                          </a:rPr>
                          <m:t>𝑘</m:t>
                        </m:r>
                      </m:oMath>
                    </m:oMathPara>
                  </a14:m>
                  <a:endParaRPr lang="en-US" sz="2400" dirty="0">
                    <a:solidFill>
                      <a:schemeClr val="tx1"/>
                    </a:solidFill>
                  </a:endParaRPr>
                </a:p>
              </p:txBody>
            </p:sp>
          </mc:Choice>
          <mc:Fallback xmlns="">
            <p:sp>
              <p:nvSpPr>
                <p:cNvPr id="10" name="Oval 9"/>
                <p:cNvSpPr>
                  <a:spLocks noRot="1" noChangeAspect="1" noMove="1" noResize="1" noEditPoints="1" noAdjustHandles="1" noChangeArrowheads="1" noChangeShapeType="1" noTextEdit="1"/>
                </p:cNvSpPr>
                <p:nvPr/>
              </p:nvSpPr>
              <p:spPr>
                <a:xfrm>
                  <a:off x="6265251" y="3788228"/>
                  <a:ext cx="1261269" cy="533400"/>
                </a:xfrm>
                <a:prstGeom prst="ellipse">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p:cNvSpPr/>
                <p:nvPr/>
              </p:nvSpPr>
              <p:spPr>
                <a:xfrm>
                  <a:off x="3230347" y="3764280"/>
                  <a:ext cx="838598"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𝑏</m:t>
                        </m:r>
                        <m:r>
                          <a:rPr lang="en-US" sz="2400" b="0" i="1" smtClean="0">
                            <a:solidFill>
                              <a:schemeClr val="tx1"/>
                            </a:solidFill>
                            <a:latin typeface="Cambria Math"/>
                          </a:rPr>
                          <m:t>,</m:t>
                        </m:r>
                        <m:r>
                          <a:rPr lang="en-US" sz="2400" b="0" i="1" smtClean="0">
                            <a:solidFill>
                              <a:schemeClr val="tx1"/>
                            </a:solidFill>
                            <a:latin typeface="Cambria Math"/>
                          </a:rPr>
                          <m:t>𝑖</m:t>
                        </m:r>
                      </m:oMath>
                    </m:oMathPara>
                  </a14:m>
                  <a:endParaRPr lang="en-US" sz="2400" dirty="0">
                    <a:solidFill>
                      <a:schemeClr val="tx1"/>
                    </a:solidFill>
                  </a:endParaRPr>
                </a:p>
              </p:txBody>
            </p:sp>
          </mc:Choice>
          <mc:Fallback xmlns="">
            <p:sp>
              <p:nvSpPr>
                <p:cNvPr id="11" name="Oval 10"/>
                <p:cNvSpPr>
                  <a:spLocks noRot="1" noChangeAspect="1" noMove="1" noResize="1" noEditPoints="1" noAdjustHandles="1" noChangeArrowheads="1" noChangeShapeType="1" noTextEdit="1"/>
                </p:cNvSpPr>
                <p:nvPr/>
              </p:nvSpPr>
              <p:spPr>
                <a:xfrm>
                  <a:off x="3230347" y="3764280"/>
                  <a:ext cx="838598" cy="533400"/>
                </a:xfrm>
                <a:prstGeom prst="ellipse">
                  <a:avLst/>
                </a:prstGeom>
                <a:blipFill rotWithShape="1">
                  <a:blip r:embed="rId10"/>
                  <a:stretch>
                    <a:fillRect/>
                  </a:stretch>
                </a:blipFill>
              </p:spPr>
              <p:txBody>
                <a:bodyPr/>
                <a:lstStyle/>
                <a:p>
                  <a:r>
                    <a:rPr lang="en-US">
                      <a:noFill/>
                    </a:rPr>
                    <a:t> </a:t>
                  </a:r>
                </a:p>
              </p:txBody>
            </p:sp>
          </mc:Fallback>
        </mc:AlternateContent>
        <p:cxnSp>
          <p:nvCxnSpPr>
            <p:cNvPr id="12" name="Straight Arrow Connector 11"/>
            <p:cNvCxnSpPr>
              <a:stCxn id="8" idx="0"/>
              <a:endCxn id="6" idx="4"/>
            </p:cNvCxnSpPr>
            <p:nvPr/>
          </p:nvCxnSpPr>
          <p:spPr>
            <a:xfrm flipV="1">
              <a:off x="2175093" y="3102429"/>
              <a:ext cx="1182007" cy="63790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0"/>
              <a:endCxn id="6" idx="4"/>
            </p:cNvCxnSpPr>
            <p:nvPr/>
          </p:nvCxnSpPr>
          <p:spPr>
            <a:xfrm flipH="1" flipV="1">
              <a:off x="3357100" y="3102429"/>
              <a:ext cx="292546" cy="66185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0"/>
              <a:endCxn id="7" idx="4"/>
            </p:cNvCxnSpPr>
            <p:nvPr/>
          </p:nvCxnSpPr>
          <p:spPr>
            <a:xfrm flipV="1">
              <a:off x="5264707" y="3102429"/>
              <a:ext cx="425871" cy="65967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0"/>
              <a:endCxn id="7" idx="4"/>
            </p:cNvCxnSpPr>
            <p:nvPr/>
          </p:nvCxnSpPr>
          <p:spPr>
            <a:xfrm flipH="1" flipV="1">
              <a:off x="5690578" y="3102429"/>
              <a:ext cx="1205308" cy="68579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0"/>
              <a:endCxn id="5" idx="4"/>
            </p:cNvCxnSpPr>
            <p:nvPr/>
          </p:nvCxnSpPr>
          <p:spPr>
            <a:xfrm flipV="1">
              <a:off x="3357100" y="2057400"/>
              <a:ext cx="1250801" cy="51162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0"/>
              <a:endCxn id="5" idx="4"/>
            </p:cNvCxnSpPr>
            <p:nvPr/>
          </p:nvCxnSpPr>
          <p:spPr>
            <a:xfrm flipH="1" flipV="1">
              <a:off x="4607901" y="2057400"/>
              <a:ext cx="1082677" cy="51162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8" name="Object 17"/>
                <p:cNvGraphicFramePr>
                  <a:graphicFrameLocks noChangeAspect="1"/>
                </p:cNvGraphicFramePr>
                <p:nvPr>
                  <p:extLst>
                    <p:ext uri="{D42A27DB-BD31-4B8C-83A1-F6EECF244321}">
                      <p14:modId xmlns:p14="http://schemas.microsoft.com/office/powerpoint/2010/main" val="2384074866"/>
                    </p:ext>
                  </p:extLst>
                </p:nvPr>
              </p:nvGraphicFramePr>
              <p:xfrm>
                <a:off x="1186543" y="3815617"/>
                <a:ext cx="304800" cy="352926"/>
              </p:xfrm>
              <a:graphic>
                <a:graphicData uri="http://schemas.openxmlformats.org/presentationml/2006/ole">
                  <mc:AlternateContent>
                    <mc:Choice xmlns:v="urn:schemas-microsoft-com:vml" Requires="v">
                      <p:oleObj spid="_x0000_s64585" name="Equation" r:id="rId11" imgW="241200" imgH="279360" progId="Equation.DSMT4">
                        <p:embed/>
                      </p:oleObj>
                    </mc:Choice>
                    <mc:Fallback>
                      <p:oleObj name="Equation" r:id="rId11" imgW="241200" imgH="279360" progId="Equation.DSMT4">
                        <p:embed/>
                        <p:pic>
                          <p:nvPicPr>
                            <p:cNvPr id="0" name=""/>
                            <p:cNvPicPr/>
                            <p:nvPr/>
                          </p:nvPicPr>
                          <p:blipFill>
                            <a:blip r:embed="rId12"/>
                            <a:stretch>
                              <a:fillRect/>
                            </a:stretch>
                          </p:blipFill>
                          <p:spPr>
                            <a:xfrm>
                              <a:off x="1186543" y="3815617"/>
                              <a:ext cx="304800" cy="352926"/>
                            </a:xfrm>
                            <a:prstGeom prst="rect">
                              <a:avLst/>
                            </a:prstGeom>
                          </p:spPr>
                        </p:pic>
                      </p:oleObj>
                    </mc:Fallback>
                  </mc:AlternateContent>
                </a:graphicData>
              </a:graphic>
            </p:graphicFrame>
          </mc:Choice>
          <mc:Fallback xmlns="">
            <p:graphicFrame>
              <p:nvGraphicFramePr>
                <p:cNvPr id="18" name="Object 17"/>
                <p:cNvGraphicFramePr>
                  <a:graphicFrameLocks noChangeAspect="1"/>
                </p:cNvGraphicFramePr>
                <p:nvPr>
                  <p:extLst>
                    <p:ext uri="{D42A27DB-BD31-4B8C-83A1-F6EECF244321}">
                      <p14:modId xmlns:p14="http://schemas.microsoft.com/office/powerpoint/2010/main" val="2384074866"/>
                    </p:ext>
                  </p:extLst>
                </p:nvPr>
              </p:nvGraphicFramePr>
              <p:xfrm>
                <a:off x="1186543" y="3815617"/>
                <a:ext cx="304800" cy="352926"/>
              </p:xfrm>
              <a:graphic>
                <a:graphicData uri="http://schemas.openxmlformats.org/presentationml/2006/ole">
                  <mc:AlternateContent>
                    <mc:Choice xmlns:v="urn:schemas-microsoft-com:vml" Requires="v">
                      <p:oleObj spid="_x0000_s12105" name="Equation" r:id="rId13" imgW="241200" imgH="279360" progId="Equation.DSMT4">
                        <p:embed/>
                      </p:oleObj>
                    </mc:Choice>
                    <mc:Fallback>
                      <p:oleObj name="Equation" r:id="rId13" imgW="241200" imgH="279360" progId="Equation.DSMT4">
                        <p:embed/>
                        <p:pic>
                          <p:nvPicPr>
                            <p:cNvPr id="0" name=""/>
                            <p:cNvPicPr/>
                            <p:nvPr/>
                          </p:nvPicPr>
                          <p:blipFill>
                            <a:blip r:embed="rId14"/>
                            <a:stretch>
                              <a:fillRect/>
                            </a:stretch>
                          </p:blipFill>
                          <p:spPr>
                            <a:xfrm>
                              <a:off x="1186543" y="3815617"/>
                              <a:ext cx="304800" cy="352926"/>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9" name="Object 18"/>
                <p:cNvGraphicFramePr>
                  <a:graphicFrameLocks noChangeAspect="1"/>
                </p:cNvGraphicFramePr>
                <p:nvPr>
                  <p:extLst>
                    <p:ext uri="{D42A27DB-BD31-4B8C-83A1-F6EECF244321}">
                      <p14:modId xmlns:p14="http://schemas.microsoft.com/office/powerpoint/2010/main" val="2309908805"/>
                    </p:ext>
                  </p:extLst>
                </p:nvPr>
              </p:nvGraphicFramePr>
              <p:xfrm>
                <a:off x="2919821" y="3859576"/>
                <a:ext cx="320675" cy="352425"/>
              </p:xfrm>
              <a:graphic>
                <a:graphicData uri="http://schemas.openxmlformats.org/presentationml/2006/ole">
                  <mc:AlternateContent>
                    <mc:Choice xmlns:v="urn:schemas-microsoft-com:vml" Requires="v">
                      <p:oleObj spid="_x0000_s64586" name="Equation" r:id="rId15" imgW="253800" imgH="279360" progId="Equation.DSMT4">
                        <p:embed/>
                      </p:oleObj>
                    </mc:Choice>
                    <mc:Fallback>
                      <p:oleObj name="Equation" r:id="rId15" imgW="253800" imgH="279360" progId="Equation.DSMT4">
                        <p:embed/>
                        <p:pic>
                          <p:nvPicPr>
                            <p:cNvPr id="0" name=""/>
                            <p:cNvPicPr>
                              <a:picLocks noChangeAspect="1" noChangeArrowheads="1"/>
                            </p:cNvPicPr>
                            <p:nvPr/>
                          </p:nvPicPr>
                          <p:blipFill>
                            <a:blip r:embed="rId16"/>
                            <a:srcRect/>
                            <a:stretch>
                              <a:fillRect/>
                            </a:stretch>
                          </p:blipFill>
                          <p:spPr bwMode="auto">
                            <a:xfrm>
                              <a:off x="2919821" y="3859576"/>
                              <a:ext cx="320675"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19" name="Object 18"/>
                <p:cNvGraphicFramePr>
                  <a:graphicFrameLocks noChangeAspect="1"/>
                </p:cNvGraphicFramePr>
                <p:nvPr>
                  <p:extLst>
                    <p:ext uri="{D42A27DB-BD31-4B8C-83A1-F6EECF244321}">
                      <p14:modId xmlns:p14="http://schemas.microsoft.com/office/powerpoint/2010/main" val="2309908805"/>
                    </p:ext>
                  </p:extLst>
                </p:nvPr>
              </p:nvGraphicFramePr>
              <p:xfrm>
                <a:off x="2919821" y="3859576"/>
                <a:ext cx="320675" cy="352425"/>
              </p:xfrm>
              <a:graphic>
                <a:graphicData uri="http://schemas.openxmlformats.org/presentationml/2006/ole">
                  <mc:AlternateContent>
                    <mc:Choice xmlns:v="urn:schemas-microsoft-com:vml" Requires="v">
                      <p:oleObj spid="_x0000_s12106" name="Equation" r:id="rId17" imgW="253800" imgH="279360" progId="Equation.DSMT4">
                        <p:embed/>
                      </p:oleObj>
                    </mc:Choice>
                    <mc:Fallback>
                      <p:oleObj name="Equation" r:id="rId17" imgW="253800" imgH="279360" progId="Equation.DSMT4">
                        <p:embed/>
                        <p:pic>
                          <p:nvPicPr>
                            <p:cNvPr id="0" name=""/>
                            <p:cNvPicPr>
                              <a:picLocks noChangeAspect="1" noChangeArrowheads="1"/>
                            </p:cNvPicPr>
                            <p:nvPr/>
                          </p:nvPicPr>
                          <p:blipFill>
                            <a:blip r:embed="rId18"/>
                            <a:srcRect/>
                            <a:stretch>
                              <a:fillRect/>
                            </a:stretch>
                          </p:blipFill>
                          <p:spPr bwMode="auto">
                            <a:xfrm>
                              <a:off x="2919821" y="3859576"/>
                              <a:ext cx="3206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0" name="Object 19"/>
                <p:cNvGraphicFramePr>
                  <a:graphicFrameLocks noChangeAspect="1"/>
                </p:cNvGraphicFramePr>
                <p:nvPr>
                  <p:extLst>
                    <p:ext uri="{D42A27DB-BD31-4B8C-83A1-F6EECF244321}">
                      <p14:modId xmlns:p14="http://schemas.microsoft.com/office/powerpoint/2010/main" val="1509692873"/>
                    </p:ext>
                  </p:extLst>
                </p:nvPr>
              </p:nvGraphicFramePr>
              <p:xfrm>
                <a:off x="4334238" y="3880349"/>
                <a:ext cx="304800" cy="352425"/>
              </p:xfrm>
              <a:graphic>
                <a:graphicData uri="http://schemas.openxmlformats.org/presentationml/2006/ole">
                  <mc:AlternateContent>
                    <mc:Choice xmlns:v="urn:schemas-microsoft-com:vml" Requires="v">
                      <p:oleObj spid="_x0000_s64587" name="Equation" r:id="rId19" imgW="241200" imgH="279360" progId="Equation.DSMT4">
                        <p:embed/>
                      </p:oleObj>
                    </mc:Choice>
                    <mc:Fallback>
                      <p:oleObj name="Equation" r:id="rId19" imgW="241200" imgH="279360" progId="Equation.DSMT4">
                        <p:embed/>
                        <p:pic>
                          <p:nvPicPr>
                            <p:cNvPr id="0" name=""/>
                            <p:cNvPicPr>
                              <a:picLocks noChangeAspect="1" noChangeArrowheads="1"/>
                            </p:cNvPicPr>
                            <p:nvPr/>
                          </p:nvPicPr>
                          <p:blipFill>
                            <a:blip r:embed="rId20"/>
                            <a:srcRect/>
                            <a:stretch>
                              <a:fillRect/>
                            </a:stretch>
                          </p:blipFill>
                          <p:spPr bwMode="auto">
                            <a:xfrm>
                              <a:off x="4334238" y="3880349"/>
                              <a:ext cx="304800"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0" name="Object 19"/>
                <p:cNvGraphicFramePr>
                  <a:graphicFrameLocks noChangeAspect="1"/>
                </p:cNvGraphicFramePr>
                <p:nvPr>
                  <p:extLst>
                    <p:ext uri="{D42A27DB-BD31-4B8C-83A1-F6EECF244321}">
                      <p14:modId xmlns:p14="http://schemas.microsoft.com/office/powerpoint/2010/main" val="1509692873"/>
                    </p:ext>
                  </p:extLst>
                </p:nvPr>
              </p:nvGraphicFramePr>
              <p:xfrm>
                <a:off x="4334238" y="3880349"/>
                <a:ext cx="304800" cy="352425"/>
              </p:xfrm>
              <a:graphic>
                <a:graphicData uri="http://schemas.openxmlformats.org/presentationml/2006/ole">
                  <mc:AlternateContent>
                    <mc:Choice xmlns:v="urn:schemas-microsoft-com:vml" Requires="v">
                      <p:oleObj spid="_x0000_s12107" name="Equation" r:id="rId21" imgW="241200" imgH="279360" progId="Equation.DSMT4">
                        <p:embed/>
                      </p:oleObj>
                    </mc:Choice>
                    <mc:Fallback>
                      <p:oleObj name="Equation" r:id="rId21" imgW="241200" imgH="279360" progId="Equation.DSMT4">
                        <p:embed/>
                        <p:pic>
                          <p:nvPicPr>
                            <p:cNvPr id="0" name=""/>
                            <p:cNvPicPr>
                              <a:picLocks noChangeAspect="1" noChangeArrowheads="1"/>
                            </p:cNvPicPr>
                            <p:nvPr/>
                          </p:nvPicPr>
                          <p:blipFill>
                            <a:blip r:embed="rId22"/>
                            <a:srcRect/>
                            <a:stretch>
                              <a:fillRect/>
                            </a:stretch>
                          </p:blipFill>
                          <p:spPr bwMode="auto">
                            <a:xfrm>
                              <a:off x="4334238" y="3880349"/>
                              <a:ext cx="304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1" name="Object 20"/>
                <p:cNvGraphicFramePr>
                  <a:graphicFrameLocks noChangeAspect="1"/>
                </p:cNvGraphicFramePr>
                <p:nvPr>
                  <p:extLst>
                    <p:ext uri="{D42A27DB-BD31-4B8C-83A1-F6EECF244321}">
                      <p14:modId xmlns:p14="http://schemas.microsoft.com/office/powerpoint/2010/main" val="376307746"/>
                    </p:ext>
                  </p:extLst>
                </p:nvPr>
              </p:nvGraphicFramePr>
              <p:xfrm>
                <a:off x="5988432" y="3921033"/>
                <a:ext cx="304800" cy="352425"/>
              </p:xfrm>
              <a:graphic>
                <a:graphicData uri="http://schemas.openxmlformats.org/presentationml/2006/ole">
                  <mc:AlternateContent>
                    <mc:Choice xmlns:v="urn:schemas-microsoft-com:vml" Requires="v">
                      <p:oleObj spid="_x0000_s64588" name="Equation" r:id="rId23" imgW="241200" imgH="279360" progId="Equation.DSMT4">
                        <p:embed/>
                      </p:oleObj>
                    </mc:Choice>
                    <mc:Fallback>
                      <p:oleObj name="Equation" r:id="rId23" imgW="241200" imgH="279360" progId="Equation.DSMT4">
                        <p:embed/>
                        <p:pic>
                          <p:nvPicPr>
                            <p:cNvPr id="0" name=""/>
                            <p:cNvPicPr>
                              <a:picLocks noChangeAspect="1" noChangeArrowheads="1"/>
                            </p:cNvPicPr>
                            <p:nvPr/>
                          </p:nvPicPr>
                          <p:blipFill>
                            <a:blip r:embed="rId24"/>
                            <a:srcRect/>
                            <a:stretch>
                              <a:fillRect/>
                            </a:stretch>
                          </p:blipFill>
                          <p:spPr bwMode="auto">
                            <a:xfrm>
                              <a:off x="5988432" y="3921033"/>
                              <a:ext cx="304800"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1" name="Object 20"/>
                <p:cNvGraphicFramePr>
                  <a:graphicFrameLocks noChangeAspect="1"/>
                </p:cNvGraphicFramePr>
                <p:nvPr>
                  <p:extLst>
                    <p:ext uri="{D42A27DB-BD31-4B8C-83A1-F6EECF244321}">
                      <p14:modId xmlns:p14="http://schemas.microsoft.com/office/powerpoint/2010/main" val="376307746"/>
                    </p:ext>
                  </p:extLst>
                </p:nvPr>
              </p:nvGraphicFramePr>
              <p:xfrm>
                <a:off x="5988432" y="3921033"/>
                <a:ext cx="304800" cy="352425"/>
              </p:xfrm>
              <a:graphic>
                <a:graphicData uri="http://schemas.openxmlformats.org/presentationml/2006/ole">
                  <mc:AlternateContent>
                    <mc:Choice xmlns:v="urn:schemas-microsoft-com:vml" Requires="v">
                      <p:oleObj spid="_x0000_s12108" name="Equation" r:id="rId25" imgW="241200" imgH="279360" progId="Equation.DSMT4">
                        <p:embed/>
                      </p:oleObj>
                    </mc:Choice>
                    <mc:Fallback>
                      <p:oleObj name="Equation" r:id="rId25" imgW="241200" imgH="279360" progId="Equation.DSMT4">
                        <p:embed/>
                        <p:pic>
                          <p:nvPicPr>
                            <p:cNvPr id="0" name=""/>
                            <p:cNvPicPr>
                              <a:picLocks noChangeAspect="1" noChangeArrowheads="1"/>
                            </p:cNvPicPr>
                            <p:nvPr/>
                          </p:nvPicPr>
                          <p:blipFill>
                            <a:blip r:embed="rId26"/>
                            <a:srcRect/>
                            <a:stretch>
                              <a:fillRect/>
                            </a:stretch>
                          </p:blipFill>
                          <p:spPr bwMode="auto">
                            <a:xfrm>
                              <a:off x="5988432" y="3921033"/>
                              <a:ext cx="304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2" name="Object 21"/>
                <p:cNvGraphicFramePr>
                  <a:graphicFrameLocks noChangeAspect="1"/>
                </p:cNvGraphicFramePr>
                <p:nvPr>
                  <p:extLst>
                    <p:ext uri="{D42A27DB-BD31-4B8C-83A1-F6EECF244321}">
                      <p14:modId xmlns:p14="http://schemas.microsoft.com/office/powerpoint/2010/main" val="2894392273"/>
                    </p:ext>
                  </p:extLst>
                </p:nvPr>
              </p:nvGraphicFramePr>
              <p:xfrm>
                <a:off x="2430463" y="2649538"/>
                <a:ext cx="288925" cy="352425"/>
              </p:xfrm>
              <a:graphic>
                <a:graphicData uri="http://schemas.openxmlformats.org/presentationml/2006/ole">
                  <mc:AlternateContent>
                    <mc:Choice xmlns:v="urn:schemas-microsoft-com:vml" Requires="v">
                      <p:oleObj spid="_x0000_s64589" name="Equation" r:id="rId27" imgW="228600" imgH="279360" progId="Equation.DSMT4">
                        <p:embed/>
                      </p:oleObj>
                    </mc:Choice>
                    <mc:Fallback>
                      <p:oleObj name="Equation" r:id="rId27" imgW="228600" imgH="279360" progId="Equation.DSMT4">
                        <p:embed/>
                        <p:pic>
                          <p:nvPicPr>
                            <p:cNvPr id="0" name=""/>
                            <p:cNvPicPr>
                              <a:picLocks noChangeAspect="1" noChangeArrowheads="1"/>
                            </p:cNvPicPr>
                            <p:nvPr/>
                          </p:nvPicPr>
                          <p:blipFill>
                            <a:blip r:embed="rId28"/>
                            <a:srcRect/>
                            <a:stretch>
                              <a:fillRect/>
                            </a:stretch>
                          </p:blipFill>
                          <p:spPr bwMode="auto">
                            <a:xfrm>
                              <a:off x="2430463" y="2649538"/>
                              <a:ext cx="288925"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2" name="Object 21"/>
                <p:cNvGraphicFramePr>
                  <a:graphicFrameLocks noChangeAspect="1"/>
                </p:cNvGraphicFramePr>
                <p:nvPr>
                  <p:extLst>
                    <p:ext uri="{D42A27DB-BD31-4B8C-83A1-F6EECF244321}">
                      <p14:modId xmlns:p14="http://schemas.microsoft.com/office/powerpoint/2010/main" val="2894392273"/>
                    </p:ext>
                  </p:extLst>
                </p:nvPr>
              </p:nvGraphicFramePr>
              <p:xfrm>
                <a:off x="2430463" y="2649538"/>
                <a:ext cx="288925" cy="352425"/>
              </p:xfrm>
              <a:graphic>
                <a:graphicData uri="http://schemas.openxmlformats.org/presentationml/2006/ole">
                  <mc:AlternateContent>
                    <mc:Choice xmlns:v="urn:schemas-microsoft-com:vml" Requires="v">
                      <p:oleObj spid="_x0000_s12109" name="Equation" r:id="rId29" imgW="228600" imgH="279360" progId="Equation.DSMT4">
                        <p:embed/>
                      </p:oleObj>
                    </mc:Choice>
                    <mc:Fallback>
                      <p:oleObj name="Equation" r:id="rId29" imgW="228600" imgH="279360" progId="Equation.DSMT4">
                        <p:embed/>
                        <p:pic>
                          <p:nvPicPr>
                            <p:cNvPr id="0" name=""/>
                            <p:cNvPicPr>
                              <a:picLocks noChangeAspect="1" noChangeArrowheads="1"/>
                            </p:cNvPicPr>
                            <p:nvPr/>
                          </p:nvPicPr>
                          <p:blipFill>
                            <a:blip r:embed="rId30"/>
                            <a:srcRect/>
                            <a:stretch>
                              <a:fillRect/>
                            </a:stretch>
                          </p:blipFill>
                          <p:spPr bwMode="auto">
                            <a:xfrm>
                              <a:off x="2430463" y="2649538"/>
                              <a:ext cx="2889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3" name="Object 22"/>
                <p:cNvGraphicFramePr>
                  <a:graphicFrameLocks noChangeAspect="1"/>
                </p:cNvGraphicFramePr>
                <p:nvPr>
                  <p:extLst>
                    <p:ext uri="{D42A27DB-BD31-4B8C-83A1-F6EECF244321}">
                      <p14:modId xmlns:p14="http://schemas.microsoft.com/office/powerpoint/2010/main" val="2073193037"/>
                    </p:ext>
                  </p:extLst>
                </p:nvPr>
              </p:nvGraphicFramePr>
              <p:xfrm>
                <a:off x="4735513" y="2709863"/>
                <a:ext cx="320675" cy="352425"/>
              </p:xfrm>
              <a:graphic>
                <a:graphicData uri="http://schemas.openxmlformats.org/presentationml/2006/ole">
                  <mc:AlternateContent>
                    <mc:Choice xmlns:v="urn:schemas-microsoft-com:vml" Requires="v">
                      <p:oleObj spid="_x0000_s64590" name="Equation" r:id="rId31" imgW="253800" imgH="279360" progId="Equation.DSMT4">
                        <p:embed/>
                      </p:oleObj>
                    </mc:Choice>
                    <mc:Fallback>
                      <p:oleObj name="Equation" r:id="rId31" imgW="253800" imgH="279360" progId="Equation.DSMT4">
                        <p:embed/>
                        <p:pic>
                          <p:nvPicPr>
                            <p:cNvPr id="0" name=""/>
                            <p:cNvPicPr>
                              <a:picLocks noChangeAspect="1" noChangeArrowheads="1"/>
                            </p:cNvPicPr>
                            <p:nvPr/>
                          </p:nvPicPr>
                          <p:blipFill>
                            <a:blip r:embed="rId32"/>
                            <a:srcRect/>
                            <a:stretch>
                              <a:fillRect/>
                            </a:stretch>
                          </p:blipFill>
                          <p:spPr bwMode="auto">
                            <a:xfrm>
                              <a:off x="4735513" y="2709863"/>
                              <a:ext cx="320675"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3" name="Object 22"/>
                <p:cNvGraphicFramePr>
                  <a:graphicFrameLocks noChangeAspect="1"/>
                </p:cNvGraphicFramePr>
                <p:nvPr>
                  <p:extLst>
                    <p:ext uri="{D42A27DB-BD31-4B8C-83A1-F6EECF244321}">
                      <p14:modId xmlns:p14="http://schemas.microsoft.com/office/powerpoint/2010/main" val="2073193037"/>
                    </p:ext>
                  </p:extLst>
                </p:nvPr>
              </p:nvGraphicFramePr>
              <p:xfrm>
                <a:off x="4735513" y="2709863"/>
                <a:ext cx="320675" cy="352425"/>
              </p:xfrm>
              <a:graphic>
                <a:graphicData uri="http://schemas.openxmlformats.org/presentationml/2006/ole">
                  <mc:AlternateContent>
                    <mc:Choice xmlns:v="urn:schemas-microsoft-com:vml" Requires="v">
                      <p:oleObj spid="_x0000_s12110" name="Equation" r:id="rId33" imgW="253800" imgH="279360" progId="Equation.DSMT4">
                        <p:embed/>
                      </p:oleObj>
                    </mc:Choice>
                    <mc:Fallback>
                      <p:oleObj name="Equation" r:id="rId33" imgW="253800" imgH="279360" progId="Equation.DSMT4">
                        <p:embed/>
                        <p:pic>
                          <p:nvPicPr>
                            <p:cNvPr id="0" name=""/>
                            <p:cNvPicPr>
                              <a:picLocks noChangeAspect="1" noChangeArrowheads="1"/>
                            </p:cNvPicPr>
                            <p:nvPr/>
                          </p:nvPicPr>
                          <p:blipFill>
                            <a:blip r:embed="rId34"/>
                            <a:srcRect/>
                            <a:stretch>
                              <a:fillRect/>
                            </a:stretch>
                          </p:blipFill>
                          <p:spPr bwMode="auto">
                            <a:xfrm>
                              <a:off x="4735513" y="2709863"/>
                              <a:ext cx="3206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4" name="Object 23"/>
                <p:cNvGraphicFramePr>
                  <a:graphicFrameLocks noChangeAspect="1"/>
                </p:cNvGraphicFramePr>
                <p:nvPr>
                  <p:extLst>
                    <p:ext uri="{D42A27DB-BD31-4B8C-83A1-F6EECF244321}">
                      <p14:modId xmlns:p14="http://schemas.microsoft.com/office/powerpoint/2010/main" val="1362712273"/>
                    </p:ext>
                  </p:extLst>
                </p:nvPr>
              </p:nvGraphicFramePr>
              <p:xfrm>
                <a:off x="3262313" y="1568450"/>
                <a:ext cx="303212" cy="352425"/>
              </p:xfrm>
              <a:graphic>
                <a:graphicData uri="http://schemas.openxmlformats.org/presentationml/2006/ole">
                  <mc:AlternateContent>
                    <mc:Choice xmlns:v="urn:schemas-microsoft-com:vml" Requires="v">
                      <p:oleObj spid="_x0000_s64591" name="Equation" r:id="rId35" imgW="241200" imgH="279360" progId="Equation.DSMT4">
                        <p:embed/>
                      </p:oleObj>
                    </mc:Choice>
                    <mc:Fallback>
                      <p:oleObj name="Equation" r:id="rId35" imgW="241200" imgH="279360" progId="Equation.DSMT4">
                        <p:embed/>
                        <p:pic>
                          <p:nvPicPr>
                            <p:cNvPr id="0" name=""/>
                            <p:cNvPicPr>
                              <a:picLocks noChangeAspect="1" noChangeArrowheads="1"/>
                            </p:cNvPicPr>
                            <p:nvPr/>
                          </p:nvPicPr>
                          <p:blipFill>
                            <a:blip r:embed="rId36"/>
                            <a:srcRect/>
                            <a:stretch>
                              <a:fillRect/>
                            </a:stretch>
                          </p:blipFill>
                          <p:spPr bwMode="auto">
                            <a:xfrm>
                              <a:off x="3262313" y="1568450"/>
                              <a:ext cx="303212"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4" name="Object 23"/>
                <p:cNvGraphicFramePr>
                  <a:graphicFrameLocks noChangeAspect="1"/>
                </p:cNvGraphicFramePr>
                <p:nvPr>
                  <p:extLst>
                    <p:ext uri="{D42A27DB-BD31-4B8C-83A1-F6EECF244321}">
                      <p14:modId xmlns:p14="http://schemas.microsoft.com/office/powerpoint/2010/main" val="1362712273"/>
                    </p:ext>
                  </p:extLst>
                </p:nvPr>
              </p:nvGraphicFramePr>
              <p:xfrm>
                <a:off x="3262313" y="1568450"/>
                <a:ext cx="303212" cy="352425"/>
              </p:xfrm>
              <a:graphic>
                <a:graphicData uri="http://schemas.openxmlformats.org/presentationml/2006/ole">
                  <mc:AlternateContent>
                    <mc:Choice xmlns:v="urn:schemas-microsoft-com:vml" Requires="v">
                      <p:oleObj spid="_x0000_s12111" name="Equation" r:id="rId37" imgW="241200" imgH="279360" progId="Equation.DSMT4">
                        <p:embed/>
                      </p:oleObj>
                    </mc:Choice>
                    <mc:Fallback>
                      <p:oleObj name="Equation" r:id="rId37" imgW="241200" imgH="279360" progId="Equation.DSMT4">
                        <p:embed/>
                        <p:pic>
                          <p:nvPicPr>
                            <p:cNvPr id="0" name=""/>
                            <p:cNvPicPr>
                              <a:picLocks noChangeAspect="1" noChangeArrowheads="1"/>
                            </p:cNvPicPr>
                            <p:nvPr/>
                          </p:nvPicPr>
                          <p:blipFill>
                            <a:blip r:embed="rId38"/>
                            <a:srcRect/>
                            <a:stretch>
                              <a:fillRect/>
                            </a:stretch>
                          </p:blipFill>
                          <p:spPr bwMode="auto">
                            <a:xfrm>
                              <a:off x="3262313" y="1568450"/>
                              <a:ext cx="30321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grpSp>
      <p:cxnSp>
        <p:nvCxnSpPr>
          <p:cNvPr id="27" name="Straight Connector 26"/>
          <p:cNvCxnSpPr>
            <a:stCxn id="5" idx="6"/>
          </p:cNvCxnSpPr>
          <p:nvPr/>
        </p:nvCxnSpPr>
        <p:spPr>
          <a:xfrm flipV="1">
            <a:off x="5006601" y="1878873"/>
            <a:ext cx="1089399" cy="1"/>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655264" y="3866605"/>
            <a:ext cx="7696200" cy="2374256"/>
            <a:chOff x="655264" y="3866605"/>
            <a:chExt cx="7696200" cy="2374256"/>
          </a:xfrm>
        </p:grpSpPr>
        <mc:AlternateContent xmlns:mc="http://schemas.openxmlformats.org/markup-compatibility/2006">
          <mc:Choice xmlns:a14="http://schemas.microsoft.com/office/drawing/2010/main" Requires="a14">
            <p:sp>
              <p:nvSpPr>
                <p:cNvPr id="28" name="TextBox 27"/>
                <p:cNvSpPr txBox="1"/>
                <p:nvPr/>
              </p:nvSpPr>
              <p:spPr>
                <a:xfrm>
                  <a:off x="655264" y="5409864"/>
                  <a:ext cx="7696200" cy="830997"/>
                </a:xfrm>
                <a:prstGeom prst="rect">
                  <a:avLst/>
                </a:prstGeom>
                <a:solidFill>
                  <a:schemeClr val="bg1">
                    <a:lumMod val="40000"/>
                    <a:lumOff val="60000"/>
                  </a:schemeClr>
                </a:solidFill>
              </p:spPr>
              <p:txBody>
                <a:bodyPr wrap="square" rtlCol="1">
                  <a:spAutoFit/>
                </a:bodyPr>
                <a:lstStyle/>
                <a:p>
                  <a:pPr algn="l" rtl="0"/>
                  <a:r>
                    <a:rPr lang="en-US" sz="2400" dirty="0" smtClean="0">
                      <a:solidFill>
                        <a:schemeClr val="bg1">
                          <a:lumMod val="50000"/>
                        </a:schemeClr>
                      </a:solidFill>
                    </a:rPr>
                    <a:t>We would ultimately like to calculate the entry probabilities. Their sum is exactly </a:t>
                  </a:r>
                  <a14:m>
                    <m:oMath xmlns:m="http://schemas.openxmlformats.org/officeDocument/2006/math">
                      <m:r>
                        <a:rPr lang="en-US" sz="2400" b="0" i="1" smtClean="0">
                          <a:solidFill>
                            <a:schemeClr val="bg1">
                              <a:lumMod val="50000"/>
                            </a:schemeClr>
                          </a:solidFill>
                          <a:latin typeface="Cambria Math"/>
                        </a:rPr>
                        <m:t>𝑃</m:t>
                      </m:r>
                      <m:r>
                        <a:rPr lang="en-US" sz="2400" b="0" i="1" smtClean="0">
                          <a:solidFill>
                            <a:schemeClr val="bg1">
                              <a:lumMod val="50000"/>
                            </a:schemeClr>
                          </a:solidFill>
                          <a:latin typeface="Cambria Math"/>
                        </a:rPr>
                        <m:t>(</m:t>
                      </m:r>
                      <m:r>
                        <a:rPr lang="en-US" sz="2400" b="0" i="1" smtClean="0">
                          <a:solidFill>
                            <a:schemeClr val="bg1">
                              <a:lumMod val="50000"/>
                            </a:schemeClr>
                          </a:solidFill>
                          <a:latin typeface="Cambria Math"/>
                        </a:rPr>
                        <m:t>𝑓</m:t>
                      </m:r>
                      <m:r>
                        <a:rPr lang="en-US" sz="2400" b="0" i="1" smtClean="0">
                          <a:solidFill>
                            <a:schemeClr val="bg1">
                              <a:lumMod val="50000"/>
                            </a:schemeClr>
                          </a:solidFill>
                          <a:latin typeface="Cambria Math"/>
                        </a:rPr>
                        <m:t>=</m:t>
                      </m:r>
                      <m:r>
                        <a:rPr lang="en-US" sz="2400" b="0" i="1" smtClean="0">
                          <a:solidFill>
                            <a:schemeClr val="bg1">
                              <a:lumMod val="50000"/>
                            </a:schemeClr>
                          </a:solidFill>
                          <a:latin typeface="Cambria Math"/>
                        </a:rPr>
                        <m:t>0</m:t>
                      </m:r>
                      <m:r>
                        <a:rPr lang="en-US" sz="2400" b="0" i="1" smtClean="0">
                          <a:solidFill>
                            <a:schemeClr val="bg1">
                              <a:lumMod val="50000"/>
                            </a:schemeClr>
                          </a:solidFill>
                          <a:latin typeface="Cambria Math"/>
                        </a:rPr>
                        <m:t>)</m:t>
                      </m:r>
                    </m:oMath>
                  </a14:m>
                  <a:endParaRPr lang="en-US" sz="2400" dirty="0">
                    <a:solidFill>
                      <a:schemeClr val="bg1">
                        <a:lumMod val="50000"/>
                      </a:schemeClr>
                    </a:solidFill>
                  </a:endParaRPr>
                </a:p>
              </p:txBody>
            </p:sp>
          </mc:Choice>
          <mc:Fallback>
            <p:sp>
              <p:nvSpPr>
                <p:cNvPr id="28" name="TextBox 27"/>
                <p:cNvSpPr txBox="1">
                  <a:spLocks noRot="1" noChangeAspect="1" noMove="1" noResize="1" noEditPoints="1" noAdjustHandles="1" noChangeArrowheads="1" noChangeShapeType="1" noTextEdit="1"/>
                </p:cNvSpPr>
                <p:nvPr/>
              </p:nvSpPr>
              <p:spPr>
                <a:xfrm>
                  <a:off x="655264" y="5409864"/>
                  <a:ext cx="7696200" cy="830997"/>
                </a:xfrm>
                <a:prstGeom prst="rect">
                  <a:avLst/>
                </a:prstGeom>
                <a:blipFill rotWithShape="1">
                  <a:blip r:embed="rId39"/>
                  <a:stretch>
                    <a:fillRect l="-1188" t="-5109" b="-16058"/>
                  </a:stretch>
                </a:blipFill>
              </p:spPr>
              <p:txBody>
                <a:bodyPr/>
                <a:lstStyle/>
                <a:p>
                  <a:r>
                    <a:rPr lang="en-US">
                      <a:noFill/>
                    </a:rPr>
                    <a:t> </a:t>
                  </a:r>
                </a:p>
              </p:txBody>
            </p:sp>
          </mc:Fallback>
        </mc:AlternateContent>
        <p:cxnSp>
          <p:nvCxnSpPr>
            <p:cNvPr id="30" name="Straight Arrow Connector 29"/>
            <p:cNvCxnSpPr/>
            <p:nvPr/>
          </p:nvCxnSpPr>
          <p:spPr>
            <a:xfrm flipV="1">
              <a:off x="7315201" y="3866605"/>
              <a:ext cx="0" cy="15432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6250011" y="3610890"/>
            <a:ext cx="3028894" cy="1170721"/>
            <a:chOff x="5855970" y="2849880"/>
            <a:chExt cx="3028894" cy="1170721"/>
          </a:xfrm>
        </p:grpSpPr>
        <p:cxnSp>
          <p:nvCxnSpPr>
            <p:cNvPr id="35" name="Straight Connector 34"/>
            <p:cNvCxnSpPr/>
            <p:nvPr/>
          </p:nvCxnSpPr>
          <p:spPr>
            <a:xfrm>
              <a:off x="5855970" y="2849880"/>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Line Callout 3 (No Border) 36"/>
                <p:cNvSpPr/>
                <p:nvPr/>
              </p:nvSpPr>
              <p:spPr>
                <a:xfrm>
                  <a:off x="7741864" y="3571602"/>
                  <a:ext cx="1143000" cy="448999"/>
                </a:xfrm>
                <a:prstGeom prst="callout3">
                  <a:avLst>
                    <a:gd name="adj1" fmla="val 51844"/>
                    <a:gd name="adj2" fmla="val 2667"/>
                    <a:gd name="adj3" fmla="val 18750"/>
                    <a:gd name="adj4" fmla="val -16667"/>
                    <a:gd name="adj5" fmla="val -12482"/>
                    <a:gd name="adj6" fmla="val -22355"/>
                    <a:gd name="adj7" fmla="val -158966"/>
                    <a:gd name="adj8" fmla="val -434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𝑃</m:t>
                        </m:r>
                        <m:r>
                          <a:rPr lang="en-US" b="0" i="1" smtClean="0">
                            <a:solidFill>
                              <a:schemeClr val="tx1"/>
                            </a:solidFill>
                            <a:latin typeface="Cambria Math"/>
                          </a:rPr>
                          <m:t>(</m:t>
                        </m:r>
                        <m:r>
                          <a:rPr lang="en-US" b="0" i="1" smtClean="0">
                            <a:solidFill>
                              <a:schemeClr val="tx1"/>
                            </a:solidFill>
                            <a:latin typeface="Cambria Math"/>
                          </a:rPr>
                          <m:t>𝑓</m:t>
                        </m:r>
                        <m:r>
                          <a:rPr lang="en-US" b="0" i="1" smtClean="0">
                            <a:solidFill>
                              <a:schemeClr val="tx1"/>
                            </a:solidFill>
                            <a:latin typeface="Cambria Math"/>
                          </a:rPr>
                          <m:t>=</m:t>
                        </m:r>
                        <m:r>
                          <a:rPr lang="en-US" b="0" i="1" smtClean="0">
                            <a:solidFill>
                              <a:schemeClr val="tx1"/>
                            </a:solidFill>
                            <a:latin typeface="Cambria Math"/>
                          </a:rPr>
                          <m:t>0</m:t>
                        </m:r>
                        <m:r>
                          <a:rPr lang="en-US" b="0" i="1" smtClean="0">
                            <a:solidFill>
                              <a:schemeClr val="tx1"/>
                            </a:solidFill>
                            <a:latin typeface="Cambria Math"/>
                          </a:rPr>
                          <m:t>)</m:t>
                        </m:r>
                      </m:oMath>
                    </m:oMathPara>
                  </a14:m>
                  <a:endParaRPr lang="en-US" dirty="0"/>
                </a:p>
              </p:txBody>
            </p:sp>
          </mc:Choice>
          <mc:Fallback xmlns="">
            <p:sp>
              <p:nvSpPr>
                <p:cNvPr id="37" name="Line Callout 3 (No Border) 36"/>
                <p:cNvSpPr>
                  <a:spLocks noRot="1" noChangeAspect="1" noMove="1" noResize="1" noEditPoints="1" noAdjustHandles="1" noChangeArrowheads="1" noChangeShapeType="1" noTextEdit="1"/>
                </p:cNvSpPr>
                <p:nvPr/>
              </p:nvSpPr>
              <p:spPr>
                <a:xfrm>
                  <a:off x="7741864" y="3571602"/>
                  <a:ext cx="1143000" cy="448999"/>
                </a:xfrm>
                <a:prstGeom prst="callout3">
                  <a:avLst>
                    <a:gd name="adj1" fmla="val 51844"/>
                    <a:gd name="adj2" fmla="val 2667"/>
                    <a:gd name="adj3" fmla="val 18750"/>
                    <a:gd name="adj4" fmla="val -16667"/>
                    <a:gd name="adj5" fmla="val -12482"/>
                    <a:gd name="adj6" fmla="val -22355"/>
                    <a:gd name="adj7" fmla="val -158966"/>
                    <a:gd name="adj8" fmla="val -43402"/>
                  </a:avLst>
                </a:prstGeom>
                <a:blipFill rotWithShape="1">
                  <a:blip r:embed="rId40"/>
                  <a:stretch>
                    <a:fillRect r="-192308" b="-21250"/>
                  </a:stretch>
                </a:blipFill>
                <a:ln>
                  <a:solidFill>
                    <a:srgbClr val="FF0000"/>
                  </a:solidFill>
                </a:ln>
              </p:spPr>
              <p:txBody>
                <a:bodyPr/>
                <a:lstStyle/>
                <a:p>
                  <a:r>
                    <a:rPr lang="en-US">
                      <a:noFill/>
                    </a:rPr>
                    <a:t> </a:t>
                  </a:r>
                </a:p>
              </p:txBody>
            </p:sp>
          </mc:Fallback>
        </mc:AlternateContent>
      </p:grpSp>
      <p:graphicFrame>
        <p:nvGraphicFramePr>
          <p:cNvPr id="3" name="Object 2"/>
          <p:cNvGraphicFramePr>
            <a:graphicFrameLocks noChangeAspect="1"/>
          </p:cNvGraphicFramePr>
          <p:nvPr>
            <p:extLst>
              <p:ext uri="{D42A27DB-BD31-4B8C-83A1-F6EECF244321}">
                <p14:modId xmlns:p14="http://schemas.microsoft.com/office/powerpoint/2010/main" val="2452365613"/>
              </p:ext>
            </p:extLst>
          </p:nvPr>
        </p:nvGraphicFramePr>
        <p:xfrm>
          <a:off x="6174961" y="1167829"/>
          <a:ext cx="2280479" cy="2677994"/>
        </p:xfrm>
        <a:graphic>
          <a:graphicData uri="http://schemas.openxmlformats.org/presentationml/2006/ole">
            <mc:AlternateContent xmlns:mc="http://schemas.openxmlformats.org/markup-compatibility/2006">
              <mc:Choice xmlns:v="urn:schemas-microsoft-com:vml" Requires="v">
                <p:oleObj spid="_x0000_s64592" name="Equation" r:id="rId41" imgW="2768400" imgH="3251160" progId="Equation.DSMT4">
                  <p:embed/>
                </p:oleObj>
              </mc:Choice>
              <mc:Fallback>
                <p:oleObj name="Equation" r:id="rId41" imgW="2768400" imgH="3251160" progId="Equation.DSMT4">
                  <p:embed/>
                  <p:pic>
                    <p:nvPicPr>
                      <p:cNvPr id="0" name=""/>
                      <p:cNvPicPr/>
                      <p:nvPr/>
                    </p:nvPicPr>
                    <p:blipFill>
                      <a:blip r:embed="rId42"/>
                      <a:stretch>
                        <a:fillRect/>
                      </a:stretch>
                    </p:blipFill>
                    <p:spPr>
                      <a:xfrm>
                        <a:off x="6174961" y="1167829"/>
                        <a:ext cx="2280479" cy="2677994"/>
                      </a:xfrm>
                      <a:prstGeom prst="rect">
                        <a:avLst/>
                      </a:prstGeom>
                    </p:spPr>
                  </p:pic>
                </p:oleObj>
              </mc:Fallback>
            </mc:AlternateContent>
          </a:graphicData>
        </a:graphic>
      </p:graphicFrame>
    </p:spTree>
    <p:extLst>
      <p:ext uri="{BB962C8B-B14F-4D97-AF65-F5344CB8AC3E}">
        <p14:creationId xmlns:p14="http://schemas.microsoft.com/office/powerpoint/2010/main" val="17774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44" y="4354"/>
            <a:ext cx="8229600" cy="910046"/>
          </a:xfrm>
        </p:spPr>
        <p:txBody>
          <a:bodyPr/>
          <a:lstStyle/>
          <a:p>
            <a:pPr algn="ctr"/>
            <a:r>
              <a:rPr lang="en-US" dirty="0" smtClean="0"/>
              <a:t>The Algorithm</a:t>
            </a:r>
            <a:endParaRPr lang="en-US" dirty="0"/>
          </a:p>
        </p:txBody>
      </p:sp>
      <p:grpSp>
        <p:nvGrpSpPr>
          <p:cNvPr id="4" name="Group 3"/>
          <p:cNvGrpSpPr/>
          <p:nvPr/>
        </p:nvGrpSpPr>
        <p:grpSpPr>
          <a:xfrm>
            <a:off x="1114759" y="1158241"/>
            <a:ext cx="6339977" cy="2873828"/>
            <a:chOff x="1186543" y="1447800"/>
            <a:chExt cx="6339977" cy="2873828"/>
          </a:xfrm>
        </p:grpSpPr>
        <mc:AlternateContent xmlns:mc="http://schemas.openxmlformats.org/markup-compatibility/2006" xmlns:a14="http://schemas.microsoft.com/office/drawing/2010/main">
          <mc:Choice Requires="a14">
            <p:sp>
              <p:nvSpPr>
                <p:cNvPr id="5" name="Oval 4"/>
                <p:cNvSpPr/>
                <p:nvPr/>
              </p:nvSpPr>
              <p:spPr>
                <a:xfrm>
                  <a:off x="3563326" y="1447800"/>
                  <a:ext cx="2089150" cy="6096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𝑎</m:t>
                        </m:r>
                        <m:r>
                          <a:rPr lang="en-US" sz="2400" b="0" i="1" smtClean="0">
                            <a:solidFill>
                              <a:schemeClr val="tx1"/>
                            </a:solidFill>
                            <a:latin typeface="Cambria Math"/>
                          </a:rPr>
                          <m:t>,</m:t>
                        </m:r>
                        <m:r>
                          <a:rPr lang="en-US" sz="2400" b="0" i="1" smtClean="0">
                            <a:solidFill>
                              <a:schemeClr val="tx1"/>
                            </a:solidFill>
                            <a:latin typeface="Cambria Math"/>
                          </a:rPr>
                          <m:t>𝑏</m:t>
                        </m:r>
                        <m:r>
                          <a:rPr lang="en-US" sz="2400" b="0" i="1" smtClean="0">
                            <a:solidFill>
                              <a:schemeClr val="tx1"/>
                            </a:solidFill>
                            <a:latin typeface="Cambria Math"/>
                          </a:rPr>
                          <m:t>,</m:t>
                        </m:r>
                        <m:r>
                          <a:rPr lang="en-US" sz="2400" b="0" i="1" smtClean="0">
                            <a:solidFill>
                              <a:schemeClr val="tx1"/>
                            </a:solidFill>
                            <a:latin typeface="Cambria Math"/>
                          </a:rPr>
                          <m:t>𝑐</m:t>
                        </m:r>
                        <m:r>
                          <a:rPr lang="en-US" sz="2400" b="0" i="1" smtClean="0">
                            <a:solidFill>
                              <a:schemeClr val="tx1"/>
                            </a:solidFill>
                            <a:latin typeface="Cambria Math"/>
                          </a:rPr>
                          <m:t>,</m:t>
                        </m:r>
                        <m:r>
                          <a:rPr lang="en-US" sz="2400" b="0" i="1" smtClean="0">
                            <a:solidFill>
                              <a:schemeClr val="tx1"/>
                            </a:solidFill>
                            <a:latin typeface="Cambria Math"/>
                          </a:rPr>
                          <m:t>𝑑</m:t>
                        </m:r>
                        <m:r>
                          <a:rPr lang="en-US" sz="2400" b="0" i="1" smtClean="0">
                            <a:solidFill>
                              <a:schemeClr val="tx1"/>
                            </a:solidFill>
                            <a:latin typeface="Cambria Math"/>
                          </a:rPr>
                          <m:t>,</m:t>
                        </m:r>
                        <m:r>
                          <a:rPr lang="en-US" sz="2400" b="0" i="1" smtClean="0">
                            <a:solidFill>
                              <a:schemeClr val="tx1"/>
                            </a:solidFill>
                            <a:latin typeface="Cambria Math"/>
                          </a:rPr>
                          <m:t>𝑒</m:t>
                        </m:r>
                      </m:oMath>
                    </m:oMathPara>
                  </a14:m>
                  <a:endParaRPr lang="en-US" sz="2400" dirty="0">
                    <a:solidFill>
                      <a:schemeClr val="tx1"/>
                    </a:solidFill>
                  </a:endParaRPr>
                </a:p>
              </p:txBody>
            </p:sp>
          </mc:Choice>
          <mc:Fallback xmlns="">
            <p:sp>
              <p:nvSpPr>
                <p:cNvPr id="5" name="Oval 4"/>
                <p:cNvSpPr>
                  <a:spLocks noRot="1" noChangeAspect="1" noMove="1" noResize="1" noEditPoints="1" noAdjustHandles="1" noChangeArrowheads="1" noChangeShapeType="1" noTextEdit="1"/>
                </p:cNvSpPr>
                <p:nvPr/>
              </p:nvSpPr>
              <p:spPr>
                <a:xfrm>
                  <a:off x="3563326" y="1447800"/>
                  <a:ext cx="2089150" cy="609600"/>
                </a:xfrm>
                <a:prstGeom prst="ellipse">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a:xfrm>
                  <a:off x="2726465" y="2569029"/>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𝑎</m:t>
                        </m:r>
                        <m:r>
                          <a:rPr lang="en-US" sz="2400" b="0" i="1" smtClean="0">
                            <a:solidFill>
                              <a:schemeClr val="tx1"/>
                            </a:solidFill>
                            <a:latin typeface="Cambria Math"/>
                          </a:rPr>
                          <m:t>,</m:t>
                        </m:r>
                        <m:r>
                          <a:rPr lang="en-US" sz="2400" b="0" i="1" smtClean="0">
                            <a:solidFill>
                              <a:schemeClr val="tx1"/>
                            </a:solidFill>
                            <a:latin typeface="Cambria Math"/>
                          </a:rPr>
                          <m:t>𝑏</m:t>
                        </m:r>
                        <m:r>
                          <a:rPr lang="en-US" sz="2400" b="0" i="1" smtClean="0">
                            <a:solidFill>
                              <a:schemeClr val="tx1"/>
                            </a:solidFill>
                            <a:latin typeface="Cambria Math"/>
                          </a:rPr>
                          <m:t>,</m:t>
                        </m:r>
                        <m:r>
                          <a:rPr lang="en-US" sz="2400" b="0" i="1" smtClean="0">
                            <a:solidFill>
                              <a:schemeClr val="tx1"/>
                            </a:solidFill>
                            <a:latin typeface="Cambria Math"/>
                          </a:rPr>
                          <m:t>𝑓</m:t>
                        </m:r>
                      </m:oMath>
                    </m:oMathPara>
                  </a14:m>
                  <a:endParaRPr lang="en-US" sz="2400" dirty="0">
                    <a:solidFill>
                      <a:schemeClr val="tx1"/>
                    </a:solidFill>
                  </a:endParaRPr>
                </a:p>
              </p:txBody>
            </p:sp>
          </mc:Choice>
          <mc:Fallback xmlns="">
            <p:sp>
              <p:nvSpPr>
                <p:cNvPr id="6" name="Oval 5"/>
                <p:cNvSpPr>
                  <a:spLocks noRot="1" noChangeAspect="1" noMove="1" noResize="1" noEditPoints="1" noAdjustHandles="1" noChangeArrowheads="1" noChangeShapeType="1" noTextEdit="1"/>
                </p:cNvSpPr>
                <p:nvPr/>
              </p:nvSpPr>
              <p:spPr>
                <a:xfrm>
                  <a:off x="2726465" y="2569029"/>
                  <a:ext cx="1261269" cy="533400"/>
                </a:xfrm>
                <a:prstGeom prst="ellipse">
                  <a:avLst/>
                </a:prstGeom>
                <a:blipFill rotWithShape="1">
                  <a:blip r:embed="rId5"/>
                  <a:stretch>
                    <a:fillRect b="-6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p:cNvSpPr/>
                <p:nvPr/>
              </p:nvSpPr>
              <p:spPr>
                <a:xfrm>
                  <a:off x="5042878" y="2569029"/>
                  <a:ext cx="129539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𝑐</m:t>
                        </m:r>
                        <m:r>
                          <a:rPr lang="en-US" sz="2400" b="0" i="1" smtClean="0">
                            <a:solidFill>
                              <a:schemeClr val="tx1"/>
                            </a:solidFill>
                            <a:latin typeface="Cambria Math"/>
                          </a:rPr>
                          <m:t>,</m:t>
                        </m:r>
                        <m:r>
                          <a:rPr lang="en-US" sz="2400" b="0" i="1" smtClean="0">
                            <a:solidFill>
                              <a:schemeClr val="tx1"/>
                            </a:solidFill>
                            <a:latin typeface="Cambria Math"/>
                          </a:rPr>
                          <m:t>𝑑</m:t>
                        </m:r>
                        <m:r>
                          <a:rPr lang="en-US" sz="2400" b="0" i="1" smtClean="0">
                            <a:solidFill>
                              <a:schemeClr val="tx1"/>
                            </a:solidFill>
                            <a:latin typeface="Cambria Math"/>
                          </a:rPr>
                          <m:t>,</m:t>
                        </m:r>
                        <m:r>
                          <a:rPr lang="en-US" sz="2400" b="0" i="1" smtClean="0">
                            <a:solidFill>
                              <a:schemeClr val="tx1"/>
                            </a:solidFill>
                            <a:latin typeface="Cambria Math"/>
                          </a:rPr>
                          <m:t>𝑒</m:t>
                        </m:r>
                        <m:r>
                          <a:rPr lang="en-US" sz="2400" b="0" i="1" smtClean="0">
                            <a:solidFill>
                              <a:schemeClr val="tx1"/>
                            </a:solidFill>
                            <a:latin typeface="Cambria Math"/>
                          </a:rPr>
                          <m:t>,</m:t>
                        </m:r>
                        <m:r>
                          <a:rPr lang="en-US" sz="2400" b="0" i="1" smtClean="0">
                            <a:solidFill>
                              <a:schemeClr val="tx1"/>
                            </a:solidFill>
                            <a:latin typeface="Cambria Math"/>
                          </a:rPr>
                          <m:t>𝑔</m:t>
                        </m:r>
                      </m:oMath>
                    </m:oMathPara>
                  </a14:m>
                  <a:endParaRPr lang="en-US" sz="2400" dirty="0">
                    <a:solidFill>
                      <a:schemeClr val="tx1"/>
                    </a:solidFill>
                  </a:endParaRPr>
                </a:p>
              </p:txBody>
            </p:sp>
          </mc:Choice>
          <mc:Fallback xmlns="">
            <p:sp>
              <p:nvSpPr>
                <p:cNvPr id="7" name="Oval 6"/>
                <p:cNvSpPr>
                  <a:spLocks noRot="1" noChangeAspect="1" noMove="1" noResize="1" noEditPoints="1" noAdjustHandles="1" noChangeArrowheads="1" noChangeShapeType="1" noTextEdit="1"/>
                </p:cNvSpPr>
                <p:nvPr/>
              </p:nvSpPr>
              <p:spPr>
                <a:xfrm>
                  <a:off x="5042878" y="2569029"/>
                  <a:ext cx="1295399" cy="533400"/>
                </a:xfrm>
                <a:prstGeom prst="ellipse">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p:cNvSpPr/>
                <p:nvPr/>
              </p:nvSpPr>
              <p:spPr>
                <a:xfrm>
                  <a:off x="1544458" y="3740331"/>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𝑎</m:t>
                        </m:r>
                        <m:r>
                          <a:rPr lang="en-US" sz="2400" b="0" i="1" smtClean="0">
                            <a:solidFill>
                              <a:schemeClr val="tx1"/>
                            </a:solidFill>
                            <a:latin typeface="Cambria Math"/>
                          </a:rPr>
                          <m:t>,</m:t>
                        </m:r>
                        <m:r>
                          <a:rPr lang="en-US" sz="2400" b="0" i="1" smtClean="0">
                            <a:solidFill>
                              <a:schemeClr val="tx1"/>
                            </a:solidFill>
                            <a:latin typeface="Cambria Math"/>
                          </a:rPr>
                          <m:t>𝑓</m:t>
                        </m:r>
                        <m:r>
                          <a:rPr lang="en-US" sz="2400" b="0" i="1" smtClean="0">
                            <a:solidFill>
                              <a:schemeClr val="tx1"/>
                            </a:solidFill>
                            <a:latin typeface="Cambria Math"/>
                          </a:rPr>
                          <m:t>,</m:t>
                        </m:r>
                        <m:r>
                          <a:rPr lang="en-US" sz="2400" b="0" i="1" smtClean="0">
                            <a:solidFill>
                              <a:schemeClr val="tx1"/>
                            </a:solidFill>
                            <a:latin typeface="Cambria Math"/>
                          </a:rPr>
                          <m:t>h</m:t>
                        </m:r>
                      </m:oMath>
                    </m:oMathPara>
                  </a14:m>
                  <a:endParaRPr lang="en-US" sz="2400" dirty="0">
                    <a:solidFill>
                      <a:schemeClr val="tx1"/>
                    </a:solidFill>
                  </a:endParaRPr>
                </a:p>
              </p:txBody>
            </p:sp>
          </mc:Choice>
          <mc:Fallback xmlns="">
            <p:sp>
              <p:nvSpPr>
                <p:cNvPr id="8" name="Oval 7"/>
                <p:cNvSpPr>
                  <a:spLocks noRot="1" noChangeAspect="1" noMove="1" noResize="1" noEditPoints="1" noAdjustHandles="1" noChangeArrowheads="1" noChangeShapeType="1" noTextEdit="1"/>
                </p:cNvSpPr>
                <p:nvPr/>
              </p:nvSpPr>
              <p:spPr>
                <a:xfrm>
                  <a:off x="1544458" y="3740331"/>
                  <a:ext cx="1261269" cy="533400"/>
                </a:xfrm>
                <a:prstGeom prst="ellipse">
                  <a:avLst/>
                </a:prstGeom>
                <a:blipFill rotWithShape="1">
                  <a:blip r:embed="rId7"/>
                  <a:stretch>
                    <a:fillRect b="-5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a:xfrm>
                  <a:off x="4634072" y="3762102"/>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𝑐</m:t>
                        </m:r>
                        <m:r>
                          <a:rPr lang="en-US" sz="2400" b="0" i="1" smtClean="0">
                            <a:solidFill>
                              <a:schemeClr val="tx1"/>
                            </a:solidFill>
                            <a:latin typeface="Cambria Math"/>
                          </a:rPr>
                          <m:t>,</m:t>
                        </m:r>
                        <m:r>
                          <a:rPr lang="en-US" sz="2400" b="0" i="1" smtClean="0">
                            <a:solidFill>
                              <a:schemeClr val="tx1"/>
                            </a:solidFill>
                            <a:latin typeface="Cambria Math"/>
                          </a:rPr>
                          <m:t>𝑒</m:t>
                        </m:r>
                        <m:r>
                          <a:rPr lang="en-US" sz="2400" b="0" i="1" smtClean="0">
                            <a:solidFill>
                              <a:schemeClr val="tx1"/>
                            </a:solidFill>
                            <a:latin typeface="Cambria Math"/>
                          </a:rPr>
                          <m:t>,</m:t>
                        </m:r>
                        <m:r>
                          <a:rPr lang="en-US" sz="2400" b="0" i="1" smtClean="0">
                            <a:solidFill>
                              <a:schemeClr val="tx1"/>
                            </a:solidFill>
                            <a:latin typeface="Cambria Math"/>
                          </a:rPr>
                          <m:t>𝑗</m:t>
                        </m:r>
                      </m:oMath>
                    </m:oMathPara>
                  </a14:m>
                  <a:endParaRPr lang="en-US" sz="2400" dirty="0">
                    <a:solidFill>
                      <a:schemeClr val="tx1"/>
                    </a:solidFill>
                  </a:endParaRPr>
                </a:p>
              </p:txBody>
            </p:sp>
          </mc:Choice>
          <mc:Fallback xmlns="">
            <p:sp>
              <p:nvSpPr>
                <p:cNvPr id="9" name="Oval 8"/>
                <p:cNvSpPr>
                  <a:spLocks noRot="1" noChangeAspect="1" noMove="1" noResize="1" noEditPoints="1" noAdjustHandles="1" noChangeArrowheads="1" noChangeShapeType="1" noTextEdit="1"/>
                </p:cNvSpPr>
                <p:nvPr/>
              </p:nvSpPr>
              <p:spPr>
                <a:xfrm>
                  <a:off x="4634072" y="3762102"/>
                  <a:ext cx="1261269" cy="533400"/>
                </a:xfrm>
                <a:prstGeom prst="ellipse">
                  <a:avLst/>
                </a:prstGeom>
                <a:blipFill rotWithShape="1">
                  <a:blip r:embed="rId8"/>
                  <a:stretch>
                    <a:fillRect b="-54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6265251" y="3788228"/>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𝑑</m:t>
                        </m:r>
                        <m:r>
                          <a:rPr lang="en-US" sz="2400" b="0" i="1" smtClean="0">
                            <a:solidFill>
                              <a:schemeClr val="tx1"/>
                            </a:solidFill>
                            <a:latin typeface="Cambria Math"/>
                          </a:rPr>
                          <m:t>,</m:t>
                        </m:r>
                        <m:r>
                          <a:rPr lang="en-US" sz="2400" b="0" i="1" smtClean="0">
                            <a:solidFill>
                              <a:schemeClr val="tx1"/>
                            </a:solidFill>
                            <a:latin typeface="Cambria Math"/>
                          </a:rPr>
                          <m:t>𝑔</m:t>
                        </m:r>
                        <m:r>
                          <a:rPr lang="en-US" sz="2400" b="0" i="1" smtClean="0">
                            <a:solidFill>
                              <a:schemeClr val="tx1"/>
                            </a:solidFill>
                            <a:latin typeface="Cambria Math"/>
                          </a:rPr>
                          <m:t>,</m:t>
                        </m:r>
                        <m:r>
                          <a:rPr lang="en-US" sz="2400" b="0" i="1" smtClean="0">
                            <a:solidFill>
                              <a:schemeClr val="tx1"/>
                            </a:solidFill>
                            <a:latin typeface="Cambria Math"/>
                          </a:rPr>
                          <m:t>𝑘</m:t>
                        </m:r>
                      </m:oMath>
                    </m:oMathPara>
                  </a14:m>
                  <a:endParaRPr lang="en-US" sz="2400" dirty="0">
                    <a:solidFill>
                      <a:schemeClr val="tx1"/>
                    </a:solidFill>
                  </a:endParaRPr>
                </a:p>
              </p:txBody>
            </p:sp>
          </mc:Choice>
          <mc:Fallback xmlns="">
            <p:sp>
              <p:nvSpPr>
                <p:cNvPr id="10" name="Oval 9"/>
                <p:cNvSpPr>
                  <a:spLocks noRot="1" noChangeAspect="1" noMove="1" noResize="1" noEditPoints="1" noAdjustHandles="1" noChangeArrowheads="1" noChangeShapeType="1" noTextEdit="1"/>
                </p:cNvSpPr>
                <p:nvPr/>
              </p:nvSpPr>
              <p:spPr>
                <a:xfrm>
                  <a:off x="6265251" y="3788228"/>
                  <a:ext cx="1261269" cy="533400"/>
                </a:xfrm>
                <a:prstGeom prst="ellipse">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p:cNvSpPr/>
                <p:nvPr/>
              </p:nvSpPr>
              <p:spPr>
                <a:xfrm>
                  <a:off x="3230347" y="3764280"/>
                  <a:ext cx="838598"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𝑏</m:t>
                        </m:r>
                        <m:r>
                          <a:rPr lang="en-US" sz="2400" b="0" i="1" smtClean="0">
                            <a:solidFill>
                              <a:schemeClr val="tx1"/>
                            </a:solidFill>
                            <a:latin typeface="Cambria Math"/>
                          </a:rPr>
                          <m:t>,</m:t>
                        </m:r>
                        <m:r>
                          <a:rPr lang="en-US" sz="2400" b="0" i="1" smtClean="0">
                            <a:solidFill>
                              <a:schemeClr val="tx1"/>
                            </a:solidFill>
                            <a:latin typeface="Cambria Math"/>
                          </a:rPr>
                          <m:t>𝑖</m:t>
                        </m:r>
                      </m:oMath>
                    </m:oMathPara>
                  </a14:m>
                  <a:endParaRPr lang="en-US" sz="2400" dirty="0">
                    <a:solidFill>
                      <a:schemeClr val="tx1"/>
                    </a:solidFill>
                  </a:endParaRPr>
                </a:p>
              </p:txBody>
            </p:sp>
          </mc:Choice>
          <mc:Fallback xmlns="">
            <p:sp>
              <p:nvSpPr>
                <p:cNvPr id="11" name="Oval 10"/>
                <p:cNvSpPr>
                  <a:spLocks noRot="1" noChangeAspect="1" noMove="1" noResize="1" noEditPoints="1" noAdjustHandles="1" noChangeArrowheads="1" noChangeShapeType="1" noTextEdit="1"/>
                </p:cNvSpPr>
                <p:nvPr/>
              </p:nvSpPr>
              <p:spPr>
                <a:xfrm>
                  <a:off x="3230347" y="3764280"/>
                  <a:ext cx="838598" cy="533400"/>
                </a:xfrm>
                <a:prstGeom prst="ellipse">
                  <a:avLst/>
                </a:prstGeom>
                <a:blipFill rotWithShape="1">
                  <a:blip r:embed="rId10"/>
                  <a:stretch>
                    <a:fillRect/>
                  </a:stretch>
                </a:blipFill>
              </p:spPr>
              <p:txBody>
                <a:bodyPr/>
                <a:lstStyle/>
                <a:p>
                  <a:r>
                    <a:rPr lang="en-US">
                      <a:noFill/>
                    </a:rPr>
                    <a:t> </a:t>
                  </a:r>
                </a:p>
              </p:txBody>
            </p:sp>
          </mc:Fallback>
        </mc:AlternateContent>
        <p:cxnSp>
          <p:nvCxnSpPr>
            <p:cNvPr id="12" name="Straight Arrow Connector 11"/>
            <p:cNvCxnSpPr>
              <a:stCxn id="8" idx="0"/>
              <a:endCxn id="6" idx="4"/>
            </p:cNvCxnSpPr>
            <p:nvPr/>
          </p:nvCxnSpPr>
          <p:spPr>
            <a:xfrm flipV="1">
              <a:off x="2175093" y="3102429"/>
              <a:ext cx="1182007" cy="63790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0"/>
              <a:endCxn id="6" idx="4"/>
            </p:cNvCxnSpPr>
            <p:nvPr/>
          </p:nvCxnSpPr>
          <p:spPr>
            <a:xfrm flipH="1" flipV="1">
              <a:off x="3357100" y="3102429"/>
              <a:ext cx="292546" cy="66185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0"/>
              <a:endCxn id="7" idx="4"/>
            </p:cNvCxnSpPr>
            <p:nvPr/>
          </p:nvCxnSpPr>
          <p:spPr>
            <a:xfrm flipV="1">
              <a:off x="5264707" y="3102429"/>
              <a:ext cx="425871" cy="65967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0"/>
              <a:endCxn id="7" idx="4"/>
            </p:cNvCxnSpPr>
            <p:nvPr/>
          </p:nvCxnSpPr>
          <p:spPr>
            <a:xfrm flipH="1" flipV="1">
              <a:off x="5690578" y="3102429"/>
              <a:ext cx="1205308" cy="68579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0"/>
              <a:endCxn id="5" idx="4"/>
            </p:cNvCxnSpPr>
            <p:nvPr/>
          </p:nvCxnSpPr>
          <p:spPr>
            <a:xfrm flipV="1">
              <a:off x="3357100" y="2057400"/>
              <a:ext cx="1250801" cy="51162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0"/>
              <a:endCxn id="5" idx="4"/>
            </p:cNvCxnSpPr>
            <p:nvPr/>
          </p:nvCxnSpPr>
          <p:spPr>
            <a:xfrm flipH="1" flipV="1">
              <a:off x="4607901" y="2057400"/>
              <a:ext cx="1082677" cy="51162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8" name="Object 17"/>
                <p:cNvGraphicFramePr>
                  <a:graphicFrameLocks noChangeAspect="1"/>
                </p:cNvGraphicFramePr>
                <p:nvPr>
                  <p:extLst>
                    <p:ext uri="{D42A27DB-BD31-4B8C-83A1-F6EECF244321}">
                      <p14:modId xmlns:p14="http://schemas.microsoft.com/office/powerpoint/2010/main" val="178265862"/>
                    </p:ext>
                  </p:extLst>
                </p:nvPr>
              </p:nvGraphicFramePr>
              <p:xfrm>
                <a:off x="1186543" y="3815617"/>
                <a:ext cx="304800" cy="352926"/>
              </p:xfrm>
              <a:graphic>
                <a:graphicData uri="http://schemas.openxmlformats.org/presentationml/2006/ole">
                  <mc:AlternateContent>
                    <mc:Choice xmlns:v="urn:schemas-microsoft-com:vml" Requires="v">
                      <p:oleObj spid="_x0000_s57074" name="Equation" r:id="rId11" imgW="241200" imgH="279360" progId="Equation.DSMT4">
                        <p:embed/>
                      </p:oleObj>
                    </mc:Choice>
                    <mc:Fallback>
                      <p:oleObj name="Equation" r:id="rId11" imgW="241200" imgH="279360" progId="Equation.DSMT4">
                        <p:embed/>
                        <p:pic>
                          <p:nvPicPr>
                            <p:cNvPr id="0" name=""/>
                            <p:cNvPicPr/>
                            <p:nvPr/>
                          </p:nvPicPr>
                          <p:blipFill>
                            <a:blip r:embed="rId12"/>
                            <a:stretch>
                              <a:fillRect/>
                            </a:stretch>
                          </p:blipFill>
                          <p:spPr>
                            <a:xfrm>
                              <a:off x="1186543" y="3815617"/>
                              <a:ext cx="304800" cy="352926"/>
                            </a:xfrm>
                            <a:prstGeom prst="rect">
                              <a:avLst/>
                            </a:prstGeom>
                          </p:spPr>
                        </p:pic>
                      </p:oleObj>
                    </mc:Fallback>
                  </mc:AlternateContent>
                </a:graphicData>
              </a:graphic>
            </p:graphicFrame>
          </mc:Choice>
          <mc:Fallback xmlns="">
            <p:graphicFrame>
              <p:nvGraphicFramePr>
                <p:cNvPr id="18" name="Object 17"/>
                <p:cNvGraphicFramePr>
                  <a:graphicFrameLocks noChangeAspect="1"/>
                </p:cNvGraphicFramePr>
                <p:nvPr>
                  <p:extLst>
                    <p:ext uri="{D42A27DB-BD31-4B8C-83A1-F6EECF244321}">
                      <p14:modId xmlns:p14="http://schemas.microsoft.com/office/powerpoint/2010/main" val="178265862"/>
                    </p:ext>
                  </p:extLst>
                </p:nvPr>
              </p:nvGraphicFramePr>
              <p:xfrm>
                <a:off x="1186543" y="3815617"/>
                <a:ext cx="304800" cy="352926"/>
              </p:xfrm>
              <a:graphic>
                <a:graphicData uri="http://schemas.openxmlformats.org/presentationml/2006/ole">
                  <mc:AlternateContent>
                    <mc:Choice xmlns:v="urn:schemas-microsoft-com:vml" Requires="v">
                      <p:oleObj spid="_x0000_s13234" name="Equation" r:id="rId13" imgW="241200" imgH="279360" progId="Equation.DSMT4">
                        <p:embed/>
                      </p:oleObj>
                    </mc:Choice>
                    <mc:Fallback>
                      <p:oleObj name="Equation" r:id="rId13" imgW="241200" imgH="279360" progId="Equation.DSMT4">
                        <p:embed/>
                        <p:pic>
                          <p:nvPicPr>
                            <p:cNvPr id="0" name=""/>
                            <p:cNvPicPr/>
                            <p:nvPr/>
                          </p:nvPicPr>
                          <p:blipFill>
                            <a:blip r:embed="rId14"/>
                            <a:stretch>
                              <a:fillRect/>
                            </a:stretch>
                          </p:blipFill>
                          <p:spPr>
                            <a:xfrm>
                              <a:off x="1186543" y="3815617"/>
                              <a:ext cx="304800" cy="352926"/>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9" name="Object 18"/>
                <p:cNvGraphicFramePr>
                  <a:graphicFrameLocks noChangeAspect="1"/>
                </p:cNvGraphicFramePr>
                <p:nvPr>
                  <p:extLst>
                    <p:ext uri="{D42A27DB-BD31-4B8C-83A1-F6EECF244321}">
                      <p14:modId xmlns:p14="http://schemas.microsoft.com/office/powerpoint/2010/main" val="1850515719"/>
                    </p:ext>
                  </p:extLst>
                </p:nvPr>
              </p:nvGraphicFramePr>
              <p:xfrm>
                <a:off x="2919821" y="3859576"/>
                <a:ext cx="320675" cy="352425"/>
              </p:xfrm>
              <a:graphic>
                <a:graphicData uri="http://schemas.openxmlformats.org/presentationml/2006/ole">
                  <mc:AlternateContent>
                    <mc:Choice xmlns:v="urn:schemas-microsoft-com:vml" Requires="v">
                      <p:oleObj spid="_x0000_s57075" name="Equation" r:id="rId15" imgW="253800" imgH="279360" progId="Equation.DSMT4">
                        <p:embed/>
                      </p:oleObj>
                    </mc:Choice>
                    <mc:Fallback>
                      <p:oleObj name="Equation" r:id="rId15" imgW="253800" imgH="279360" progId="Equation.DSMT4">
                        <p:embed/>
                        <p:pic>
                          <p:nvPicPr>
                            <p:cNvPr id="0" name=""/>
                            <p:cNvPicPr>
                              <a:picLocks noChangeAspect="1" noChangeArrowheads="1"/>
                            </p:cNvPicPr>
                            <p:nvPr/>
                          </p:nvPicPr>
                          <p:blipFill>
                            <a:blip r:embed="rId16"/>
                            <a:srcRect/>
                            <a:stretch>
                              <a:fillRect/>
                            </a:stretch>
                          </p:blipFill>
                          <p:spPr bwMode="auto">
                            <a:xfrm>
                              <a:off x="2919821" y="3859576"/>
                              <a:ext cx="320675"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19" name="Object 18"/>
                <p:cNvGraphicFramePr>
                  <a:graphicFrameLocks noChangeAspect="1"/>
                </p:cNvGraphicFramePr>
                <p:nvPr>
                  <p:extLst>
                    <p:ext uri="{D42A27DB-BD31-4B8C-83A1-F6EECF244321}">
                      <p14:modId xmlns:p14="http://schemas.microsoft.com/office/powerpoint/2010/main" val="1850515719"/>
                    </p:ext>
                  </p:extLst>
                </p:nvPr>
              </p:nvGraphicFramePr>
              <p:xfrm>
                <a:off x="2919821" y="3859576"/>
                <a:ext cx="320675" cy="352425"/>
              </p:xfrm>
              <a:graphic>
                <a:graphicData uri="http://schemas.openxmlformats.org/presentationml/2006/ole">
                  <mc:AlternateContent>
                    <mc:Choice xmlns:v="urn:schemas-microsoft-com:vml" Requires="v">
                      <p:oleObj spid="_x0000_s13235" name="Equation" r:id="rId17" imgW="253800" imgH="279360" progId="Equation.DSMT4">
                        <p:embed/>
                      </p:oleObj>
                    </mc:Choice>
                    <mc:Fallback>
                      <p:oleObj name="Equation" r:id="rId17" imgW="253800" imgH="279360" progId="Equation.DSMT4">
                        <p:embed/>
                        <p:pic>
                          <p:nvPicPr>
                            <p:cNvPr id="0" name=""/>
                            <p:cNvPicPr>
                              <a:picLocks noChangeAspect="1" noChangeArrowheads="1"/>
                            </p:cNvPicPr>
                            <p:nvPr/>
                          </p:nvPicPr>
                          <p:blipFill>
                            <a:blip r:embed="rId18"/>
                            <a:srcRect/>
                            <a:stretch>
                              <a:fillRect/>
                            </a:stretch>
                          </p:blipFill>
                          <p:spPr bwMode="auto">
                            <a:xfrm>
                              <a:off x="2919821" y="3859576"/>
                              <a:ext cx="3206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0" name="Object 19"/>
                <p:cNvGraphicFramePr>
                  <a:graphicFrameLocks noChangeAspect="1"/>
                </p:cNvGraphicFramePr>
                <p:nvPr>
                  <p:extLst>
                    <p:ext uri="{D42A27DB-BD31-4B8C-83A1-F6EECF244321}">
                      <p14:modId xmlns:p14="http://schemas.microsoft.com/office/powerpoint/2010/main" val="1466077849"/>
                    </p:ext>
                  </p:extLst>
                </p:nvPr>
              </p:nvGraphicFramePr>
              <p:xfrm>
                <a:off x="4334238" y="3880349"/>
                <a:ext cx="304800" cy="352425"/>
              </p:xfrm>
              <a:graphic>
                <a:graphicData uri="http://schemas.openxmlformats.org/presentationml/2006/ole">
                  <mc:AlternateContent>
                    <mc:Choice xmlns:v="urn:schemas-microsoft-com:vml" Requires="v">
                      <p:oleObj spid="_x0000_s57076" name="Equation" r:id="rId19" imgW="241200" imgH="279360" progId="Equation.DSMT4">
                        <p:embed/>
                      </p:oleObj>
                    </mc:Choice>
                    <mc:Fallback>
                      <p:oleObj name="Equation" r:id="rId19" imgW="241200" imgH="279360" progId="Equation.DSMT4">
                        <p:embed/>
                        <p:pic>
                          <p:nvPicPr>
                            <p:cNvPr id="0" name=""/>
                            <p:cNvPicPr>
                              <a:picLocks noChangeAspect="1" noChangeArrowheads="1"/>
                            </p:cNvPicPr>
                            <p:nvPr/>
                          </p:nvPicPr>
                          <p:blipFill>
                            <a:blip r:embed="rId20"/>
                            <a:srcRect/>
                            <a:stretch>
                              <a:fillRect/>
                            </a:stretch>
                          </p:blipFill>
                          <p:spPr bwMode="auto">
                            <a:xfrm>
                              <a:off x="4334238" y="3880349"/>
                              <a:ext cx="304800"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0" name="Object 19"/>
                <p:cNvGraphicFramePr>
                  <a:graphicFrameLocks noChangeAspect="1"/>
                </p:cNvGraphicFramePr>
                <p:nvPr>
                  <p:extLst>
                    <p:ext uri="{D42A27DB-BD31-4B8C-83A1-F6EECF244321}">
                      <p14:modId xmlns:p14="http://schemas.microsoft.com/office/powerpoint/2010/main" val="1466077849"/>
                    </p:ext>
                  </p:extLst>
                </p:nvPr>
              </p:nvGraphicFramePr>
              <p:xfrm>
                <a:off x="4334238" y="3880349"/>
                <a:ext cx="304800" cy="352425"/>
              </p:xfrm>
              <a:graphic>
                <a:graphicData uri="http://schemas.openxmlformats.org/presentationml/2006/ole">
                  <mc:AlternateContent>
                    <mc:Choice xmlns:v="urn:schemas-microsoft-com:vml" Requires="v">
                      <p:oleObj spid="_x0000_s13236" name="Equation" r:id="rId21" imgW="241200" imgH="279360" progId="Equation.DSMT4">
                        <p:embed/>
                      </p:oleObj>
                    </mc:Choice>
                    <mc:Fallback>
                      <p:oleObj name="Equation" r:id="rId21" imgW="241200" imgH="279360" progId="Equation.DSMT4">
                        <p:embed/>
                        <p:pic>
                          <p:nvPicPr>
                            <p:cNvPr id="0" name=""/>
                            <p:cNvPicPr>
                              <a:picLocks noChangeAspect="1" noChangeArrowheads="1"/>
                            </p:cNvPicPr>
                            <p:nvPr/>
                          </p:nvPicPr>
                          <p:blipFill>
                            <a:blip r:embed="rId22"/>
                            <a:srcRect/>
                            <a:stretch>
                              <a:fillRect/>
                            </a:stretch>
                          </p:blipFill>
                          <p:spPr bwMode="auto">
                            <a:xfrm>
                              <a:off x="4334238" y="3880349"/>
                              <a:ext cx="304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1" name="Object 20"/>
                <p:cNvGraphicFramePr>
                  <a:graphicFrameLocks noChangeAspect="1"/>
                </p:cNvGraphicFramePr>
                <p:nvPr>
                  <p:extLst>
                    <p:ext uri="{D42A27DB-BD31-4B8C-83A1-F6EECF244321}">
                      <p14:modId xmlns:p14="http://schemas.microsoft.com/office/powerpoint/2010/main" val="1056937044"/>
                    </p:ext>
                  </p:extLst>
                </p:nvPr>
              </p:nvGraphicFramePr>
              <p:xfrm>
                <a:off x="5988432" y="3921033"/>
                <a:ext cx="304800" cy="352425"/>
              </p:xfrm>
              <a:graphic>
                <a:graphicData uri="http://schemas.openxmlformats.org/presentationml/2006/ole">
                  <mc:AlternateContent>
                    <mc:Choice xmlns:v="urn:schemas-microsoft-com:vml" Requires="v">
                      <p:oleObj spid="_x0000_s57077" name="Equation" r:id="rId23" imgW="241200" imgH="279360" progId="Equation.DSMT4">
                        <p:embed/>
                      </p:oleObj>
                    </mc:Choice>
                    <mc:Fallback>
                      <p:oleObj name="Equation" r:id="rId23" imgW="241200" imgH="279360" progId="Equation.DSMT4">
                        <p:embed/>
                        <p:pic>
                          <p:nvPicPr>
                            <p:cNvPr id="0" name=""/>
                            <p:cNvPicPr>
                              <a:picLocks noChangeAspect="1" noChangeArrowheads="1"/>
                            </p:cNvPicPr>
                            <p:nvPr/>
                          </p:nvPicPr>
                          <p:blipFill>
                            <a:blip r:embed="rId24"/>
                            <a:srcRect/>
                            <a:stretch>
                              <a:fillRect/>
                            </a:stretch>
                          </p:blipFill>
                          <p:spPr bwMode="auto">
                            <a:xfrm>
                              <a:off x="5988432" y="3921033"/>
                              <a:ext cx="304800"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1" name="Object 20"/>
                <p:cNvGraphicFramePr>
                  <a:graphicFrameLocks noChangeAspect="1"/>
                </p:cNvGraphicFramePr>
                <p:nvPr>
                  <p:extLst>
                    <p:ext uri="{D42A27DB-BD31-4B8C-83A1-F6EECF244321}">
                      <p14:modId xmlns:p14="http://schemas.microsoft.com/office/powerpoint/2010/main" val="1056937044"/>
                    </p:ext>
                  </p:extLst>
                </p:nvPr>
              </p:nvGraphicFramePr>
              <p:xfrm>
                <a:off x="5988432" y="3921033"/>
                <a:ext cx="304800" cy="352425"/>
              </p:xfrm>
              <a:graphic>
                <a:graphicData uri="http://schemas.openxmlformats.org/presentationml/2006/ole">
                  <mc:AlternateContent>
                    <mc:Choice xmlns:v="urn:schemas-microsoft-com:vml" Requires="v">
                      <p:oleObj spid="_x0000_s13237" name="Equation" r:id="rId25" imgW="241200" imgH="279360" progId="Equation.DSMT4">
                        <p:embed/>
                      </p:oleObj>
                    </mc:Choice>
                    <mc:Fallback>
                      <p:oleObj name="Equation" r:id="rId25" imgW="241200" imgH="279360" progId="Equation.DSMT4">
                        <p:embed/>
                        <p:pic>
                          <p:nvPicPr>
                            <p:cNvPr id="0" name=""/>
                            <p:cNvPicPr>
                              <a:picLocks noChangeAspect="1" noChangeArrowheads="1"/>
                            </p:cNvPicPr>
                            <p:nvPr/>
                          </p:nvPicPr>
                          <p:blipFill>
                            <a:blip r:embed="rId26"/>
                            <a:srcRect/>
                            <a:stretch>
                              <a:fillRect/>
                            </a:stretch>
                          </p:blipFill>
                          <p:spPr bwMode="auto">
                            <a:xfrm>
                              <a:off x="5988432" y="3921033"/>
                              <a:ext cx="304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2" name="Object 21"/>
                <p:cNvGraphicFramePr>
                  <a:graphicFrameLocks noChangeAspect="1"/>
                </p:cNvGraphicFramePr>
                <p:nvPr>
                  <p:extLst>
                    <p:ext uri="{D42A27DB-BD31-4B8C-83A1-F6EECF244321}">
                      <p14:modId xmlns:p14="http://schemas.microsoft.com/office/powerpoint/2010/main" val="3170713221"/>
                    </p:ext>
                  </p:extLst>
                </p:nvPr>
              </p:nvGraphicFramePr>
              <p:xfrm>
                <a:off x="2430463" y="2649538"/>
                <a:ext cx="288925" cy="352425"/>
              </p:xfrm>
              <a:graphic>
                <a:graphicData uri="http://schemas.openxmlformats.org/presentationml/2006/ole">
                  <mc:AlternateContent>
                    <mc:Choice xmlns:v="urn:schemas-microsoft-com:vml" Requires="v">
                      <p:oleObj spid="_x0000_s57078" name="Equation" r:id="rId27" imgW="228600" imgH="279360" progId="Equation.DSMT4">
                        <p:embed/>
                      </p:oleObj>
                    </mc:Choice>
                    <mc:Fallback>
                      <p:oleObj name="Equation" r:id="rId27" imgW="228600" imgH="279360" progId="Equation.DSMT4">
                        <p:embed/>
                        <p:pic>
                          <p:nvPicPr>
                            <p:cNvPr id="0" name=""/>
                            <p:cNvPicPr>
                              <a:picLocks noChangeAspect="1" noChangeArrowheads="1"/>
                            </p:cNvPicPr>
                            <p:nvPr/>
                          </p:nvPicPr>
                          <p:blipFill>
                            <a:blip r:embed="rId28"/>
                            <a:srcRect/>
                            <a:stretch>
                              <a:fillRect/>
                            </a:stretch>
                          </p:blipFill>
                          <p:spPr bwMode="auto">
                            <a:xfrm>
                              <a:off x="2430463" y="2649538"/>
                              <a:ext cx="288925"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2" name="Object 21"/>
                <p:cNvGraphicFramePr>
                  <a:graphicFrameLocks noChangeAspect="1"/>
                </p:cNvGraphicFramePr>
                <p:nvPr>
                  <p:extLst>
                    <p:ext uri="{D42A27DB-BD31-4B8C-83A1-F6EECF244321}">
                      <p14:modId xmlns:p14="http://schemas.microsoft.com/office/powerpoint/2010/main" val="3170713221"/>
                    </p:ext>
                  </p:extLst>
                </p:nvPr>
              </p:nvGraphicFramePr>
              <p:xfrm>
                <a:off x="2430463" y="2649538"/>
                <a:ext cx="288925" cy="352425"/>
              </p:xfrm>
              <a:graphic>
                <a:graphicData uri="http://schemas.openxmlformats.org/presentationml/2006/ole">
                  <mc:AlternateContent>
                    <mc:Choice xmlns:v="urn:schemas-microsoft-com:vml" Requires="v">
                      <p:oleObj spid="_x0000_s13238" name="Equation" r:id="rId29" imgW="228600" imgH="279360" progId="Equation.DSMT4">
                        <p:embed/>
                      </p:oleObj>
                    </mc:Choice>
                    <mc:Fallback>
                      <p:oleObj name="Equation" r:id="rId29" imgW="228600" imgH="279360" progId="Equation.DSMT4">
                        <p:embed/>
                        <p:pic>
                          <p:nvPicPr>
                            <p:cNvPr id="0" name=""/>
                            <p:cNvPicPr>
                              <a:picLocks noChangeAspect="1" noChangeArrowheads="1"/>
                            </p:cNvPicPr>
                            <p:nvPr/>
                          </p:nvPicPr>
                          <p:blipFill>
                            <a:blip r:embed="rId30"/>
                            <a:srcRect/>
                            <a:stretch>
                              <a:fillRect/>
                            </a:stretch>
                          </p:blipFill>
                          <p:spPr bwMode="auto">
                            <a:xfrm>
                              <a:off x="2430463" y="2649538"/>
                              <a:ext cx="2889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3" name="Object 22"/>
                <p:cNvGraphicFramePr>
                  <a:graphicFrameLocks noChangeAspect="1"/>
                </p:cNvGraphicFramePr>
                <p:nvPr>
                  <p:extLst>
                    <p:ext uri="{D42A27DB-BD31-4B8C-83A1-F6EECF244321}">
                      <p14:modId xmlns:p14="http://schemas.microsoft.com/office/powerpoint/2010/main" val="4142939131"/>
                    </p:ext>
                  </p:extLst>
                </p:nvPr>
              </p:nvGraphicFramePr>
              <p:xfrm>
                <a:off x="4735513" y="2709863"/>
                <a:ext cx="320675" cy="352425"/>
              </p:xfrm>
              <a:graphic>
                <a:graphicData uri="http://schemas.openxmlformats.org/presentationml/2006/ole">
                  <mc:AlternateContent>
                    <mc:Choice xmlns:v="urn:schemas-microsoft-com:vml" Requires="v">
                      <p:oleObj spid="_x0000_s57079" name="Equation" r:id="rId31" imgW="253800" imgH="279360" progId="Equation.DSMT4">
                        <p:embed/>
                      </p:oleObj>
                    </mc:Choice>
                    <mc:Fallback>
                      <p:oleObj name="Equation" r:id="rId31" imgW="253800" imgH="279360" progId="Equation.DSMT4">
                        <p:embed/>
                        <p:pic>
                          <p:nvPicPr>
                            <p:cNvPr id="0" name=""/>
                            <p:cNvPicPr>
                              <a:picLocks noChangeAspect="1" noChangeArrowheads="1"/>
                            </p:cNvPicPr>
                            <p:nvPr/>
                          </p:nvPicPr>
                          <p:blipFill>
                            <a:blip r:embed="rId32"/>
                            <a:srcRect/>
                            <a:stretch>
                              <a:fillRect/>
                            </a:stretch>
                          </p:blipFill>
                          <p:spPr bwMode="auto">
                            <a:xfrm>
                              <a:off x="4735513" y="2709863"/>
                              <a:ext cx="320675"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3" name="Object 22"/>
                <p:cNvGraphicFramePr>
                  <a:graphicFrameLocks noChangeAspect="1"/>
                </p:cNvGraphicFramePr>
                <p:nvPr>
                  <p:extLst>
                    <p:ext uri="{D42A27DB-BD31-4B8C-83A1-F6EECF244321}">
                      <p14:modId xmlns:p14="http://schemas.microsoft.com/office/powerpoint/2010/main" val="4142939131"/>
                    </p:ext>
                  </p:extLst>
                </p:nvPr>
              </p:nvGraphicFramePr>
              <p:xfrm>
                <a:off x="4735513" y="2709863"/>
                <a:ext cx="320675" cy="352425"/>
              </p:xfrm>
              <a:graphic>
                <a:graphicData uri="http://schemas.openxmlformats.org/presentationml/2006/ole">
                  <mc:AlternateContent>
                    <mc:Choice xmlns:v="urn:schemas-microsoft-com:vml" Requires="v">
                      <p:oleObj spid="_x0000_s13239" name="Equation" r:id="rId33" imgW="253800" imgH="279360" progId="Equation.DSMT4">
                        <p:embed/>
                      </p:oleObj>
                    </mc:Choice>
                    <mc:Fallback>
                      <p:oleObj name="Equation" r:id="rId33" imgW="253800" imgH="279360" progId="Equation.DSMT4">
                        <p:embed/>
                        <p:pic>
                          <p:nvPicPr>
                            <p:cNvPr id="0" name=""/>
                            <p:cNvPicPr>
                              <a:picLocks noChangeAspect="1" noChangeArrowheads="1"/>
                            </p:cNvPicPr>
                            <p:nvPr/>
                          </p:nvPicPr>
                          <p:blipFill>
                            <a:blip r:embed="rId34"/>
                            <a:srcRect/>
                            <a:stretch>
                              <a:fillRect/>
                            </a:stretch>
                          </p:blipFill>
                          <p:spPr bwMode="auto">
                            <a:xfrm>
                              <a:off x="4735513" y="2709863"/>
                              <a:ext cx="3206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4" name="Object 23"/>
                <p:cNvGraphicFramePr>
                  <a:graphicFrameLocks noChangeAspect="1"/>
                </p:cNvGraphicFramePr>
                <p:nvPr>
                  <p:extLst>
                    <p:ext uri="{D42A27DB-BD31-4B8C-83A1-F6EECF244321}">
                      <p14:modId xmlns:p14="http://schemas.microsoft.com/office/powerpoint/2010/main" val="527875947"/>
                    </p:ext>
                  </p:extLst>
                </p:nvPr>
              </p:nvGraphicFramePr>
              <p:xfrm>
                <a:off x="3262313" y="1568450"/>
                <a:ext cx="303212" cy="352425"/>
              </p:xfrm>
              <a:graphic>
                <a:graphicData uri="http://schemas.openxmlformats.org/presentationml/2006/ole">
                  <mc:AlternateContent>
                    <mc:Choice xmlns:v="urn:schemas-microsoft-com:vml" Requires="v">
                      <p:oleObj spid="_x0000_s57080" name="Equation" r:id="rId35" imgW="241200" imgH="279360" progId="Equation.DSMT4">
                        <p:embed/>
                      </p:oleObj>
                    </mc:Choice>
                    <mc:Fallback>
                      <p:oleObj name="Equation" r:id="rId35" imgW="241200" imgH="279360" progId="Equation.DSMT4">
                        <p:embed/>
                        <p:pic>
                          <p:nvPicPr>
                            <p:cNvPr id="0" name=""/>
                            <p:cNvPicPr>
                              <a:picLocks noChangeAspect="1" noChangeArrowheads="1"/>
                            </p:cNvPicPr>
                            <p:nvPr/>
                          </p:nvPicPr>
                          <p:blipFill>
                            <a:blip r:embed="rId36"/>
                            <a:srcRect/>
                            <a:stretch>
                              <a:fillRect/>
                            </a:stretch>
                          </p:blipFill>
                          <p:spPr bwMode="auto">
                            <a:xfrm>
                              <a:off x="3262313" y="1568450"/>
                              <a:ext cx="303212"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4" name="Object 23"/>
                <p:cNvGraphicFramePr>
                  <a:graphicFrameLocks noChangeAspect="1"/>
                </p:cNvGraphicFramePr>
                <p:nvPr>
                  <p:extLst>
                    <p:ext uri="{D42A27DB-BD31-4B8C-83A1-F6EECF244321}">
                      <p14:modId xmlns:p14="http://schemas.microsoft.com/office/powerpoint/2010/main" val="527875947"/>
                    </p:ext>
                  </p:extLst>
                </p:nvPr>
              </p:nvGraphicFramePr>
              <p:xfrm>
                <a:off x="3262313" y="1568450"/>
                <a:ext cx="303212" cy="352425"/>
              </p:xfrm>
              <a:graphic>
                <a:graphicData uri="http://schemas.openxmlformats.org/presentationml/2006/ole">
                  <mc:AlternateContent>
                    <mc:Choice xmlns:v="urn:schemas-microsoft-com:vml" Requires="v">
                      <p:oleObj spid="_x0000_s13240" name="Equation" r:id="rId37" imgW="241200" imgH="279360" progId="Equation.DSMT4">
                        <p:embed/>
                      </p:oleObj>
                    </mc:Choice>
                    <mc:Fallback>
                      <p:oleObj name="Equation" r:id="rId37" imgW="241200" imgH="279360" progId="Equation.DSMT4">
                        <p:embed/>
                        <p:pic>
                          <p:nvPicPr>
                            <p:cNvPr id="0" name=""/>
                            <p:cNvPicPr>
                              <a:picLocks noChangeAspect="1" noChangeArrowheads="1"/>
                            </p:cNvPicPr>
                            <p:nvPr/>
                          </p:nvPicPr>
                          <p:blipFill>
                            <a:blip r:embed="rId38"/>
                            <a:srcRect/>
                            <a:stretch>
                              <a:fillRect/>
                            </a:stretch>
                          </p:blipFill>
                          <p:spPr bwMode="auto">
                            <a:xfrm>
                              <a:off x="3262313" y="1568450"/>
                              <a:ext cx="30321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grpSp>
      <p:grpSp>
        <p:nvGrpSpPr>
          <p:cNvPr id="28" name="Group 27"/>
          <p:cNvGrpSpPr/>
          <p:nvPr/>
        </p:nvGrpSpPr>
        <p:grpSpPr>
          <a:xfrm>
            <a:off x="3220001" y="1811384"/>
            <a:ext cx="2723599" cy="425632"/>
            <a:chOff x="3220001" y="1811384"/>
            <a:chExt cx="2723599" cy="425632"/>
          </a:xfrm>
        </p:grpSpPr>
        <mc:AlternateContent xmlns:mc="http://schemas.openxmlformats.org/markup-compatibility/2006" xmlns:a14="http://schemas.microsoft.com/office/drawing/2010/main">
          <mc:Choice Requires="a14">
            <p:sp>
              <p:nvSpPr>
                <p:cNvPr id="26" name="Rectangle 25"/>
                <p:cNvSpPr/>
                <p:nvPr/>
              </p:nvSpPr>
              <p:spPr>
                <a:xfrm>
                  <a:off x="3220001" y="1812475"/>
                  <a:ext cx="959551" cy="42454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14:m>
                    <m:oMathPara xmlns:m="http://schemas.openxmlformats.org/officeDocument/2006/math">
                      <m:oMathParaPr>
                        <m:jc m:val="left"/>
                      </m:oMathParaPr>
                      <m:oMath xmlns:m="http://schemas.openxmlformats.org/officeDocument/2006/math">
                        <m:sSub>
                          <m:sSubPr>
                            <m:ctrlPr>
                              <a:rPr lang="en-US" sz="1600" i="1" smtClean="0">
                                <a:solidFill>
                                  <a:schemeClr val="tx1"/>
                                </a:solidFill>
                                <a:latin typeface="Cambria Math"/>
                              </a:rPr>
                            </m:ctrlPr>
                          </m:sSubPr>
                          <m:e>
                            <m:r>
                              <a:rPr lang="en-US" sz="1600" i="1">
                                <a:solidFill>
                                  <a:schemeClr val="tx1"/>
                                </a:solidFill>
                                <a:latin typeface="Cambria Math"/>
                              </a:rPr>
                              <m:t>𝜇</m:t>
                            </m:r>
                          </m:e>
                          <m:sub>
                            <m:r>
                              <a:rPr lang="en-US" sz="1600" i="1">
                                <a:solidFill>
                                  <a:schemeClr val="tx1"/>
                                </a:solidFill>
                                <a:latin typeface="Cambria Math"/>
                              </a:rPr>
                              <m:t>1</m:t>
                            </m:r>
                            <m:r>
                              <a:rPr lang="en-US" sz="1600" i="1">
                                <a:solidFill>
                                  <a:schemeClr val="tx1"/>
                                </a:solidFill>
                                <a:latin typeface="Cambria Math"/>
                              </a:rPr>
                              <m:t>,</m:t>
                            </m:r>
                            <m:r>
                              <a:rPr lang="en-US" sz="1600" i="1">
                                <a:solidFill>
                                  <a:schemeClr val="tx1"/>
                                </a:solidFill>
                                <a:latin typeface="Cambria Math"/>
                              </a:rPr>
                              <m:t>𝑟</m:t>
                            </m:r>
                          </m:sub>
                        </m:sSub>
                        <m:r>
                          <a:rPr lang="en-US" sz="1600" i="1">
                            <a:solidFill>
                              <a:schemeClr val="tx1"/>
                            </a:solidFill>
                            <a:latin typeface="Cambria Math"/>
                          </a:rPr>
                          <m:t>(</m:t>
                        </m:r>
                        <m:r>
                          <a:rPr lang="en-US" sz="1600" i="1">
                            <a:solidFill>
                              <a:schemeClr val="tx1"/>
                            </a:solidFill>
                            <a:latin typeface="Cambria Math"/>
                          </a:rPr>
                          <m:t>𝑎</m:t>
                        </m:r>
                        <m:r>
                          <a:rPr lang="en-US" sz="1600" i="1">
                            <a:solidFill>
                              <a:schemeClr val="tx1"/>
                            </a:solidFill>
                            <a:latin typeface="Cambria Math"/>
                          </a:rPr>
                          <m:t>,</m:t>
                        </m:r>
                        <m:r>
                          <a:rPr lang="en-US" sz="1600" i="1">
                            <a:solidFill>
                              <a:schemeClr val="tx1"/>
                            </a:solidFill>
                            <a:latin typeface="Cambria Math"/>
                          </a:rPr>
                          <m:t>𝑏</m:t>
                        </m:r>
                        <m:r>
                          <a:rPr lang="en-US" sz="1600" i="1">
                            <a:solidFill>
                              <a:schemeClr val="tx1"/>
                            </a:solidFill>
                            <a:latin typeface="Cambria Math"/>
                          </a:rPr>
                          <m:t>)</m:t>
                        </m:r>
                      </m:oMath>
                    </m:oMathPara>
                  </a14:m>
                  <a:endParaRPr lang="en-US" sz="1600" dirty="0">
                    <a:solidFill>
                      <a:schemeClr val="tx1"/>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3220001" y="1812475"/>
                  <a:ext cx="959551" cy="424541"/>
                </a:xfrm>
                <a:prstGeom prst="rect">
                  <a:avLst/>
                </a:prstGeom>
                <a:blipFill rotWithShape="1">
                  <a:blip r:embed="rId39"/>
                  <a:stretch>
                    <a:fillRect r="-617"/>
                  </a:stretch>
                </a:blipFill>
                <a:ln>
                  <a:solidFill>
                    <a:schemeClr val="accent2">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4864006" y="1811384"/>
                  <a:ext cx="1079594" cy="42454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14:m>
                    <m:oMathPara xmlns:m="http://schemas.openxmlformats.org/officeDocument/2006/math">
                      <m:oMathParaPr>
                        <m:jc m:val="left"/>
                      </m:oMathParaPr>
                      <m:oMath xmlns:m="http://schemas.openxmlformats.org/officeDocument/2006/math">
                        <m:sSub>
                          <m:sSubPr>
                            <m:ctrlPr>
                              <a:rPr lang="en-US" sz="1600" i="1" smtClean="0">
                                <a:solidFill>
                                  <a:schemeClr val="tx1"/>
                                </a:solidFill>
                                <a:latin typeface="Cambria Math"/>
                              </a:rPr>
                            </m:ctrlPr>
                          </m:sSubPr>
                          <m:e>
                            <m:r>
                              <a:rPr lang="en-US" sz="1600" i="1">
                                <a:solidFill>
                                  <a:schemeClr val="tx1"/>
                                </a:solidFill>
                                <a:latin typeface="Cambria Math"/>
                              </a:rPr>
                              <m:t>𝜇</m:t>
                            </m:r>
                          </m:e>
                          <m:sub>
                            <m:r>
                              <a:rPr lang="en-US" sz="1600" b="0" i="1" smtClean="0">
                                <a:solidFill>
                                  <a:schemeClr val="tx1"/>
                                </a:solidFill>
                                <a:latin typeface="Cambria Math"/>
                              </a:rPr>
                              <m:t>2</m:t>
                            </m:r>
                            <m:r>
                              <a:rPr lang="en-US" sz="1600" i="1">
                                <a:solidFill>
                                  <a:schemeClr val="tx1"/>
                                </a:solidFill>
                                <a:latin typeface="Cambria Math"/>
                              </a:rPr>
                              <m:t>,</m:t>
                            </m:r>
                            <m:r>
                              <a:rPr lang="en-US" sz="1600" i="1">
                                <a:solidFill>
                                  <a:schemeClr val="tx1"/>
                                </a:solidFill>
                                <a:latin typeface="Cambria Math"/>
                              </a:rPr>
                              <m:t>𝑟</m:t>
                            </m:r>
                          </m:sub>
                        </m:sSub>
                        <m:r>
                          <a:rPr lang="en-US" sz="1600" i="1">
                            <a:solidFill>
                              <a:schemeClr val="tx1"/>
                            </a:solidFill>
                            <a:latin typeface="Cambria Math"/>
                          </a:rPr>
                          <m:t>(</m:t>
                        </m:r>
                        <m:r>
                          <a:rPr lang="en-US" sz="1600" b="0" i="1" smtClean="0">
                            <a:solidFill>
                              <a:schemeClr val="tx1"/>
                            </a:solidFill>
                            <a:latin typeface="Cambria Math"/>
                          </a:rPr>
                          <m:t>𝑐</m:t>
                        </m:r>
                        <m:r>
                          <a:rPr lang="en-US" sz="1600" b="0" i="1" smtClean="0">
                            <a:solidFill>
                              <a:schemeClr val="tx1"/>
                            </a:solidFill>
                            <a:latin typeface="Cambria Math"/>
                          </a:rPr>
                          <m:t>,</m:t>
                        </m:r>
                        <m:r>
                          <a:rPr lang="en-US" sz="1600" b="0" i="1" smtClean="0">
                            <a:solidFill>
                              <a:schemeClr val="tx1"/>
                            </a:solidFill>
                            <a:latin typeface="Cambria Math"/>
                          </a:rPr>
                          <m:t>𝑑</m:t>
                        </m:r>
                        <m:r>
                          <a:rPr lang="en-US" sz="1600" b="0" i="1" smtClean="0">
                            <a:solidFill>
                              <a:schemeClr val="tx1"/>
                            </a:solidFill>
                            <a:latin typeface="Cambria Math"/>
                          </a:rPr>
                          <m:t>,</m:t>
                        </m:r>
                        <m:r>
                          <a:rPr lang="en-US" sz="1600" b="0" i="1" smtClean="0">
                            <a:solidFill>
                              <a:schemeClr val="tx1"/>
                            </a:solidFill>
                            <a:latin typeface="Cambria Math"/>
                          </a:rPr>
                          <m:t>𝑒</m:t>
                        </m:r>
                        <m:r>
                          <a:rPr lang="en-US" sz="1600" i="1">
                            <a:solidFill>
                              <a:schemeClr val="tx1"/>
                            </a:solidFill>
                            <a:latin typeface="Cambria Math"/>
                          </a:rPr>
                          <m:t>)</m:t>
                        </m:r>
                      </m:oMath>
                    </m:oMathPara>
                  </a14:m>
                  <a:endParaRPr lang="en-US" sz="1600" dirty="0">
                    <a:solidFill>
                      <a:schemeClr val="tx1"/>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4864006" y="1811384"/>
                  <a:ext cx="1079594" cy="424541"/>
                </a:xfrm>
                <a:prstGeom prst="rect">
                  <a:avLst/>
                </a:prstGeom>
                <a:blipFill rotWithShape="1">
                  <a:blip r:embed="rId40"/>
                  <a:stretch>
                    <a:fillRect r="-5525"/>
                  </a:stretch>
                </a:blipFill>
                <a:ln>
                  <a:solidFill>
                    <a:schemeClr val="accent2">
                      <a:lumMod val="60000"/>
                      <a:lumOff val="40000"/>
                    </a:schemeClr>
                  </a:solidFill>
                </a:ln>
              </p:spPr>
              <p:txBody>
                <a:bodyPr/>
                <a:lstStyle/>
                <a:p>
                  <a:r>
                    <a:rPr lang="en-US">
                      <a:noFill/>
                    </a:rPr>
                    <a:t> </a:t>
                  </a:r>
                </a:p>
              </p:txBody>
            </p:sp>
          </mc:Fallback>
        </mc:AlternateContent>
      </p:grpSp>
      <p:grpSp>
        <p:nvGrpSpPr>
          <p:cNvPr id="49" name="Group 48"/>
          <p:cNvGrpSpPr/>
          <p:nvPr/>
        </p:nvGrpSpPr>
        <p:grpSpPr>
          <a:xfrm>
            <a:off x="261785" y="4367122"/>
            <a:ext cx="6275837" cy="2212579"/>
            <a:chOff x="914400" y="4318396"/>
            <a:chExt cx="6275837" cy="2212579"/>
          </a:xfrm>
        </p:grpSpPr>
        <mc:AlternateContent xmlns:mc="http://schemas.openxmlformats.org/markup-compatibility/2006" xmlns:a14="http://schemas.microsoft.com/office/drawing/2010/main">
          <mc:Choice Requires="a14">
            <p:graphicFrame>
              <p:nvGraphicFramePr>
                <p:cNvPr id="29" name="Object 28"/>
                <p:cNvGraphicFramePr>
                  <a:graphicFrameLocks noChangeAspect="1"/>
                </p:cNvGraphicFramePr>
                <p:nvPr>
                  <p:extLst>
                    <p:ext uri="{D42A27DB-BD31-4B8C-83A1-F6EECF244321}">
                      <p14:modId xmlns:p14="http://schemas.microsoft.com/office/powerpoint/2010/main" val="2392337383"/>
                    </p:ext>
                  </p:extLst>
                </p:nvPr>
              </p:nvGraphicFramePr>
              <p:xfrm>
                <a:off x="914400" y="4318396"/>
                <a:ext cx="2171076" cy="2193529"/>
              </p:xfrm>
              <a:graphic>
                <a:graphicData uri="http://schemas.openxmlformats.org/presentationml/2006/ole">
                  <mc:AlternateContent>
                    <mc:Choice xmlns:v="urn:schemas-microsoft-com:vml" Requires="v">
                      <p:oleObj spid="_x0000_s57081" name="Equation" r:id="rId41" imgW="2768600" imgH="2794000" progId="Equation.DSMT4">
                        <p:embed/>
                      </p:oleObj>
                    </mc:Choice>
                    <mc:Fallback>
                      <p:oleObj name="Equation" r:id="rId41" imgW="2768600" imgH="2794000" progId="Equation.DSMT4">
                        <p:embed/>
                        <p:pic>
                          <p:nvPicPr>
                            <p:cNvPr id="0" name="Object 38"/>
                            <p:cNvPicPr>
                              <a:picLocks noChangeAspect="1" noChangeArrowheads="1"/>
                            </p:cNvPicPr>
                            <p:nvPr/>
                          </p:nvPicPr>
                          <p:blipFill>
                            <a:blip r:embed="rId42">
                              <a:extLst>
                                <a:ext uri="{28A0092B-C50C-407E-A947-70E740481C1C}">
                                  <a14:useLocalDpi val="0"/>
                                </a:ext>
                              </a:extLst>
                            </a:blip>
                            <a:srcRect/>
                            <a:stretch>
                              <a:fillRect/>
                            </a:stretch>
                          </p:blipFill>
                          <p:spPr bwMode="auto">
                            <a:xfrm>
                              <a:off x="914400" y="4318396"/>
                              <a:ext cx="2171076" cy="2193529"/>
                            </a:xfrm>
                            <a:prstGeom prst="rect">
                              <a:avLst/>
                            </a:prstGeom>
                            <a:noFill/>
                            <a:ln>
                              <a:noFill/>
                            </a:ln>
                            <a:effectLst/>
                          </p:spPr>
                        </p:pic>
                      </p:oleObj>
                    </mc:Fallback>
                  </mc:AlternateContent>
                </a:graphicData>
              </a:graphic>
            </p:graphicFrame>
          </mc:Choice>
          <mc:Fallback xmlns="">
            <p:graphicFrame>
              <p:nvGraphicFramePr>
                <p:cNvPr id="29" name="Object 28"/>
                <p:cNvGraphicFramePr>
                  <a:graphicFrameLocks noChangeAspect="1"/>
                </p:cNvGraphicFramePr>
                <p:nvPr>
                  <p:extLst>
                    <p:ext uri="{D42A27DB-BD31-4B8C-83A1-F6EECF244321}">
                      <p14:modId xmlns:p14="http://schemas.microsoft.com/office/powerpoint/2010/main" val="2392337383"/>
                    </p:ext>
                  </p:extLst>
                </p:nvPr>
              </p:nvGraphicFramePr>
              <p:xfrm>
                <a:off x="914400" y="4318396"/>
                <a:ext cx="2171076" cy="2193529"/>
              </p:xfrm>
              <a:graphic>
                <a:graphicData uri="http://schemas.openxmlformats.org/presentationml/2006/ole">
                  <mc:AlternateContent>
                    <mc:Choice xmlns:v="urn:schemas-microsoft-com:vml" Requires="v">
                      <p:oleObj spid="_x0000_s13241" name="Equation" r:id="rId43" imgW="2768600" imgH="2794000" progId="Equation.DSMT4">
                        <p:embed/>
                      </p:oleObj>
                    </mc:Choice>
                    <mc:Fallback>
                      <p:oleObj name="Equation" r:id="rId43" imgW="2768600" imgH="2794000" progId="Equation.DSMT4">
                        <p:embed/>
                        <p:pic>
                          <p:nvPicPr>
                            <p:cNvPr id="0" name="Object 38"/>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14400" y="4318396"/>
                              <a:ext cx="2171076" cy="2193529"/>
                            </a:xfrm>
                            <a:prstGeom prst="rect">
                              <a:avLst/>
                            </a:prstGeom>
                            <a:noFill/>
                            <a:ln>
                              <a:noFill/>
                            </a:ln>
                            <a:effectLst/>
                          </p:spPr>
                        </p:pic>
                      </p:oleObj>
                    </mc:Fallback>
                  </mc:AlternateContent>
                </a:graphicData>
              </a:graphic>
            </p:graphicFrame>
          </mc:Fallback>
        </mc:AlternateContent>
        <p:sp>
          <p:nvSpPr>
            <p:cNvPr id="30" name="Rectangle 42"/>
            <p:cNvSpPr>
              <a:spLocks noChangeArrowheads="1"/>
            </p:cNvSpPr>
            <p:nvPr/>
          </p:nvSpPr>
          <p:spPr bwMode="auto">
            <a:xfrm>
              <a:off x="3142852" y="5334000"/>
              <a:ext cx="51370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3600" dirty="0"/>
                <a:t>=</a:t>
              </a:r>
            </a:p>
          </p:txBody>
        </p:sp>
        <mc:AlternateContent xmlns:mc="http://schemas.openxmlformats.org/markup-compatibility/2006" xmlns:a14="http://schemas.microsoft.com/office/drawing/2010/main">
          <mc:Choice Requires="a14">
            <p:graphicFrame>
              <p:nvGraphicFramePr>
                <p:cNvPr id="31" name="Object 30"/>
                <p:cNvGraphicFramePr>
                  <a:graphicFrameLocks noChangeAspect="1"/>
                </p:cNvGraphicFramePr>
                <p:nvPr>
                  <p:extLst>
                    <p:ext uri="{D42A27DB-BD31-4B8C-83A1-F6EECF244321}">
                      <p14:modId xmlns:p14="http://schemas.microsoft.com/office/powerpoint/2010/main" val="2484762091"/>
                    </p:ext>
                  </p:extLst>
                </p:nvPr>
              </p:nvGraphicFramePr>
              <p:xfrm>
                <a:off x="3656557" y="4751387"/>
                <a:ext cx="1435100" cy="1597025"/>
              </p:xfrm>
              <a:graphic>
                <a:graphicData uri="http://schemas.openxmlformats.org/presentationml/2006/ole">
                  <mc:AlternateContent>
                    <mc:Choice xmlns:v="urn:schemas-microsoft-com:vml" Requires="v">
                      <p:oleObj spid="_x0000_s57082" name="Equation" r:id="rId45" imgW="1688760" imgH="1879560" progId="Equation.DSMT4">
                        <p:embed/>
                      </p:oleObj>
                    </mc:Choice>
                    <mc:Fallback>
                      <p:oleObj name="Equation" r:id="rId45" imgW="1688760" imgH="1879560" progId="Equation.DSMT4">
                        <p:embed/>
                        <p:pic>
                          <p:nvPicPr>
                            <p:cNvPr id="0" name="Object 39"/>
                            <p:cNvPicPr>
                              <a:picLocks noChangeAspect="1" noChangeArrowheads="1"/>
                            </p:cNvPicPr>
                            <p:nvPr/>
                          </p:nvPicPr>
                          <p:blipFill>
                            <a:blip r:embed="rId46"/>
                            <a:srcRect/>
                            <a:stretch>
                              <a:fillRect/>
                            </a:stretch>
                          </p:blipFill>
                          <p:spPr bwMode="auto">
                            <a:xfrm>
                              <a:off x="3656557" y="4751387"/>
                              <a:ext cx="1435100" cy="159702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31" name="Object 30"/>
                <p:cNvGraphicFramePr>
                  <a:graphicFrameLocks noChangeAspect="1"/>
                </p:cNvGraphicFramePr>
                <p:nvPr>
                  <p:extLst>
                    <p:ext uri="{D42A27DB-BD31-4B8C-83A1-F6EECF244321}">
                      <p14:modId xmlns:p14="http://schemas.microsoft.com/office/powerpoint/2010/main" val="2484762091"/>
                    </p:ext>
                  </p:extLst>
                </p:nvPr>
              </p:nvGraphicFramePr>
              <p:xfrm>
                <a:off x="3656557" y="4751387"/>
                <a:ext cx="1435100" cy="1597025"/>
              </p:xfrm>
              <a:graphic>
                <a:graphicData uri="http://schemas.openxmlformats.org/presentationml/2006/ole">
                  <mc:AlternateContent>
                    <mc:Choice xmlns:v="urn:schemas-microsoft-com:vml" Requires="v">
                      <p:oleObj spid="_x0000_s13242" name="Equation" r:id="rId47" imgW="1688760" imgH="1879560" progId="Equation.DSMT4">
                        <p:embed/>
                      </p:oleObj>
                    </mc:Choice>
                    <mc:Fallback>
                      <p:oleObj name="Equation" r:id="rId47" imgW="1688760" imgH="1879560" progId="Equation.DSMT4">
                        <p:embed/>
                        <p:pic>
                          <p:nvPicPr>
                            <p:cNvPr id="0" name="Object 39"/>
                            <p:cNvPicPr>
                              <a:picLocks noChangeAspect="1" noChangeArrowheads="1"/>
                            </p:cNvPicPr>
                            <p:nvPr/>
                          </p:nvPicPr>
                          <p:blipFill>
                            <a:blip r:embed="rId48"/>
                            <a:srcRect/>
                            <a:stretch>
                              <a:fillRect/>
                            </a:stretch>
                          </p:blipFill>
                          <p:spPr bwMode="auto">
                            <a:xfrm>
                              <a:off x="3656557" y="4751387"/>
                              <a:ext cx="1435100" cy="159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32" name="TextBox 31"/>
                <p:cNvSpPr txBox="1"/>
                <p:nvPr/>
              </p:nvSpPr>
              <p:spPr>
                <a:xfrm>
                  <a:off x="4971094" y="5181025"/>
                  <a:ext cx="609598" cy="58477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200" b="1" i="0" smtClean="0">
                            <a:latin typeface="Cambria Math"/>
                            <a:ea typeface="Cambria Math"/>
                          </a:rPr>
                          <m:t>×</m:t>
                        </m:r>
                      </m:oMath>
                    </m:oMathPara>
                  </a14:m>
                  <a:endParaRPr lang="en-US" sz="3200"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4971094" y="5181025"/>
                  <a:ext cx="609598" cy="584775"/>
                </a:xfrm>
                <a:prstGeom prst="rect">
                  <a:avLst/>
                </a:prstGeom>
                <a:blipFill rotWithShape="1">
                  <a:blip r:embed="rId4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3" name="Object 32"/>
                <p:cNvGraphicFramePr>
                  <a:graphicFrameLocks noChangeAspect="1"/>
                </p:cNvGraphicFramePr>
                <p:nvPr>
                  <p:extLst>
                    <p:ext uri="{D42A27DB-BD31-4B8C-83A1-F6EECF244321}">
                      <p14:modId xmlns:p14="http://schemas.microsoft.com/office/powerpoint/2010/main" val="2915358738"/>
                    </p:ext>
                  </p:extLst>
                </p:nvPr>
              </p:nvGraphicFramePr>
              <p:xfrm>
                <a:off x="5612262" y="4568825"/>
                <a:ext cx="1577975" cy="1962150"/>
              </p:xfrm>
              <a:graphic>
                <a:graphicData uri="http://schemas.openxmlformats.org/presentationml/2006/ole">
                  <mc:AlternateContent>
                    <mc:Choice xmlns:v="urn:schemas-microsoft-com:vml" Requires="v">
                      <p:oleObj spid="_x0000_s57083" name="Equation" r:id="rId50" imgW="1879560" imgH="2336760" progId="Equation.DSMT4">
                        <p:embed/>
                      </p:oleObj>
                    </mc:Choice>
                    <mc:Fallback>
                      <p:oleObj name="Equation" r:id="rId50" imgW="1879560" imgH="2336760" progId="Equation.DSMT4">
                        <p:embed/>
                        <p:pic>
                          <p:nvPicPr>
                            <p:cNvPr id="0" name="Object 40"/>
                            <p:cNvPicPr>
                              <a:picLocks noChangeAspect="1" noChangeArrowheads="1"/>
                            </p:cNvPicPr>
                            <p:nvPr/>
                          </p:nvPicPr>
                          <p:blipFill>
                            <a:blip r:embed="rId51"/>
                            <a:srcRect/>
                            <a:stretch>
                              <a:fillRect/>
                            </a:stretch>
                          </p:blipFill>
                          <p:spPr bwMode="auto">
                            <a:xfrm>
                              <a:off x="5612262" y="4568825"/>
                              <a:ext cx="1577975" cy="196215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33" name="Object 32"/>
                <p:cNvGraphicFramePr>
                  <a:graphicFrameLocks noChangeAspect="1"/>
                </p:cNvGraphicFramePr>
                <p:nvPr>
                  <p:extLst>
                    <p:ext uri="{D42A27DB-BD31-4B8C-83A1-F6EECF244321}">
                      <p14:modId xmlns:p14="http://schemas.microsoft.com/office/powerpoint/2010/main" val="2915358738"/>
                    </p:ext>
                  </p:extLst>
                </p:nvPr>
              </p:nvGraphicFramePr>
              <p:xfrm>
                <a:off x="5612262" y="4568825"/>
                <a:ext cx="1577975" cy="1962150"/>
              </p:xfrm>
              <a:graphic>
                <a:graphicData uri="http://schemas.openxmlformats.org/presentationml/2006/ole">
                  <mc:AlternateContent>
                    <mc:Choice xmlns:v="urn:schemas-microsoft-com:vml" Requires="v">
                      <p:oleObj spid="_x0000_s13243" name="Equation" r:id="rId52" imgW="1879560" imgH="2336760" progId="Equation.DSMT4">
                        <p:embed/>
                      </p:oleObj>
                    </mc:Choice>
                    <mc:Fallback>
                      <p:oleObj name="Equation" r:id="rId52" imgW="1879560" imgH="2336760" progId="Equation.DSMT4">
                        <p:embed/>
                        <p:pic>
                          <p:nvPicPr>
                            <p:cNvPr id="0" name="Object 40"/>
                            <p:cNvPicPr>
                              <a:picLocks noChangeAspect="1" noChangeArrowheads="1"/>
                            </p:cNvPicPr>
                            <p:nvPr/>
                          </p:nvPicPr>
                          <p:blipFill>
                            <a:blip r:embed="rId53"/>
                            <a:srcRect/>
                            <a:stretch>
                              <a:fillRect/>
                            </a:stretch>
                          </p:blipFill>
                          <p:spPr bwMode="auto">
                            <a:xfrm>
                              <a:off x="5612262" y="4568825"/>
                              <a:ext cx="1577975" cy="196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grpSp>
      <p:sp>
        <p:nvSpPr>
          <p:cNvPr id="51" name="TextBox 50"/>
          <p:cNvSpPr txBox="1"/>
          <p:nvPr/>
        </p:nvSpPr>
        <p:spPr>
          <a:xfrm>
            <a:off x="6775269" y="4733938"/>
            <a:ext cx="2362200" cy="1569660"/>
          </a:xfrm>
          <a:prstGeom prst="rect">
            <a:avLst/>
          </a:prstGeom>
          <a:noFill/>
        </p:spPr>
        <p:txBody>
          <a:bodyPr wrap="square" rtlCol="1">
            <a:spAutoFit/>
          </a:bodyPr>
          <a:lstStyle/>
          <a:p>
            <a:pPr algn="l" rtl="0"/>
            <a:r>
              <a:rPr lang="en-US" sz="2400" dirty="0" smtClean="0">
                <a:solidFill>
                  <a:srgbClr val="FF0000"/>
                </a:solidFill>
              </a:rPr>
              <a:t>This can be done due to the disjoint branch property.</a:t>
            </a:r>
          </a:p>
        </p:txBody>
      </p:sp>
      <p:grpSp>
        <p:nvGrpSpPr>
          <p:cNvPr id="55" name="Group 54"/>
          <p:cNvGrpSpPr/>
          <p:nvPr/>
        </p:nvGrpSpPr>
        <p:grpSpPr>
          <a:xfrm>
            <a:off x="152400" y="4953000"/>
            <a:ext cx="6477000" cy="1564462"/>
            <a:chOff x="152400" y="4953000"/>
            <a:chExt cx="6477000" cy="1564462"/>
          </a:xfrm>
        </p:grpSpPr>
        <p:sp>
          <p:nvSpPr>
            <p:cNvPr id="52" name="Rectangle 51"/>
            <p:cNvSpPr/>
            <p:nvPr/>
          </p:nvSpPr>
          <p:spPr>
            <a:xfrm>
              <a:off x="152400" y="5382726"/>
              <a:ext cx="2337837" cy="56087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53" name="Rectangle 52"/>
            <p:cNvSpPr/>
            <p:nvPr/>
          </p:nvSpPr>
          <p:spPr>
            <a:xfrm>
              <a:off x="2866422" y="5943600"/>
              <a:ext cx="1422879" cy="573862"/>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54" name="Rectangle 53"/>
            <p:cNvSpPr/>
            <p:nvPr/>
          </p:nvSpPr>
          <p:spPr>
            <a:xfrm>
              <a:off x="4864006" y="4953000"/>
              <a:ext cx="1765394" cy="569138"/>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pSp>
    </p:spTree>
    <p:extLst>
      <p:ext uri="{BB962C8B-B14F-4D97-AF65-F5344CB8AC3E}">
        <p14:creationId xmlns:p14="http://schemas.microsoft.com/office/powerpoint/2010/main" val="163204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228267" y="228600"/>
            <a:ext cx="4635336" cy="2540127"/>
            <a:chOff x="1186543" y="1447800"/>
            <a:chExt cx="6339977" cy="2873828"/>
          </a:xfrm>
        </p:grpSpPr>
        <mc:AlternateContent xmlns:mc="http://schemas.openxmlformats.org/markup-compatibility/2006" xmlns:a14="http://schemas.microsoft.com/office/drawing/2010/main">
          <mc:Choice Requires="a14">
            <p:sp>
              <p:nvSpPr>
                <p:cNvPr id="5" name="Oval 4"/>
                <p:cNvSpPr/>
                <p:nvPr/>
              </p:nvSpPr>
              <p:spPr>
                <a:xfrm>
                  <a:off x="3563326" y="1447800"/>
                  <a:ext cx="2089150" cy="6096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𝑎</m:t>
                        </m:r>
                        <m:r>
                          <a:rPr lang="en-US" b="0" i="1" smtClean="0">
                            <a:solidFill>
                              <a:schemeClr val="tx1"/>
                            </a:solidFill>
                            <a:latin typeface="Cambria Math"/>
                          </a:rPr>
                          <m:t>,</m:t>
                        </m:r>
                        <m:r>
                          <a:rPr lang="en-US" b="0" i="1" smtClean="0">
                            <a:solidFill>
                              <a:schemeClr val="tx1"/>
                            </a:solidFill>
                            <a:latin typeface="Cambria Math"/>
                          </a:rPr>
                          <m:t>𝑏</m:t>
                        </m:r>
                        <m:r>
                          <a:rPr lang="en-US" b="0" i="1" smtClean="0">
                            <a:solidFill>
                              <a:schemeClr val="tx1"/>
                            </a:solidFill>
                            <a:latin typeface="Cambria Math"/>
                          </a:rPr>
                          <m:t>,</m:t>
                        </m:r>
                        <m:r>
                          <a:rPr lang="en-US" b="0" i="1" smtClean="0">
                            <a:solidFill>
                              <a:schemeClr val="tx1"/>
                            </a:solidFill>
                            <a:latin typeface="Cambria Math"/>
                          </a:rPr>
                          <m:t>𝑐</m:t>
                        </m:r>
                        <m:r>
                          <a:rPr lang="en-US" b="0" i="1" smtClean="0">
                            <a:solidFill>
                              <a:schemeClr val="tx1"/>
                            </a:solidFill>
                            <a:latin typeface="Cambria Math"/>
                          </a:rPr>
                          <m:t>,</m:t>
                        </m:r>
                        <m:r>
                          <a:rPr lang="en-US" b="0" i="1" smtClean="0">
                            <a:solidFill>
                              <a:schemeClr val="tx1"/>
                            </a:solidFill>
                            <a:latin typeface="Cambria Math"/>
                          </a:rPr>
                          <m:t>𝑑</m:t>
                        </m:r>
                        <m:r>
                          <a:rPr lang="en-US" b="0" i="1" smtClean="0">
                            <a:solidFill>
                              <a:schemeClr val="tx1"/>
                            </a:solidFill>
                            <a:latin typeface="Cambria Math"/>
                          </a:rPr>
                          <m:t>,</m:t>
                        </m:r>
                        <m:r>
                          <a:rPr lang="en-US" b="0" i="1" smtClean="0">
                            <a:solidFill>
                              <a:schemeClr val="tx1"/>
                            </a:solidFill>
                            <a:latin typeface="Cambria Math"/>
                          </a:rPr>
                          <m:t>𝑒</m:t>
                        </m:r>
                      </m:oMath>
                    </m:oMathPara>
                  </a14:m>
                  <a:endParaRPr lang="en-US" dirty="0">
                    <a:solidFill>
                      <a:schemeClr val="tx1"/>
                    </a:solidFill>
                  </a:endParaRPr>
                </a:p>
              </p:txBody>
            </p:sp>
          </mc:Choice>
          <mc:Fallback xmlns="">
            <p:sp>
              <p:nvSpPr>
                <p:cNvPr id="5" name="Oval 4"/>
                <p:cNvSpPr>
                  <a:spLocks noRot="1" noChangeAspect="1" noMove="1" noResize="1" noEditPoints="1" noAdjustHandles="1" noChangeArrowheads="1" noChangeShapeType="1" noTextEdit="1"/>
                </p:cNvSpPr>
                <p:nvPr/>
              </p:nvSpPr>
              <p:spPr>
                <a:xfrm>
                  <a:off x="3563326" y="1447800"/>
                  <a:ext cx="2089150" cy="609600"/>
                </a:xfrm>
                <a:prstGeom prst="ellipse">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a:xfrm>
                  <a:off x="2726465" y="2569029"/>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𝑎</m:t>
                        </m:r>
                        <m:r>
                          <a:rPr lang="en-US" b="0" i="1" smtClean="0">
                            <a:solidFill>
                              <a:schemeClr val="tx1"/>
                            </a:solidFill>
                            <a:latin typeface="Cambria Math"/>
                          </a:rPr>
                          <m:t>,</m:t>
                        </m:r>
                        <m:r>
                          <a:rPr lang="en-US" b="0" i="1" smtClean="0">
                            <a:solidFill>
                              <a:schemeClr val="tx1"/>
                            </a:solidFill>
                            <a:latin typeface="Cambria Math"/>
                          </a:rPr>
                          <m:t>𝑏</m:t>
                        </m:r>
                        <m:r>
                          <a:rPr lang="en-US" b="0" i="1" smtClean="0">
                            <a:solidFill>
                              <a:schemeClr val="tx1"/>
                            </a:solidFill>
                            <a:latin typeface="Cambria Math"/>
                          </a:rPr>
                          <m:t>,</m:t>
                        </m:r>
                        <m:r>
                          <a:rPr lang="en-US" b="0" i="1" smtClean="0">
                            <a:solidFill>
                              <a:schemeClr val="tx1"/>
                            </a:solidFill>
                            <a:latin typeface="Cambria Math"/>
                          </a:rPr>
                          <m:t>𝑓</m:t>
                        </m:r>
                      </m:oMath>
                    </m:oMathPara>
                  </a14:m>
                  <a:endParaRPr lang="en-US" dirty="0">
                    <a:solidFill>
                      <a:schemeClr val="tx1"/>
                    </a:solidFill>
                  </a:endParaRPr>
                </a:p>
              </p:txBody>
            </p:sp>
          </mc:Choice>
          <mc:Fallback xmlns="">
            <p:sp>
              <p:nvSpPr>
                <p:cNvPr id="6" name="Oval 5"/>
                <p:cNvSpPr>
                  <a:spLocks noRot="1" noChangeAspect="1" noMove="1" noResize="1" noEditPoints="1" noAdjustHandles="1" noChangeArrowheads="1" noChangeShapeType="1" noTextEdit="1"/>
                </p:cNvSpPr>
                <p:nvPr/>
              </p:nvSpPr>
              <p:spPr>
                <a:xfrm>
                  <a:off x="2726465" y="2569029"/>
                  <a:ext cx="1261269" cy="533400"/>
                </a:xfrm>
                <a:prstGeom prst="ellipse">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p:cNvSpPr/>
                <p:nvPr/>
              </p:nvSpPr>
              <p:spPr>
                <a:xfrm>
                  <a:off x="5042878" y="2569029"/>
                  <a:ext cx="129539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𝑐</m:t>
                        </m:r>
                        <m:r>
                          <a:rPr lang="en-US" b="0" i="1" smtClean="0">
                            <a:solidFill>
                              <a:schemeClr val="tx1"/>
                            </a:solidFill>
                            <a:latin typeface="Cambria Math"/>
                          </a:rPr>
                          <m:t>,</m:t>
                        </m:r>
                        <m:r>
                          <a:rPr lang="en-US" b="0" i="1" smtClean="0">
                            <a:solidFill>
                              <a:schemeClr val="tx1"/>
                            </a:solidFill>
                            <a:latin typeface="Cambria Math"/>
                          </a:rPr>
                          <m:t>𝑑</m:t>
                        </m:r>
                        <m:r>
                          <a:rPr lang="en-US" b="0" i="1" smtClean="0">
                            <a:solidFill>
                              <a:schemeClr val="tx1"/>
                            </a:solidFill>
                            <a:latin typeface="Cambria Math"/>
                          </a:rPr>
                          <m:t>,</m:t>
                        </m:r>
                        <m:r>
                          <a:rPr lang="en-US" b="0" i="1" smtClean="0">
                            <a:solidFill>
                              <a:schemeClr val="tx1"/>
                            </a:solidFill>
                            <a:latin typeface="Cambria Math"/>
                          </a:rPr>
                          <m:t>𝑒</m:t>
                        </m:r>
                        <m:r>
                          <a:rPr lang="en-US" b="0" i="1" smtClean="0">
                            <a:solidFill>
                              <a:schemeClr val="tx1"/>
                            </a:solidFill>
                            <a:latin typeface="Cambria Math"/>
                          </a:rPr>
                          <m:t>,</m:t>
                        </m:r>
                        <m:r>
                          <a:rPr lang="en-US" b="0" i="1" smtClean="0">
                            <a:solidFill>
                              <a:schemeClr val="tx1"/>
                            </a:solidFill>
                            <a:latin typeface="Cambria Math"/>
                          </a:rPr>
                          <m:t>𝑔</m:t>
                        </m:r>
                      </m:oMath>
                    </m:oMathPara>
                  </a14:m>
                  <a:endParaRPr lang="en-US" dirty="0">
                    <a:solidFill>
                      <a:schemeClr val="tx1"/>
                    </a:solidFill>
                  </a:endParaRPr>
                </a:p>
              </p:txBody>
            </p:sp>
          </mc:Choice>
          <mc:Fallback xmlns="">
            <p:sp>
              <p:nvSpPr>
                <p:cNvPr id="7" name="Oval 6"/>
                <p:cNvSpPr>
                  <a:spLocks noRot="1" noChangeAspect="1" noMove="1" noResize="1" noEditPoints="1" noAdjustHandles="1" noChangeArrowheads="1" noChangeShapeType="1" noTextEdit="1"/>
                </p:cNvSpPr>
                <p:nvPr/>
              </p:nvSpPr>
              <p:spPr>
                <a:xfrm>
                  <a:off x="5042878" y="2569029"/>
                  <a:ext cx="1295399" cy="533400"/>
                </a:xfrm>
                <a:prstGeom prst="ellipse">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p:cNvSpPr/>
                <p:nvPr/>
              </p:nvSpPr>
              <p:spPr>
                <a:xfrm>
                  <a:off x="1544458" y="3740331"/>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𝑎</m:t>
                        </m:r>
                        <m:r>
                          <a:rPr lang="en-US" b="0" i="1" smtClean="0">
                            <a:solidFill>
                              <a:schemeClr val="tx1"/>
                            </a:solidFill>
                            <a:latin typeface="Cambria Math"/>
                          </a:rPr>
                          <m:t>,</m:t>
                        </m:r>
                        <m:r>
                          <a:rPr lang="en-US" b="0" i="1" smtClean="0">
                            <a:solidFill>
                              <a:schemeClr val="tx1"/>
                            </a:solidFill>
                            <a:latin typeface="Cambria Math"/>
                          </a:rPr>
                          <m:t>𝑓</m:t>
                        </m:r>
                        <m:r>
                          <a:rPr lang="en-US" b="0" i="1" smtClean="0">
                            <a:solidFill>
                              <a:schemeClr val="tx1"/>
                            </a:solidFill>
                            <a:latin typeface="Cambria Math"/>
                          </a:rPr>
                          <m:t>,</m:t>
                        </m:r>
                        <m:r>
                          <a:rPr lang="en-US" b="0" i="1" smtClean="0">
                            <a:solidFill>
                              <a:schemeClr val="tx1"/>
                            </a:solidFill>
                            <a:latin typeface="Cambria Math"/>
                          </a:rPr>
                          <m:t>h</m:t>
                        </m:r>
                      </m:oMath>
                    </m:oMathPara>
                  </a14:m>
                  <a:endParaRPr lang="en-US" dirty="0">
                    <a:solidFill>
                      <a:schemeClr val="tx1"/>
                    </a:solidFill>
                  </a:endParaRPr>
                </a:p>
              </p:txBody>
            </p:sp>
          </mc:Choice>
          <mc:Fallback xmlns="">
            <p:sp>
              <p:nvSpPr>
                <p:cNvPr id="8" name="Oval 7"/>
                <p:cNvSpPr>
                  <a:spLocks noRot="1" noChangeAspect="1" noMove="1" noResize="1" noEditPoints="1" noAdjustHandles="1" noChangeArrowheads="1" noChangeShapeType="1" noTextEdit="1"/>
                </p:cNvSpPr>
                <p:nvPr/>
              </p:nvSpPr>
              <p:spPr>
                <a:xfrm>
                  <a:off x="1544458" y="3740331"/>
                  <a:ext cx="1261269" cy="533400"/>
                </a:xfrm>
                <a:prstGeom prst="ellipse">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a:xfrm>
                  <a:off x="4634072" y="3762102"/>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𝑐</m:t>
                        </m:r>
                        <m:r>
                          <a:rPr lang="en-US" b="0" i="1" smtClean="0">
                            <a:solidFill>
                              <a:schemeClr val="tx1"/>
                            </a:solidFill>
                            <a:latin typeface="Cambria Math"/>
                          </a:rPr>
                          <m:t>,</m:t>
                        </m:r>
                        <m:r>
                          <a:rPr lang="en-US" b="0" i="1" smtClean="0">
                            <a:solidFill>
                              <a:schemeClr val="tx1"/>
                            </a:solidFill>
                            <a:latin typeface="Cambria Math"/>
                          </a:rPr>
                          <m:t>𝑒</m:t>
                        </m:r>
                        <m:r>
                          <a:rPr lang="en-US" b="0" i="1" smtClean="0">
                            <a:solidFill>
                              <a:schemeClr val="tx1"/>
                            </a:solidFill>
                            <a:latin typeface="Cambria Math"/>
                          </a:rPr>
                          <m:t>,</m:t>
                        </m:r>
                        <m:r>
                          <a:rPr lang="en-US" b="0" i="1" smtClean="0">
                            <a:solidFill>
                              <a:schemeClr val="tx1"/>
                            </a:solidFill>
                            <a:latin typeface="Cambria Math"/>
                          </a:rPr>
                          <m:t>𝑗</m:t>
                        </m:r>
                      </m:oMath>
                    </m:oMathPara>
                  </a14:m>
                  <a:endParaRPr lang="en-US" dirty="0">
                    <a:solidFill>
                      <a:schemeClr val="tx1"/>
                    </a:solidFill>
                  </a:endParaRPr>
                </a:p>
              </p:txBody>
            </p:sp>
          </mc:Choice>
          <mc:Fallback xmlns="">
            <p:sp>
              <p:nvSpPr>
                <p:cNvPr id="9" name="Oval 8"/>
                <p:cNvSpPr>
                  <a:spLocks noRot="1" noChangeAspect="1" noMove="1" noResize="1" noEditPoints="1" noAdjustHandles="1" noChangeArrowheads="1" noChangeShapeType="1" noTextEdit="1"/>
                </p:cNvSpPr>
                <p:nvPr/>
              </p:nvSpPr>
              <p:spPr>
                <a:xfrm>
                  <a:off x="4634072" y="3762102"/>
                  <a:ext cx="1261269" cy="533400"/>
                </a:xfrm>
                <a:prstGeom prst="ellipse">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6265251" y="3788228"/>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𝑑</m:t>
                        </m:r>
                        <m:r>
                          <a:rPr lang="en-US" b="0" i="1" smtClean="0">
                            <a:solidFill>
                              <a:schemeClr val="tx1"/>
                            </a:solidFill>
                            <a:latin typeface="Cambria Math"/>
                          </a:rPr>
                          <m:t>,</m:t>
                        </m:r>
                        <m:r>
                          <a:rPr lang="en-US" b="0" i="1" smtClean="0">
                            <a:solidFill>
                              <a:schemeClr val="tx1"/>
                            </a:solidFill>
                            <a:latin typeface="Cambria Math"/>
                          </a:rPr>
                          <m:t>𝑔</m:t>
                        </m:r>
                        <m:r>
                          <a:rPr lang="en-US" b="0" i="1" smtClean="0">
                            <a:solidFill>
                              <a:schemeClr val="tx1"/>
                            </a:solidFill>
                            <a:latin typeface="Cambria Math"/>
                          </a:rPr>
                          <m:t>,</m:t>
                        </m:r>
                        <m:r>
                          <a:rPr lang="en-US" b="0" i="1" smtClean="0">
                            <a:solidFill>
                              <a:schemeClr val="tx1"/>
                            </a:solidFill>
                            <a:latin typeface="Cambria Math"/>
                          </a:rPr>
                          <m:t>𝑘</m:t>
                        </m:r>
                      </m:oMath>
                    </m:oMathPara>
                  </a14:m>
                  <a:endParaRPr lang="en-US" dirty="0">
                    <a:solidFill>
                      <a:schemeClr val="tx1"/>
                    </a:solidFill>
                  </a:endParaRPr>
                </a:p>
              </p:txBody>
            </p:sp>
          </mc:Choice>
          <mc:Fallback xmlns="">
            <p:sp>
              <p:nvSpPr>
                <p:cNvPr id="10" name="Oval 9"/>
                <p:cNvSpPr>
                  <a:spLocks noRot="1" noChangeAspect="1" noMove="1" noResize="1" noEditPoints="1" noAdjustHandles="1" noChangeArrowheads="1" noChangeShapeType="1" noTextEdit="1"/>
                </p:cNvSpPr>
                <p:nvPr/>
              </p:nvSpPr>
              <p:spPr>
                <a:xfrm>
                  <a:off x="6265251" y="3788228"/>
                  <a:ext cx="1261269" cy="533400"/>
                </a:xfrm>
                <a:prstGeom prst="ellipse">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p:cNvSpPr/>
                <p:nvPr/>
              </p:nvSpPr>
              <p:spPr>
                <a:xfrm>
                  <a:off x="3230347" y="3764280"/>
                  <a:ext cx="838598"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𝑏</m:t>
                        </m:r>
                        <m:r>
                          <a:rPr lang="en-US" b="0" i="1" smtClean="0">
                            <a:solidFill>
                              <a:schemeClr val="tx1"/>
                            </a:solidFill>
                            <a:latin typeface="Cambria Math"/>
                          </a:rPr>
                          <m:t>,</m:t>
                        </m:r>
                        <m:r>
                          <a:rPr lang="en-US" b="0" i="1" smtClean="0">
                            <a:solidFill>
                              <a:schemeClr val="tx1"/>
                            </a:solidFill>
                            <a:latin typeface="Cambria Math"/>
                          </a:rPr>
                          <m:t>𝑖</m:t>
                        </m:r>
                      </m:oMath>
                    </m:oMathPara>
                  </a14:m>
                  <a:endParaRPr lang="en-US" dirty="0">
                    <a:solidFill>
                      <a:schemeClr val="tx1"/>
                    </a:solidFill>
                  </a:endParaRPr>
                </a:p>
              </p:txBody>
            </p:sp>
          </mc:Choice>
          <mc:Fallback xmlns="">
            <p:sp>
              <p:nvSpPr>
                <p:cNvPr id="11" name="Oval 10"/>
                <p:cNvSpPr>
                  <a:spLocks noRot="1" noChangeAspect="1" noMove="1" noResize="1" noEditPoints="1" noAdjustHandles="1" noChangeArrowheads="1" noChangeShapeType="1" noTextEdit="1"/>
                </p:cNvSpPr>
                <p:nvPr/>
              </p:nvSpPr>
              <p:spPr>
                <a:xfrm>
                  <a:off x="3230347" y="3764280"/>
                  <a:ext cx="838598" cy="533400"/>
                </a:xfrm>
                <a:prstGeom prst="ellipse">
                  <a:avLst/>
                </a:prstGeom>
                <a:blipFill rotWithShape="1">
                  <a:blip r:embed="rId10"/>
                  <a:stretch>
                    <a:fillRect/>
                  </a:stretch>
                </a:blipFill>
              </p:spPr>
              <p:txBody>
                <a:bodyPr/>
                <a:lstStyle/>
                <a:p>
                  <a:r>
                    <a:rPr lang="en-US">
                      <a:noFill/>
                    </a:rPr>
                    <a:t> </a:t>
                  </a:r>
                </a:p>
              </p:txBody>
            </p:sp>
          </mc:Fallback>
        </mc:AlternateContent>
        <p:cxnSp>
          <p:nvCxnSpPr>
            <p:cNvPr id="12" name="Straight Arrow Connector 11"/>
            <p:cNvCxnSpPr>
              <a:stCxn id="8" idx="0"/>
              <a:endCxn id="6" idx="4"/>
            </p:cNvCxnSpPr>
            <p:nvPr/>
          </p:nvCxnSpPr>
          <p:spPr>
            <a:xfrm flipV="1">
              <a:off x="2175093" y="3102429"/>
              <a:ext cx="1182007" cy="63790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0"/>
              <a:endCxn id="6" idx="4"/>
            </p:cNvCxnSpPr>
            <p:nvPr/>
          </p:nvCxnSpPr>
          <p:spPr>
            <a:xfrm flipH="1" flipV="1">
              <a:off x="3357100" y="3102429"/>
              <a:ext cx="292546" cy="66185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0"/>
              <a:endCxn id="7" idx="4"/>
            </p:cNvCxnSpPr>
            <p:nvPr/>
          </p:nvCxnSpPr>
          <p:spPr>
            <a:xfrm flipV="1">
              <a:off x="5264707" y="3102429"/>
              <a:ext cx="425871" cy="65967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0"/>
              <a:endCxn id="7" idx="4"/>
            </p:cNvCxnSpPr>
            <p:nvPr/>
          </p:nvCxnSpPr>
          <p:spPr>
            <a:xfrm flipH="1" flipV="1">
              <a:off x="5690578" y="3102429"/>
              <a:ext cx="1205308" cy="68579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0"/>
              <a:endCxn id="5" idx="4"/>
            </p:cNvCxnSpPr>
            <p:nvPr/>
          </p:nvCxnSpPr>
          <p:spPr>
            <a:xfrm flipV="1">
              <a:off x="3357100" y="2057400"/>
              <a:ext cx="1250801" cy="51162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0"/>
              <a:endCxn id="5" idx="4"/>
            </p:cNvCxnSpPr>
            <p:nvPr/>
          </p:nvCxnSpPr>
          <p:spPr>
            <a:xfrm flipH="1" flipV="1">
              <a:off x="4607901" y="2057400"/>
              <a:ext cx="1082677" cy="51162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8" name="Object 17"/>
                <p:cNvGraphicFramePr>
                  <a:graphicFrameLocks noChangeAspect="1"/>
                </p:cNvGraphicFramePr>
                <p:nvPr>
                  <p:extLst>
                    <p:ext uri="{D42A27DB-BD31-4B8C-83A1-F6EECF244321}">
                      <p14:modId xmlns:p14="http://schemas.microsoft.com/office/powerpoint/2010/main" val="3565236266"/>
                    </p:ext>
                  </p:extLst>
                </p:nvPr>
              </p:nvGraphicFramePr>
              <p:xfrm>
                <a:off x="1186543" y="3815617"/>
                <a:ext cx="304800" cy="352926"/>
              </p:xfrm>
              <a:graphic>
                <a:graphicData uri="http://schemas.openxmlformats.org/presentationml/2006/ole">
                  <mc:AlternateContent>
                    <mc:Choice xmlns:v="urn:schemas-microsoft-com:vml" Requires="v">
                      <p:oleObj spid="_x0000_s60225" name="Equation" r:id="rId11" imgW="241200" imgH="279360" progId="Equation.DSMT4">
                        <p:embed/>
                      </p:oleObj>
                    </mc:Choice>
                    <mc:Fallback>
                      <p:oleObj name="Equation" r:id="rId11" imgW="241200" imgH="279360" progId="Equation.DSMT4">
                        <p:embed/>
                        <p:pic>
                          <p:nvPicPr>
                            <p:cNvPr id="0" name=""/>
                            <p:cNvPicPr/>
                            <p:nvPr/>
                          </p:nvPicPr>
                          <p:blipFill>
                            <a:blip r:embed="rId12"/>
                            <a:stretch>
                              <a:fillRect/>
                            </a:stretch>
                          </p:blipFill>
                          <p:spPr>
                            <a:xfrm>
                              <a:off x="1186543" y="3815617"/>
                              <a:ext cx="304800" cy="352926"/>
                            </a:xfrm>
                            <a:prstGeom prst="rect">
                              <a:avLst/>
                            </a:prstGeom>
                          </p:spPr>
                        </p:pic>
                      </p:oleObj>
                    </mc:Fallback>
                  </mc:AlternateContent>
                </a:graphicData>
              </a:graphic>
            </p:graphicFrame>
          </mc:Choice>
          <mc:Fallback xmlns="">
            <p:graphicFrame>
              <p:nvGraphicFramePr>
                <p:cNvPr id="18" name="Object 17"/>
                <p:cNvGraphicFramePr>
                  <a:graphicFrameLocks noChangeAspect="1"/>
                </p:cNvGraphicFramePr>
                <p:nvPr>
                  <p:extLst>
                    <p:ext uri="{D42A27DB-BD31-4B8C-83A1-F6EECF244321}">
                      <p14:modId xmlns:p14="http://schemas.microsoft.com/office/powerpoint/2010/main" val="3565236266"/>
                    </p:ext>
                  </p:extLst>
                </p:nvPr>
              </p:nvGraphicFramePr>
              <p:xfrm>
                <a:off x="1186543" y="3815617"/>
                <a:ext cx="304800" cy="352926"/>
              </p:xfrm>
              <a:graphic>
                <a:graphicData uri="http://schemas.openxmlformats.org/presentationml/2006/ole">
                  <mc:AlternateContent>
                    <mc:Choice xmlns:v="urn:schemas-microsoft-com:vml" Requires="v">
                      <p:oleObj spid="_x0000_s22849" name="Equation" r:id="rId13" imgW="241200" imgH="279360" progId="Equation.DSMT4">
                        <p:embed/>
                      </p:oleObj>
                    </mc:Choice>
                    <mc:Fallback>
                      <p:oleObj name="Equation" r:id="rId13" imgW="241200" imgH="279360" progId="Equation.DSMT4">
                        <p:embed/>
                        <p:pic>
                          <p:nvPicPr>
                            <p:cNvPr id="0" name=""/>
                            <p:cNvPicPr/>
                            <p:nvPr/>
                          </p:nvPicPr>
                          <p:blipFill>
                            <a:blip r:embed="rId14"/>
                            <a:stretch>
                              <a:fillRect/>
                            </a:stretch>
                          </p:blipFill>
                          <p:spPr>
                            <a:xfrm>
                              <a:off x="1186543" y="3815617"/>
                              <a:ext cx="304800" cy="352926"/>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9" name="Object 18"/>
                <p:cNvGraphicFramePr>
                  <a:graphicFrameLocks noChangeAspect="1"/>
                </p:cNvGraphicFramePr>
                <p:nvPr>
                  <p:extLst>
                    <p:ext uri="{D42A27DB-BD31-4B8C-83A1-F6EECF244321}">
                      <p14:modId xmlns:p14="http://schemas.microsoft.com/office/powerpoint/2010/main" val="60606008"/>
                    </p:ext>
                  </p:extLst>
                </p:nvPr>
              </p:nvGraphicFramePr>
              <p:xfrm>
                <a:off x="2919821" y="3859576"/>
                <a:ext cx="320675" cy="352425"/>
              </p:xfrm>
              <a:graphic>
                <a:graphicData uri="http://schemas.openxmlformats.org/presentationml/2006/ole">
                  <mc:AlternateContent>
                    <mc:Choice xmlns:v="urn:schemas-microsoft-com:vml" Requires="v">
                      <p:oleObj spid="_x0000_s60226" name="Equation" r:id="rId15" imgW="253800" imgH="279360" progId="Equation.DSMT4">
                        <p:embed/>
                      </p:oleObj>
                    </mc:Choice>
                    <mc:Fallback>
                      <p:oleObj name="Equation" r:id="rId15" imgW="253800" imgH="279360" progId="Equation.DSMT4">
                        <p:embed/>
                        <p:pic>
                          <p:nvPicPr>
                            <p:cNvPr id="0" name=""/>
                            <p:cNvPicPr>
                              <a:picLocks noChangeAspect="1" noChangeArrowheads="1"/>
                            </p:cNvPicPr>
                            <p:nvPr/>
                          </p:nvPicPr>
                          <p:blipFill>
                            <a:blip r:embed="rId16"/>
                            <a:srcRect/>
                            <a:stretch>
                              <a:fillRect/>
                            </a:stretch>
                          </p:blipFill>
                          <p:spPr bwMode="auto">
                            <a:xfrm>
                              <a:off x="2919821" y="3859576"/>
                              <a:ext cx="320675"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19" name="Object 18"/>
                <p:cNvGraphicFramePr>
                  <a:graphicFrameLocks noChangeAspect="1"/>
                </p:cNvGraphicFramePr>
                <p:nvPr>
                  <p:extLst>
                    <p:ext uri="{D42A27DB-BD31-4B8C-83A1-F6EECF244321}">
                      <p14:modId xmlns:p14="http://schemas.microsoft.com/office/powerpoint/2010/main" val="60606008"/>
                    </p:ext>
                  </p:extLst>
                </p:nvPr>
              </p:nvGraphicFramePr>
              <p:xfrm>
                <a:off x="2919821" y="3859576"/>
                <a:ext cx="320675" cy="352425"/>
              </p:xfrm>
              <a:graphic>
                <a:graphicData uri="http://schemas.openxmlformats.org/presentationml/2006/ole">
                  <mc:AlternateContent>
                    <mc:Choice xmlns:v="urn:schemas-microsoft-com:vml" Requires="v">
                      <p:oleObj spid="_x0000_s22850" name="Equation" r:id="rId17" imgW="253800" imgH="279360" progId="Equation.DSMT4">
                        <p:embed/>
                      </p:oleObj>
                    </mc:Choice>
                    <mc:Fallback>
                      <p:oleObj name="Equation" r:id="rId17" imgW="253800" imgH="279360" progId="Equation.DSMT4">
                        <p:embed/>
                        <p:pic>
                          <p:nvPicPr>
                            <p:cNvPr id="0" name=""/>
                            <p:cNvPicPr>
                              <a:picLocks noChangeAspect="1" noChangeArrowheads="1"/>
                            </p:cNvPicPr>
                            <p:nvPr/>
                          </p:nvPicPr>
                          <p:blipFill>
                            <a:blip r:embed="rId18"/>
                            <a:srcRect/>
                            <a:stretch>
                              <a:fillRect/>
                            </a:stretch>
                          </p:blipFill>
                          <p:spPr bwMode="auto">
                            <a:xfrm>
                              <a:off x="2919821" y="3859576"/>
                              <a:ext cx="3206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0" name="Object 19"/>
                <p:cNvGraphicFramePr>
                  <a:graphicFrameLocks noChangeAspect="1"/>
                </p:cNvGraphicFramePr>
                <p:nvPr>
                  <p:extLst>
                    <p:ext uri="{D42A27DB-BD31-4B8C-83A1-F6EECF244321}">
                      <p14:modId xmlns:p14="http://schemas.microsoft.com/office/powerpoint/2010/main" val="1921099530"/>
                    </p:ext>
                  </p:extLst>
                </p:nvPr>
              </p:nvGraphicFramePr>
              <p:xfrm>
                <a:off x="4334238" y="3880349"/>
                <a:ext cx="304800" cy="352425"/>
              </p:xfrm>
              <a:graphic>
                <a:graphicData uri="http://schemas.openxmlformats.org/presentationml/2006/ole">
                  <mc:AlternateContent>
                    <mc:Choice xmlns:v="urn:schemas-microsoft-com:vml" Requires="v">
                      <p:oleObj spid="_x0000_s60227" name="Equation" r:id="rId19" imgW="241200" imgH="279360" progId="Equation.DSMT4">
                        <p:embed/>
                      </p:oleObj>
                    </mc:Choice>
                    <mc:Fallback>
                      <p:oleObj name="Equation" r:id="rId19" imgW="241200" imgH="279360" progId="Equation.DSMT4">
                        <p:embed/>
                        <p:pic>
                          <p:nvPicPr>
                            <p:cNvPr id="0" name=""/>
                            <p:cNvPicPr>
                              <a:picLocks noChangeAspect="1" noChangeArrowheads="1"/>
                            </p:cNvPicPr>
                            <p:nvPr/>
                          </p:nvPicPr>
                          <p:blipFill>
                            <a:blip r:embed="rId20"/>
                            <a:srcRect/>
                            <a:stretch>
                              <a:fillRect/>
                            </a:stretch>
                          </p:blipFill>
                          <p:spPr bwMode="auto">
                            <a:xfrm>
                              <a:off x="4334238" y="3880349"/>
                              <a:ext cx="304800"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0" name="Object 19"/>
                <p:cNvGraphicFramePr>
                  <a:graphicFrameLocks noChangeAspect="1"/>
                </p:cNvGraphicFramePr>
                <p:nvPr>
                  <p:extLst>
                    <p:ext uri="{D42A27DB-BD31-4B8C-83A1-F6EECF244321}">
                      <p14:modId xmlns:p14="http://schemas.microsoft.com/office/powerpoint/2010/main" val="1921099530"/>
                    </p:ext>
                  </p:extLst>
                </p:nvPr>
              </p:nvGraphicFramePr>
              <p:xfrm>
                <a:off x="4334238" y="3880349"/>
                <a:ext cx="304800" cy="352425"/>
              </p:xfrm>
              <a:graphic>
                <a:graphicData uri="http://schemas.openxmlformats.org/presentationml/2006/ole">
                  <mc:AlternateContent>
                    <mc:Choice xmlns:v="urn:schemas-microsoft-com:vml" Requires="v">
                      <p:oleObj spid="_x0000_s22851" name="Equation" r:id="rId21" imgW="241200" imgH="279360" progId="Equation.DSMT4">
                        <p:embed/>
                      </p:oleObj>
                    </mc:Choice>
                    <mc:Fallback>
                      <p:oleObj name="Equation" r:id="rId21" imgW="241200" imgH="279360" progId="Equation.DSMT4">
                        <p:embed/>
                        <p:pic>
                          <p:nvPicPr>
                            <p:cNvPr id="0" name=""/>
                            <p:cNvPicPr>
                              <a:picLocks noChangeAspect="1" noChangeArrowheads="1"/>
                            </p:cNvPicPr>
                            <p:nvPr/>
                          </p:nvPicPr>
                          <p:blipFill>
                            <a:blip r:embed="rId22"/>
                            <a:srcRect/>
                            <a:stretch>
                              <a:fillRect/>
                            </a:stretch>
                          </p:blipFill>
                          <p:spPr bwMode="auto">
                            <a:xfrm>
                              <a:off x="4334238" y="3880349"/>
                              <a:ext cx="304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1" name="Object 20"/>
                <p:cNvGraphicFramePr>
                  <a:graphicFrameLocks noChangeAspect="1"/>
                </p:cNvGraphicFramePr>
                <p:nvPr>
                  <p:extLst>
                    <p:ext uri="{D42A27DB-BD31-4B8C-83A1-F6EECF244321}">
                      <p14:modId xmlns:p14="http://schemas.microsoft.com/office/powerpoint/2010/main" val="3009322821"/>
                    </p:ext>
                  </p:extLst>
                </p:nvPr>
              </p:nvGraphicFramePr>
              <p:xfrm>
                <a:off x="5988432" y="3921033"/>
                <a:ext cx="304800" cy="352425"/>
              </p:xfrm>
              <a:graphic>
                <a:graphicData uri="http://schemas.openxmlformats.org/presentationml/2006/ole">
                  <mc:AlternateContent>
                    <mc:Choice xmlns:v="urn:schemas-microsoft-com:vml" Requires="v">
                      <p:oleObj spid="_x0000_s60228" name="Equation" r:id="rId23" imgW="241200" imgH="279360" progId="Equation.DSMT4">
                        <p:embed/>
                      </p:oleObj>
                    </mc:Choice>
                    <mc:Fallback>
                      <p:oleObj name="Equation" r:id="rId23" imgW="241200" imgH="279360" progId="Equation.DSMT4">
                        <p:embed/>
                        <p:pic>
                          <p:nvPicPr>
                            <p:cNvPr id="0" name=""/>
                            <p:cNvPicPr>
                              <a:picLocks noChangeAspect="1" noChangeArrowheads="1"/>
                            </p:cNvPicPr>
                            <p:nvPr/>
                          </p:nvPicPr>
                          <p:blipFill>
                            <a:blip r:embed="rId24"/>
                            <a:srcRect/>
                            <a:stretch>
                              <a:fillRect/>
                            </a:stretch>
                          </p:blipFill>
                          <p:spPr bwMode="auto">
                            <a:xfrm>
                              <a:off x="5988432" y="3921033"/>
                              <a:ext cx="304800"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1" name="Object 20"/>
                <p:cNvGraphicFramePr>
                  <a:graphicFrameLocks noChangeAspect="1"/>
                </p:cNvGraphicFramePr>
                <p:nvPr>
                  <p:extLst>
                    <p:ext uri="{D42A27DB-BD31-4B8C-83A1-F6EECF244321}">
                      <p14:modId xmlns:p14="http://schemas.microsoft.com/office/powerpoint/2010/main" val="3009322821"/>
                    </p:ext>
                  </p:extLst>
                </p:nvPr>
              </p:nvGraphicFramePr>
              <p:xfrm>
                <a:off x="5988432" y="3921033"/>
                <a:ext cx="304800" cy="352425"/>
              </p:xfrm>
              <a:graphic>
                <a:graphicData uri="http://schemas.openxmlformats.org/presentationml/2006/ole">
                  <mc:AlternateContent>
                    <mc:Choice xmlns:v="urn:schemas-microsoft-com:vml" Requires="v">
                      <p:oleObj spid="_x0000_s22852" name="Equation" r:id="rId25" imgW="241200" imgH="279360" progId="Equation.DSMT4">
                        <p:embed/>
                      </p:oleObj>
                    </mc:Choice>
                    <mc:Fallback>
                      <p:oleObj name="Equation" r:id="rId25" imgW="241200" imgH="279360" progId="Equation.DSMT4">
                        <p:embed/>
                        <p:pic>
                          <p:nvPicPr>
                            <p:cNvPr id="0" name=""/>
                            <p:cNvPicPr>
                              <a:picLocks noChangeAspect="1" noChangeArrowheads="1"/>
                            </p:cNvPicPr>
                            <p:nvPr/>
                          </p:nvPicPr>
                          <p:blipFill>
                            <a:blip r:embed="rId26"/>
                            <a:srcRect/>
                            <a:stretch>
                              <a:fillRect/>
                            </a:stretch>
                          </p:blipFill>
                          <p:spPr bwMode="auto">
                            <a:xfrm>
                              <a:off x="5988432" y="3921033"/>
                              <a:ext cx="304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2" name="Object 21"/>
                <p:cNvGraphicFramePr>
                  <a:graphicFrameLocks noChangeAspect="1"/>
                </p:cNvGraphicFramePr>
                <p:nvPr>
                  <p:extLst>
                    <p:ext uri="{D42A27DB-BD31-4B8C-83A1-F6EECF244321}">
                      <p14:modId xmlns:p14="http://schemas.microsoft.com/office/powerpoint/2010/main" val="3098499817"/>
                    </p:ext>
                  </p:extLst>
                </p:nvPr>
              </p:nvGraphicFramePr>
              <p:xfrm>
                <a:off x="2430463" y="2649538"/>
                <a:ext cx="288925" cy="352425"/>
              </p:xfrm>
              <a:graphic>
                <a:graphicData uri="http://schemas.openxmlformats.org/presentationml/2006/ole">
                  <mc:AlternateContent>
                    <mc:Choice xmlns:v="urn:schemas-microsoft-com:vml" Requires="v">
                      <p:oleObj spid="_x0000_s60229" name="Equation" r:id="rId27" imgW="228600" imgH="279360" progId="Equation.DSMT4">
                        <p:embed/>
                      </p:oleObj>
                    </mc:Choice>
                    <mc:Fallback>
                      <p:oleObj name="Equation" r:id="rId27" imgW="228600" imgH="279360" progId="Equation.DSMT4">
                        <p:embed/>
                        <p:pic>
                          <p:nvPicPr>
                            <p:cNvPr id="0" name=""/>
                            <p:cNvPicPr>
                              <a:picLocks noChangeAspect="1" noChangeArrowheads="1"/>
                            </p:cNvPicPr>
                            <p:nvPr/>
                          </p:nvPicPr>
                          <p:blipFill>
                            <a:blip r:embed="rId28"/>
                            <a:srcRect/>
                            <a:stretch>
                              <a:fillRect/>
                            </a:stretch>
                          </p:blipFill>
                          <p:spPr bwMode="auto">
                            <a:xfrm>
                              <a:off x="2430463" y="2649538"/>
                              <a:ext cx="288925"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2" name="Object 21"/>
                <p:cNvGraphicFramePr>
                  <a:graphicFrameLocks noChangeAspect="1"/>
                </p:cNvGraphicFramePr>
                <p:nvPr>
                  <p:extLst>
                    <p:ext uri="{D42A27DB-BD31-4B8C-83A1-F6EECF244321}">
                      <p14:modId xmlns:p14="http://schemas.microsoft.com/office/powerpoint/2010/main" val="3098499817"/>
                    </p:ext>
                  </p:extLst>
                </p:nvPr>
              </p:nvGraphicFramePr>
              <p:xfrm>
                <a:off x="2430463" y="2649538"/>
                <a:ext cx="288925" cy="352425"/>
              </p:xfrm>
              <a:graphic>
                <a:graphicData uri="http://schemas.openxmlformats.org/presentationml/2006/ole">
                  <mc:AlternateContent>
                    <mc:Choice xmlns:v="urn:schemas-microsoft-com:vml" Requires="v">
                      <p:oleObj spid="_x0000_s22853" name="Equation" r:id="rId29" imgW="228600" imgH="279360" progId="Equation.DSMT4">
                        <p:embed/>
                      </p:oleObj>
                    </mc:Choice>
                    <mc:Fallback>
                      <p:oleObj name="Equation" r:id="rId29" imgW="228600" imgH="279360" progId="Equation.DSMT4">
                        <p:embed/>
                        <p:pic>
                          <p:nvPicPr>
                            <p:cNvPr id="0" name=""/>
                            <p:cNvPicPr>
                              <a:picLocks noChangeAspect="1" noChangeArrowheads="1"/>
                            </p:cNvPicPr>
                            <p:nvPr/>
                          </p:nvPicPr>
                          <p:blipFill>
                            <a:blip r:embed="rId30"/>
                            <a:srcRect/>
                            <a:stretch>
                              <a:fillRect/>
                            </a:stretch>
                          </p:blipFill>
                          <p:spPr bwMode="auto">
                            <a:xfrm>
                              <a:off x="2430463" y="2649538"/>
                              <a:ext cx="2889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3" name="Object 22"/>
                <p:cNvGraphicFramePr>
                  <a:graphicFrameLocks noChangeAspect="1"/>
                </p:cNvGraphicFramePr>
                <p:nvPr>
                  <p:extLst>
                    <p:ext uri="{D42A27DB-BD31-4B8C-83A1-F6EECF244321}">
                      <p14:modId xmlns:p14="http://schemas.microsoft.com/office/powerpoint/2010/main" val="1922280635"/>
                    </p:ext>
                  </p:extLst>
                </p:nvPr>
              </p:nvGraphicFramePr>
              <p:xfrm>
                <a:off x="4735513" y="2709863"/>
                <a:ext cx="320675" cy="352425"/>
              </p:xfrm>
              <a:graphic>
                <a:graphicData uri="http://schemas.openxmlformats.org/presentationml/2006/ole">
                  <mc:AlternateContent>
                    <mc:Choice xmlns:v="urn:schemas-microsoft-com:vml" Requires="v">
                      <p:oleObj spid="_x0000_s60230" name="Equation" r:id="rId31" imgW="253800" imgH="279360" progId="Equation.DSMT4">
                        <p:embed/>
                      </p:oleObj>
                    </mc:Choice>
                    <mc:Fallback>
                      <p:oleObj name="Equation" r:id="rId31" imgW="253800" imgH="279360" progId="Equation.DSMT4">
                        <p:embed/>
                        <p:pic>
                          <p:nvPicPr>
                            <p:cNvPr id="0" name=""/>
                            <p:cNvPicPr>
                              <a:picLocks noChangeAspect="1" noChangeArrowheads="1"/>
                            </p:cNvPicPr>
                            <p:nvPr/>
                          </p:nvPicPr>
                          <p:blipFill>
                            <a:blip r:embed="rId32"/>
                            <a:srcRect/>
                            <a:stretch>
                              <a:fillRect/>
                            </a:stretch>
                          </p:blipFill>
                          <p:spPr bwMode="auto">
                            <a:xfrm>
                              <a:off x="4735513" y="2709863"/>
                              <a:ext cx="320675"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3" name="Object 22"/>
                <p:cNvGraphicFramePr>
                  <a:graphicFrameLocks noChangeAspect="1"/>
                </p:cNvGraphicFramePr>
                <p:nvPr>
                  <p:extLst>
                    <p:ext uri="{D42A27DB-BD31-4B8C-83A1-F6EECF244321}">
                      <p14:modId xmlns:p14="http://schemas.microsoft.com/office/powerpoint/2010/main" val="1922280635"/>
                    </p:ext>
                  </p:extLst>
                </p:nvPr>
              </p:nvGraphicFramePr>
              <p:xfrm>
                <a:off x="4735513" y="2709863"/>
                <a:ext cx="320675" cy="352425"/>
              </p:xfrm>
              <a:graphic>
                <a:graphicData uri="http://schemas.openxmlformats.org/presentationml/2006/ole">
                  <mc:AlternateContent>
                    <mc:Choice xmlns:v="urn:schemas-microsoft-com:vml" Requires="v">
                      <p:oleObj spid="_x0000_s22854" name="Equation" r:id="rId33" imgW="253800" imgH="279360" progId="Equation.DSMT4">
                        <p:embed/>
                      </p:oleObj>
                    </mc:Choice>
                    <mc:Fallback>
                      <p:oleObj name="Equation" r:id="rId33" imgW="253800" imgH="279360" progId="Equation.DSMT4">
                        <p:embed/>
                        <p:pic>
                          <p:nvPicPr>
                            <p:cNvPr id="0" name=""/>
                            <p:cNvPicPr>
                              <a:picLocks noChangeAspect="1" noChangeArrowheads="1"/>
                            </p:cNvPicPr>
                            <p:nvPr/>
                          </p:nvPicPr>
                          <p:blipFill>
                            <a:blip r:embed="rId34"/>
                            <a:srcRect/>
                            <a:stretch>
                              <a:fillRect/>
                            </a:stretch>
                          </p:blipFill>
                          <p:spPr bwMode="auto">
                            <a:xfrm>
                              <a:off x="4735513" y="2709863"/>
                              <a:ext cx="3206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4" name="Object 23"/>
                <p:cNvGraphicFramePr>
                  <a:graphicFrameLocks noChangeAspect="1"/>
                </p:cNvGraphicFramePr>
                <p:nvPr>
                  <p:extLst>
                    <p:ext uri="{D42A27DB-BD31-4B8C-83A1-F6EECF244321}">
                      <p14:modId xmlns:p14="http://schemas.microsoft.com/office/powerpoint/2010/main" val="2554894332"/>
                    </p:ext>
                  </p:extLst>
                </p:nvPr>
              </p:nvGraphicFramePr>
              <p:xfrm>
                <a:off x="3262313" y="1568450"/>
                <a:ext cx="303212" cy="352425"/>
              </p:xfrm>
              <a:graphic>
                <a:graphicData uri="http://schemas.openxmlformats.org/presentationml/2006/ole">
                  <mc:AlternateContent>
                    <mc:Choice xmlns:v="urn:schemas-microsoft-com:vml" Requires="v">
                      <p:oleObj spid="_x0000_s60231" name="Equation" r:id="rId35" imgW="241200" imgH="279360" progId="Equation.DSMT4">
                        <p:embed/>
                      </p:oleObj>
                    </mc:Choice>
                    <mc:Fallback>
                      <p:oleObj name="Equation" r:id="rId35" imgW="241200" imgH="279360" progId="Equation.DSMT4">
                        <p:embed/>
                        <p:pic>
                          <p:nvPicPr>
                            <p:cNvPr id="0" name=""/>
                            <p:cNvPicPr>
                              <a:picLocks noChangeAspect="1" noChangeArrowheads="1"/>
                            </p:cNvPicPr>
                            <p:nvPr/>
                          </p:nvPicPr>
                          <p:blipFill>
                            <a:blip r:embed="rId36"/>
                            <a:srcRect/>
                            <a:stretch>
                              <a:fillRect/>
                            </a:stretch>
                          </p:blipFill>
                          <p:spPr bwMode="auto">
                            <a:xfrm>
                              <a:off x="3262313" y="1568450"/>
                              <a:ext cx="303212"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4" name="Object 23"/>
                <p:cNvGraphicFramePr>
                  <a:graphicFrameLocks noChangeAspect="1"/>
                </p:cNvGraphicFramePr>
                <p:nvPr>
                  <p:extLst>
                    <p:ext uri="{D42A27DB-BD31-4B8C-83A1-F6EECF244321}">
                      <p14:modId xmlns:p14="http://schemas.microsoft.com/office/powerpoint/2010/main" val="2554894332"/>
                    </p:ext>
                  </p:extLst>
                </p:nvPr>
              </p:nvGraphicFramePr>
              <p:xfrm>
                <a:off x="3262313" y="1568450"/>
                <a:ext cx="303212" cy="352425"/>
              </p:xfrm>
              <a:graphic>
                <a:graphicData uri="http://schemas.openxmlformats.org/presentationml/2006/ole">
                  <mc:AlternateContent>
                    <mc:Choice xmlns:v="urn:schemas-microsoft-com:vml" Requires="v">
                      <p:oleObj spid="_x0000_s22855" name="Equation" r:id="rId37" imgW="241200" imgH="279360" progId="Equation.DSMT4">
                        <p:embed/>
                      </p:oleObj>
                    </mc:Choice>
                    <mc:Fallback>
                      <p:oleObj name="Equation" r:id="rId37" imgW="241200" imgH="279360" progId="Equation.DSMT4">
                        <p:embed/>
                        <p:pic>
                          <p:nvPicPr>
                            <p:cNvPr id="0" name=""/>
                            <p:cNvPicPr>
                              <a:picLocks noChangeAspect="1" noChangeArrowheads="1"/>
                            </p:cNvPicPr>
                            <p:nvPr/>
                          </p:nvPicPr>
                          <p:blipFill>
                            <a:blip r:embed="rId38"/>
                            <a:srcRect/>
                            <a:stretch>
                              <a:fillRect/>
                            </a:stretch>
                          </p:blipFill>
                          <p:spPr bwMode="auto">
                            <a:xfrm>
                              <a:off x="3262313" y="1568450"/>
                              <a:ext cx="30321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grpSp>
      <p:sp>
        <p:nvSpPr>
          <p:cNvPr id="49" name="Oval 48"/>
          <p:cNvSpPr/>
          <p:nvPr/>
        </p:nvSpPr>
        <p:spPr>
          <a:xfrm>
            <a:off x="192897" y="993526"/>
            <a:ext cx="2555955" cy="23571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aphicFrame>
        <p:nvGraphicFramePr>
          <p:cNvPr id="50" name="Object 38"/>
          <p:cNvGraphicFramePr>
            <a:graphicFrameLocks noChangeAspect="1"/>
          </p:cNvGraphicFramePr>
          <p:nvPr>
            <p:extLst>
              <p:ext uri="{D42A27DB-BD31-4B8C-83A1-F6EECF244321}">
                <p14:modId xmlns:p14="http://schemas.microsoft.com/office/powerpoint/2010/main" val="2870997998"/>
              </p:ext>
            </p:extLst>
          </p:nvPr>
        </p:nvGraphicFramePr>
        <p:xfrm>
          <a:off x="4418013" y="541338"/>
          <a:ext cx="4062412" cy="1624012"/>
        </p:xfrm>
        <a:graphic>
          <a:graphicData uri="http://schemas.openxmlformats.org/presentationml/2006/ole">
            <mc:AlternateContent xmlns:mc="http://schemas.openxmlformats.org/markup-compatibility/2006">
              <mc:Choice xmlns:v="urn:schemas-microsoft-com:vml" Requires="v">
                <p:oleObj spid="_x0000_s60232" name="Equation" r:id="rId39" imgW="5397480" imgH="2158920" progId="Equation.DSMT4">
                  <p:embed/>
                </p:oleObj>
              </mc:Choice>
              <mc:Fallback>
                <p:oleObj name="Equation" r:id="rId39" imgW="5397480" imgH="2158920" progId="Equation.DSMT4">
                  <p:embed/>
                  <p:pic>
                    <p:nvPicPr>
                      <p:cNvPr id="0" name=""/>
                      <p:cNvPicPr>
                        <a:picLocks noChangeAspect="1" noChangeArrowheads="1"/>
                      </p:cNvPicPr>
                      <p:nvPr/>
                    </p:nvPicPr>
                    <p:blipFill>
                      <a:blip r:embed="rId40"/>
                      <a:srcRect/>
                      <a:stretch>
                        <a:fillRect/>
                      </a:stretch>
                    </p:blipFill>
                    <p:spPr bwMode="auto">
                      <a:xfrm>
                        <a:off x="4418013" y="541338"/>
                        <a:ext cx="4062412" cy="162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 name="Object 74"/>
          <p:cNvGraphicFramePr>
            <a:graphicFrameLocks noChangeAspect="1"/>
          </p:cNvGraphicFramePr>
          <p:nvPr>
            <p:extLst>
              <p:ext uri="{D42A27DB-BD31-4B8C-83A1-F6EECF244321}">
                <p14:modId xmlns:p14="http://schemas.microsoft.com/office/powerpoint/2010/main" val="3010343211"/>
              </p:ext>
            </p:extLst>
          </p:nvPr>
        </p:nvGraphicFramePr>
        <p:xfrm>
          <a:off x="2971800" y="3019712"/>
          <a:ext cx="3059113" cy="1708150"/>
        </p:xfrm>
        <a:graphic>
          <a:graphicData uri="http://schemas.openxmlformats.org/presentationml/2006/ole">
            <mc:AlternateContent xmlns:mc="http://schemas.openxmlformats.org/markup-compatibility/2006">
              <mc:Choice xmlns:v="urn:schemas-microsoft-com:vml" Requires="v">
                <p:oleObj spid="_x0000_s60233" name="Equation" r:id="rId41" imgW="3670200" imgH="2158920" progId="Equation.DSMT4">
                  <p:embed/>
                </p:oleObj>
              </mc:Choice>
              <mc:Fallback>
                <p:oleObj name="Equation" r:id="rId41" imgW="3670200" imgH="2158920" progId="Equation.DSMT4">
                  <p:embed/>
                  <p:pic>
                    <p:nvPicPr>
                      <p:cNvPr id="0" name=""/>
                      <p:cNvPicPr>
                        <a:picLocks noChangeAspect="1" noChangeArrowheads="1"/>
                      </p:cNvPicPr>
                      <p:nvPr/>
                    </p:nvPicPr>
                    <p:blipFill>
                      <a:blip r:embed="rId42"/>
                      <a:srcRect/>
                      <a:stretch>
                        <a:fillRect/>
                      </a:stretch>
                    </p:blipFill>
                    <p:spPr bwMode="auto">
                      <a:xfrm>
                        <a:off x="2971800" y="3019712"/>
                        <a:ext cx="3059113" cy="1708150"/>
                      </a:xfrm>
                      <a:prstGeom prst="rect">
                        <a:avLst/>
                      </a:prstGeom>
                      <a:noFill/>
                      <a:ln>
                        <a:noFill/>
                      </a:ln>
                      <a:effectLst/>
                    </p:spPr>
                  </p:pic>
                </p:oleObj>
              </mc:Fallback>
            </mc:AlternateContent>
          </a:graphicData>
        </a:graphic>
      </p:graphicFrame>
      <p:graphicFrame>
        <p:nvGraphicFramePr>
          <p:cNvPr id="52" name="Object 75"/>
          <p:cNvGraphicFramePr>
            <a:graphicFrameLocks noChangeAspect="1"/>
          </p:cNvGraphicFramePr>
          <p:nvPr>
            <p:extLst>
              <p:ext uri="{D42A27DB-BD31-4B8C-83A1-F6EECF244321}">
                <p14:modId xmlns:p14="http://schemas.microsoft.com/office/powerpoint/2010/main" val="2748119545"/>
              </p:ext>
            </p:extLst>
          </p:nvPr>
        </p:nvGraphicFramePr>
        <p:xfrm>
          <a:off x="6705598" y="3307843"/>
          <a:ext cx="1949450" cy="1131887"/>
        </p:xfrm>
        <a:graphic>
          <a:graphicData uri="http://schemas.openxmlformats.org/presentationml/2006/ole">
            <mc:AlternateContent xmlns:mc="http://schemas.openxmlformats.org/markup-compatibility/2006">
              <mc:Choice xmlns:v="urn:schemas-microsoft-com:vml" Requires="v">
                <p:oleObj spid="_x0000_s60234" name="Equation" r:id="rId43" imgW="2476440" imgH="1434960" progId="Equation.DSMT4">
                  <p:embed/>
                </p:oleObj>
              </mc:Choice>
              <mc:Fallback>
                <p:oleObj name="Equation" r:id="rId43" imgW="2476440" imgH="1434960" progId="Equation.DSMT4">
                  <p:embed/>
                  <p:pic>
                    <p:nvPicPr>
                      <p:cNvPr id="0" name=""/>
                      <p:cNvPicPr>
                        <a:picLocks noChangeAspect="1" noChangeArrowheads="1"/>
                      </p:cNvPicPr>
                      <p:nvPr/>
                    </p:nvPicPr>
                    <p:blipFill>
                      <a:blip r:embed="rId44"/>
                      <a:srcRect/>
                      <a:stretch>
                        <a:fillRect/>
                      </a:stretch>
                    </p:blipFill>
                    <p:spPr bwMode="auto">
                      <a:xfrm>
                        <a:off x="6705598" y="3307843"/>
                        <a:ext cx="1949450" cy="1131887"/>
                      </a:xfrm>
                      <a:prstGeom prst="rect">
                        <a:avLst/>
                      </a:prstGeom>
                      <a:noFill/>
                      <a:ln>
                        <a:noFill/>
                      </a:ln>
                      <a:effectLst/>
                    </p:spPr>
                  </p:pic>
                </p:oleObj>
              </mc:Fallback>
            </mc:AlternateContent>
          </a:graphicData>
        </a:graphic>
      </p:graphicFrame>
      <p:graphicFrame>
        <p:nvGraphicFramePr>
          <p:cNvPr id="54" name="Object 77"/>
          <p:cNvGraphicFramePr>
            <a:graphicFrameLocks noChangeAspect="1"/>
          </p:cNvGraphicFramePr>
          <p:nvPr>
            <p:extLst>
              <p:ext uri="{D42A27DB-BD31-4B8C-83A1-F6EECF244321}">
                <p14:modId xmlns:p14="http://schemas.microsoft.com/office/powerpoint/2010/main" val="3850962493"/>
              </p:ext>
            </p:extLst>
          </p:nvPr>
        </p:nvGraphicFramePr>
        <p:xfrm>
          <a:off x="632285" y="5095875"/>
          <a:ext cx="3406775" cy="1724025"/>
        </p:xfrm>
        <a:graphic>
          <a:graphicData uri="http://schemas.openxmlformats.org/presentationml/2006/ole">
            <mc:AlternateContent xmlns:mc="http://schemas.openxmlformats.org/markup-compatibility/2006">
              <mc:Choice xmlns:v="urn:schemas-microsoft-com:vml" Requires="v">
                <p:oleObj spid="_x0000_s60235" name="Equation" r:id="rId45" imgW="4267080" imgH="2158920" progId="Equation.DSMT4">
                  <p:embed/>
                </p:oleObj>
              </mc:Choice>
              <mc:Fallback>
                <p:oleObj name="Equation" r:id="rId45" imgW="4267080" imgH="2158920" progId="Equation.DSMT4">
                  <p:embed/>
                  <p:pic>
                    <p:nvPicPr>
                      <p:cNvPr id="0" name=""/>
                      <p:cNvPicPr>
                        <a:picLocks noChangeAspect="1" noChangeArrowheads="1"/>
                      </p:cNvPicPr>
                      <p:nvPr/>
                    </p:nvPicPr>
                    <p:blipFill>
                      <a:blip r:embed="rId46"/>
                      <a:srcRect/>
                      <a:stretch>
                        <a:fillRect/>
                      </a:stretch>
                    </p:blipFill>
                    <p:spPr bwMode="auto">
                      <a:xfrm>
                        <a:off x="632285" y="5095875"/>
                        <a:ext cx="3406775" cy="172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 name="Object 79"/>
          <p:cNvGraphicFramePr>
            <a:graphicFrameLocks noChangeAspect="1"/>
          </p:cNvGraphicFramePr>
          <p:nvPr>
            <p:extLst>
              <p:ext uri="{D42A27DB-BD31-4B8C-83A1-F6EECF244321}">
                <p14:modId xmlns:p14="http://schemas.microsoft.com/office/powerpoint/2010/main" val="989765880"/>
              </p:ext>
            </p:extLst>
          </p:nvPr>
        </p:nvGraphicFramePr>
        <p:xfrm>
          <a:off x="2615120" y="4101407"/>
          <a:ext cx="657763" cy="774699"/>
        </p:xfrm>
        <a:graphic>
          <a:graphicData uri="http://schemas.openxmlformats.org/presentationml/2006/ole">
            <mc:AlternateContent xmlns:mc="http://schemas.openxmlformats.org/markup-compatibility/2006">
              <mc:Choice xmlns:v="urn:schemas-microsoft-com:vml" Requires="v">
                <p:oleObj spid="_x0000_s60236" name="Equation" r:id="rId47" imgW="571320" imgH="672840" progId="Equation.DSMT4">
                  <p:embed/>
                </p:oleObj>
              </mc:Choice>
              <mc:Fallback>
                <p:oleObj name="Equation" r:id="rId47" imgW="571320" imgH="672840" progId="Equation.DSMT4">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615120" y="4101407"/>
                        <a:ext cx="657763" cy="774699"/>
                      </a:xfrm>
                      <a:prstGeom prst="rect">
                        <a:avLst/>
                      </a:prstGeom>
                      <a:noFill/>
                      <a:ln>
                        <a:noFill/>
                      </a:ln>
                      <a:effectLst/>
                    </p:spPr>
                  </p:pic>
                </p:oleObj>
              </mc:Fallback>
            </mc:AlternateContent>
          </a:graphicData>
        </a:graphic>
      </p:graphicFrame>
      <p:graphicFrame>
        <p:nvGraphicFramePr>
          <p:cNvPr id="57" name="Object 81"/>
          <p:cNvGraphicFramePr>
            <a:graphicFrameLocks noChangeAspect="1"/>
          </p:cNvGraphicFramePr>
          <p:nvPr>
            <p:extLst>
              <p:ext uri="{D42A27DB-BD31-4B8C-83A1-F6EECF244321}">
                <p14:modId xmlns:p14="http://schemas.microsoft.com/office/powerpoint/2010/main" val="3026532025"/>
              </p:ext>
            </p:extLst>
          </p:nvPr>
        </p:nvGraphicFramePr>
        <p:xfrm>
          <a:off x="6377939" y="5486400"/>
          <a:ext cx="2381250" cy="1139825"/>
        </p:xfrm>
        <a:graphic>
          <a:graphicData uri="http://schemas.openxmlformats.org/presentationml/2006/ole">
            <mc:AlternateContent xmlns:mc="http://schemas.openxmlformats.org/markup-compatibility/2006">
              <mc:Choice xmlns:v="urn:schemas-microsoft-com:vml" Requires="v">
                <p:oleObj spid="_x0000_s60237" name="Equation" r:id="rId49" imgW="2997000" imgH="1434960" progId="Equation.DSMT4">
                  <p:embed/>
                </p:oleObj>
              </mc:Choice>
              <mc:Fallback>
                <p:oleObj name="Equation" r:id="rId49" imgW="2997000" imgH="1434960" progId="Equation.DSMT4">
                  <p:embed/>
                  <p:pic>
                    <p:nvPicPr>
                      <p:cNvPr id="0" name=""/>
                      <p:cNvPicPr>
                        <a:picLocks noChangeAspect="1" noChangeArrowheads="1"/>
                      </p:cNvPicPr>
                      <p:nvPr/>
                    </p:nvPicPr>
                    <p:blipFill>
                      <a:blip r:embed="rId50"/>
                      <a:srcRect/>
                      <a:stretch>
                        <a:fillRect/>
                      </a:stretch>
                    </p:blipFill>
                    <p:spPr bwMode="auto">
                      <a:xfrm>
                        <a:off x="6377939" y="5486400"/>
                        <a:ext cx="2381250" cy="1139825"/>
                      </a:xfrm>
                      <a:prstGeom prst="rect">
                        <a:avLst/>
                      </a:prstGeom>
                      <a:noFill/>
                      <a:ln>
                        <a:noFill/>
                      </a:ln>
                      <a:effectLst/>
                    </p:spPr>
                  </p:pic>
                </p:oleObj>
              </mc:Fallback>
            </mc:AlternateContent>
          </a:graphicData>
        </a:graphic>
      </p:graphicFrame>
      <p:graphicFrame>
        <p:nvGraphicFramePr>
          <p:cNvPr id="59" name="Object 83"/>
          <p:cNvGraphicFramePr>
            <a:graphicFrameLocks noChangeAspect="1"/>
          </p:cNvGraphicFramePr>
          <p:nvPr>
            <p:extLst>
              <p:ext uri="{D42A27DB-BD31-4B8C-83A1-F6EECF244321}">
                <p14:modId xmlns:p14="http://schemas.microsoft.com/office/powerpoint/2010/main" val="1253733076"/>
              </p:ext>
            </p:extLst>
          </p:nvPr>
        </p:nvGraphicFramePr>
        <p:xfrm>
          <a:off x="7920991" y="4656995"/>
          <a:ext cx="571500" cy="635000"/>
        </p:xfrm>
        <a:graphic>
          <a:graphicData uri="http://schemas.openxmlformats.org/presentationml/2006/ole">
            <mc:AlternateContent xmlns:mc="http://schemas.openxmlformats.org/markup-compatibility/2006">
              <mc:Choice xmlns:v="urn:schemas-microsoft-com:vml" Requires="v">
                <p:oleObj spid="_x0000_s60238" name="Equation" r:id="rId51" imgW="571320" imgH="634680" progId="Equation.DSMT4">
                  <p:embed/>
                </p:oleObj>
              </mc:Choice>
              <mc:Fallback>
                <p:oleObj name="Equation" r:id="rId51" imgW="571320" imgH="634680" progId="Equation.DSMT4">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920991" y="4656995"/>
                        <a:ext cx="5715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67" name="TextBox 66"/>
              <p:cNvSpPr txBox="1"/>
              <p:nvPr/>
            </p:nvSpPr>
            <p:spPr>
              <a:xfrm>
                <a:off x="6096000" y="3581400"/>
                <a:ext cx="609598" cy="58477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3200" b="1" i="0" smtClean="0">
                          <a:latin typeface="Cambria Math"/>
                          <a:ea typeface="Cambria Math"/>
                        </a:rPr>
                        <m:t>×</m:t>
                      </m:r>
                    </m:oMath>
                  </m:oMathPara>
                </a14:m>
                <a:endParaRPr lang="en-US" sz="3200" b="1" dirty="0"/>
              </a:p>
            </p:txBody>
          </p:sp>
        </mc:Choice>
        <mc:Fallback xmlns="">
          <p:sp>
            <p:nvSpPr>
              <p:cNvPr id="67" name="TextBox 66"/>
              <p:cNvSpPr txBox="1">
                <a:spLocks noRot="1" noChangeAspect="1" noMove="1" noResize="1" noEditPoints="1" noAdjustHandles="1" noChangeArrowheads="1" noChangeShapeType="1" noTextEdit="1"/>
              </p:cNvSpPr>
              <p:nvPr/>
            </p:nvSpPr>
            <p:spPr>
              <a:xfrm>
                <a:off x="6096000" y="3581400"/>
                <a:ext cx="609598" cy="584775"/>
              </a:xfrm>
              <a:prstGeom prst="rect">
                <a:avLst/>
              </a:prstGeom>
              <a:blipFill rotWithShape="1">
                <a:blip r:embed="rId53"/>
                <a:stretch>
                  <a:fillRect/>
                </a:stretch>
              </a:blipFill>
            </p:spPr>
            <p:txBody>
              <a:bodyPr/>
              <a:lstStyle/>
              <a:p>
                <a:r>
                  <a:rPr lang="en-US">
                    <a:noFill/>
                  </a:rPr>
                  <a:t> </a:t>
                </a:r>
              </a:p>
            </p:txBody>
          </p:sp>
        </mc:Fallback>
      </mc:AlternateContent>
      <p:cxnSp>
        <p:nvCxnSpPr>
          <p:cNvPr id="78" name="Straight Arrow Connector 77"/>
          <p:cNvCxnSpPr/>
          <p:nvPr/>
        </p:nvCxnSpPr>
        <p:spPr>
          <a:xfrm flipV="1">
            <a:off x="2377440" y="4038602"/>
            <a:ext cx="1813560" cy="11048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endCxn id="52" idx="2"/>
          </p:cNvCxnSpPr>
          <p:nvPr/>
        </p:nvCxnSpPr>
        <p:spPr>
          <a:xfrm flipH="1" flipV="1">
            <a:off x="7680323" y="4439730"/>
            <a:ext cx="240668" cy="10695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endCxn id="50" idx="2"/>
          </p:cNvCxnSpPr>
          <p:nvPr/>
        </p:nvCxnSpPr>
        <p:spPr>
          <a:xfrm flipV="1">
            <a:off x="5105400" y="2165350"/>
            <a:ext cx="1343819" cy="8826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50" idx="2"/>
          </p:cNvCxnSpPr>
          <p:nvPr/>
        </p:nvCxnSpPr>
        <p:spPr>
          <a:xfrm flipH="1" flipV="1">
            <a:off x="6449219" y="2165350"/>
            <a:ext cx="1627981" cy="11852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9" name="Object 98"/>
          <p:cNvGraphicFramePr>
            <a:graphicFrameLocks noChangeAspect="1"/>
          </p:cNvGraphicFramePr>
          <p:nvPr>
            <p:extLst>
              <p:ext uri="{D42A27DB-BD31-4B8C-83A1-F6EECF244321}">
                <p14:modId xmlns:p14="http://schemas.microsoft.com/office/powerpoint/2010/main" val="2416007006"/>
              </p:ext>
            </p:extLst>
          </p:nvPr>
        </p:nvGraphicFramePr>
        <p:xfrm>
          <a:off x="586598" y="1820613"/>
          <a:ext cx="825500" cy="304800"/>
        </p:xfrm>
        <a:graphic>
          <a:graphicData uri="http://schemas.openxmlformats.org/presentationml/2006/ole">
            <mc:AlternateContent xmlns:mc="http://schemas.openxmlformats.org/markup-compatibility/2006">
              <mc:Choice xmlns:v="urn:schemas-microsoft-com:vml" Requires="v">
                <p:oleObj spid="_x0000_s60239" name="Equation" r:id="rId54" imgW="825480" imgH="304560" progId="Equation.DSMT4">
                  <p:embed/>
                </p:oleObj>
              </mc:Choice>
              <mc:Fallback>
                <p:oleObj name="Equation" r:id="rId54" imgW="825480" imgH="304560" progId="Equation.DSMT4">
                  <p:embed/>
                  <p:pic>
                    <p:nvPicPr>
                      <p:cNvPr id="0" name=""/>
                      <p:cNvPicPr/>
                      <p:nvPr/>
                    </p:nvPicPr>
                    <p:blipFill>
                      <a:blip r:embed="rId55"/>
                      <a:stretch>
                        <a:fillRect/>
                      </a:stretch>
                    </p:blipFill>
                    <p:spPr>
                      <a:xfrm>
                        <a:off x="586598" y="1820613"/>
                        <a:ext cx="825500" cy="304800"/>
                      </a:xfrm>
                      <a:prstGeom prst="rect">
                        <a:avLst/>
                      </a:prstGeom>
                    </p:spPr>
                  </p:pic>
                </p:oleObj>
              </mc:Fallback>
            </mc:AlternateContent>
          </a:graphicData>
        </a:graphic>
      </p:graphicFrame>
      <p:graphicFrame>
        <p:nvGraphicFramePr>
          <p:cNvPr id="100" name="Object 99"/>
          <p:cNvGraphicFramePr>
            <a:graphicFrameLocks noChangeAspect="1"/>
          </p:cNvGraphicFramePr>
          <p:nvPr>
            <p:extLst>
              <p:ext uri="{D42A27DB-BD31-4B8C-83A1-F6EECF244321}">
                <p14:modId xmlns:p14="http://schemas.microsoft.com/office/powerpoint/2010/main" val="997892850"/>
              </p:ext>
            </p:extLst>
          </p:nvPr>
        </p:nvGraphicFramePr>
        <p:xfrm>
          <a:off x="1929784" y="1867279"/>
          <a:ext cx="596900" cy="304800"/>
        </p:xfrm>
        <a:graphic>
          <a:graphicData uri="http://schemas.openxmlformats.org/presentationml/2006/ole">
            <mc:AlternateContent xmlns:mc="http://schemas.openxmlformats.org/markup-compatibility/2006">
              <mc:Choice xmlns:v="urn:schemas-microsoft-com:vml" Requires="v">
                <p:oleObj spid="_x0000_s60240" name="Equation" r:id="rId56" imgW="596880" imgH="304560" progId="Equation.DSMT4">
                  <p:embed/>
                </p:oleObj>
              </mc:Choice>
              <mc:Fallback>
                <p:oleObj name="Equation" r:id="rId56" imgW="596880" imgH="304560" progId="Equation.DSMT4">
                  <p:embed/>
                  <p:pic>
                    <p:nvPicPr>
                      <p:cNvPr id="0" name=""/>
                      <p:cNvPicPr/>
                      <p:nvPr/>
                    </p:nvPicPr>
                    <p:blipFill>
                      <a:blip r:embed="rId57"/>
                      <a:stretch>
                        <a:fillRect/>
                      </a:stretch>
                    </p:blipFill>
                    <p:spPr>
                      <a:xfrm>
                        <a:off x="1929784" y="1867279"/>
                        <a:ext cx="596900" cy="304800"/>
                      </a:xfrm>
                      <a:prstGeom prst="rect">
                        <a:avLst/>
                      </a:prstGeom>
                    </p:spPr>
                  </p:pic>
                </p:oleObj>
              </mc:Fallback>
            </mc:AlternateContent>
          </a:graphicData>
        </a:graphic>
      </p:graphicFrame>
    </p:spTree>
    <p:extLst>
      <p:ext uri="{BB962C8B-B14F-4D97-AF65-F5344CB8AC3E}">
        <p14:creationId xmlns:p14="http://schemas.microsoft.com/office/powerpoint/2010/main" val="619752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40816" y="26670"/>
            <a:ext cx="4635336" cy="2540127"/>
            <a:chOff x="1186543" y="1447800"/>
            <a:chExt cx="6339977" cy="2873828"/>
          </a:xfrm>
        </p:grpSpPr>
        <mc:AlternateContent xmlns:mc="http://schemas.openxmlformats.org/markup-compatibility/2006" xmlns:a14="http://schemas.microsoft.com/office/drawing/2010/main">
          <mc:Choice Requires="a14">
            <p:sp>
              <p:nvSpPr>
                <p:cNvPr id="5" name="Oval 4"/>
                <p:cNvSpPr/>
                <p:nvPr/>
              </p:nvSpPr>
              <p:spPr>
                <a:xfrm>
                  <a:off x="3563326" y="1447800"/>
                  <a:ext cx="2089150" cy="6096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𝑎</m:t>
                        </m:r>
                        <m:r>
                          <a:rPr lang="en-US" b="0" i="1" smtClean="0">
                            <a:solidFill>
                              <a:schemeClr val="tx1"/>
                            </a:solidFill>
                            <a:latin typeface="Cambria Math"/>
                          </a:rPr>
                          <m:t>,</m:t>
                        </m:r>
                        <m:r>
                          <a:rPr lang="en-US" b="0" i="1" smtClean="0">
                            <a:solidFill>
                              <a:schemeClr val="tx1"/>
                            </a:solidFill>
                            <a:latin typeface="Cambria Math"/>
                          </a:rPr>
                          <m:t>𝑏</m:t>
                        </m:r>
                        <m:r>
                          <a:rPr lang="en-US" b="0" i="1" smtClean="0">
                            <a:solidFill>
                              <a:schemeClr val="tx1"/>
                            </a:solidFill>
                            <a:latin typeface="Cambria Math"/>
                          </a:rPr>
                          <m:t>,</m:t>
                        </m:r>
                        <m:r>
                          <a:rPr lang="en-US" b="0" i="1" smtClean="0">
                            <a:solidFill>
                              <a:schemeClr val="tx1"/>
                            </a:solidFill>
                            <a:latin typeface="Cambria Math"/>
                          </a:rPr>
                          <m:t>𝑐</m:t>
                        </m:r>
                        <m:r>
                          <a:rPr lang="en-US" b="0" i="1" smtClean="0">
                            <a:solidFill>
                              <a:schemeClr val="tx1"/>
                            </a:solidFill>
                            <a:latin typeface="Cambria Math"/>
                          </a:rPr>
                          <m:t>,</m:t>
                        </m:r>
                        <m:r>
                          <a:rPr lang="en-US" b="0" i="1" smtClean="0">
                            <a:solidFill>
                              <a:schemeClr val="tx1"/>
                            </a:solidFill>
                            <a:latin typeface="Cambria Math"/>
                          </a:rPr>
                          <m:t>𝑑</m:t>
                        </m:r>
                        <m:r>
                          <a:rPr lang="en-US" b="0" i="1" smtClean="0">
                            <a:solidFill>
                              <a:schemeClr val="tx1"/>
                            </a:solidFill>
                            <a:latin typeface="Cambria Math"/>
                          </a:rPr>
                          <m:t>,</m:t>
                        </m:r>
                        <m:r>
                          <a:rPr lang="en-US" b="0" i="1" smtClean="0">
                            <a:solidFill>
                              <a:schemeClr val="tx1"/>
                            </a:solidFill>
                            <a:latin typeface="Cambria Math"/>
                          </a:rPr>
                          <m:t>𝑒</m:t>
                        </m:r>
                      </m:oMath>
                    </m:oMathPara>
                  </a14:m>
                  <a:endParaRPr lang="en-US" dirty="0">
                    <a:solidFill>
                      <a:schemeClr val="tx1"/>
                    </a:solidFill>
                  </a:endParaRPr>
                </a:p>
              </p:txBody>
            </p:sp>
          </mc:Choice>
          <mc:Fallback xmlns="">
            <p:sp>
              <p:nvSpPr>
                <p:cNvPr id="5" name="Oval 4"/>
                <p:cNvSpPr>
                  <a:spLocks noRot="1" noChangeAspect="1" noMove="1" noResize="1" noEditPoints="1" noAdjustHandles="1" noChangeArrowheads="1" noChangeShapeType="1" noTextEdit="1"/>
                </p:cNvSpPr>
                <p:nvPr/>
              </p:nvSpPr>
              <p:spPr>
                <a:xfrm>
                  <a:off x="3563326" y="1447800"/>
                  <a:ext cx="2089150" cy="609600"/>
                </a:xfrm>
                <a:prstGeom prst="ellipse">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a:xfrm>
                  <a:off x="2726465" y="2569029"/>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𝑎</m:t>
                        </m:r>
                        <m:r>
                          <a:rPr lang="en-US" b="0" i="1" smtClean="0">
                            <a:solidFill>
                              <a:schemeClr val="tx1"/>
                            </a:solidFill>
                            <a:latin typeface="Cambria Math"/>
                          </a:rPr>
                          <m:t>,</m:t>
                        </m:r>
                        <m:r>
                          <a:rPr lang="en-US" b="0" i="1" smtClean="0">
                            <a:solidFill>
                              <a:schemeClr val="tx1"/>
                            </a:solidFill>
                            <a:latin typeface="Cambria Math"/>
                          </a:rPr>
                          <m:t>𝑏</m:t>
                        </m:r>
                        <m:r>
                          <a:rPr lang="en-US" b="0" i="1" smtClean="0">
                            <a:solidFill>
                              <a:schemeClr val="tx1"/>
                            </a:solidFill>
                            <a:latin typeface="Cambria Math"/>
                          </a:rPr>
                          <m:t>,</m:t>
                        </m:r>
                        <m:r>
                          <a:rPr lang="en-US" b="0" i="1" smtClean="0">
                            <a:solidFill>
                              <a:schemeClr val="tx1"/>
                            </a:solidFill>
                            <a:latin typeface="Cambria Math"/>
                          </a:rPr>
                          <m:t>𝑓</m:t>
                        </m:r>
                      </m:oMath>
                    </m:oMathPara>
                  </a14:m>
                  <a:endParaRPr lang="en-US" dirty="0">
                    <a:solidFill>
                      <a:schemeClr val="tx1"/>
                    </a:solidFill>
                  </a:endParaRPr>
                </a:p>
              </p:txBody>
            </p:sp>
          </mc:Choice>
          <mc:Fallback xmlns="">
            <p:sp>
              <p:nvSpPr>
                <p:cNvPr id="6" name="Oval 5"/>
                <p:cNvSpPr>
                  <a:spLocks noRot="1" noChangeAspect="1" noMove="1" noResize="1" noEditPoints="1" noAdjustHandles="1" noChangeArrowheads="1" noChangeShapeType="1" noTextEdit="1"/>
                </p:cNvSpPr>
                <p:nvPr/>
              </p:nvSpPr>
              <p:spPr>
                <a:xfrm>
                  <a:off x="2726465" y="2569029"/>
                  <a:ext cx="1261269" cy="533400"/>
                </a:xfrm>
                <a:prstGeom prst="ellipse">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p:cNvSpPr/>
                <p:nvPr/>
              </p:nvSpPr>
              <p:spPr>
                <a:xfrm>
                  <a:off x="5042878" y="2569029"/>
                  <a:ext cx="129539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𝑐</m:t>
                        </m:r>
                        <m:r>
                          <a:rPr lang="en-US" b="0" i="1" smtClean="0">
                            <a:solidFill>
                              <a:schemeClr val="tx1"/>
                            </a:solidFill>
                            <a:latin typeface="Cambria Math"/>
                          </a:rPr>
                          <m:t>,</m:t>
                        </m:r>
                        <m:r>
                          <a:rPr lang="en-US" b="0" i="1" smtClean="0">
                            <a:solidFill>
                              <a:schemeClr val="tx1"/>
                            </a:solidFill>
                            <a:latin typeface="Cambria Math"/>
                          </a:rPr>
                          <m:t>𝑑</m:t>
                        </m:r>
                        <m:r>
                          <a:rPr lang="en-US" b="0" i="1" smtClean="0">
                            <a:solidFill>
                              <a:schemeClr val="tx1"/>
                            </a:solidFill>
                            <a:latin typeface="Cambria Math"/>
                          </a:rPr>
                          <m:t>,</m:t>
                        </m:r>
                        <m:r>
                          <a:rPr lang="en-US" b="0" i="1" smtClean="0">
                            <a:solidFill>
                              <a:schemeClr val="tx1"/>
                            </a:solidFill>
                            <a:latin typeface="Cambria Math"/>
                          </a:rPr>
                          <m:t>𝑒</m:t>
                        </m:r>
                        <m:r>
                          <a:rPr lang="en-US" b="0" i="1" smtClean="0">
                            <a:solidFill>
                              <a:schemeClr val="tx1"/>
                            </a:solidFill>
                            <a:latin typeface="Cambria Math"/>
                          </a:rPr>
                          <m:t>,</m:t>
                        </m:r>
                        <m:r>
                          <a:rPr lang="en-US" b="0" i="1" smtClean="0">
                            <a:solidFill>
                              <a:schemeClr val="tx1"/>
                            </a:solidFill>
                            <a:latin typeface="Cambria Math"/>
                          </a:rPr>
                          <m:t>𝑔</m:t>
                        </m:r>
                      </m:oMath>
                    </m:oMathPara>
                  </a14:m>
                  <a:endParaRPr lang="en-US" dirty="0">
                    <a:solidFill>
                      <a:schemeClr val="tx1"/>
                    </a:solidFill>
                  </a:endParaRPr>
                </a:p>
              </p:txBody>
            </p:sp>
          </mc:Choice>
          <mc:Fallback xmlns="">
            <p:sp>
              <p:nvSpPr>
                <p:cNvPr id="7" name="Oval 6"/>
                <p:cNvSpPr>
                  <a:spLocks noRot="1" noChangeAspect="1" noMove="1" noResize="1" noEditPoints="1" noAdjustHandles="1" noChangeArrowheads="1" noChangeShapeType="1" noTextEdit="1"/>
                </p:cNvSpPr>
                <p:nvPr/>
              </p:nvSpPr>
              <p:spPr>
                <a:xfrm>
                  <a:off x="5042878" y="2569029"/>
                  <a:ext cx="1295399" cy="533400"/>
                </a:xfrm>
                <a:prstGeom prst="ellipse">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p:cNvSpPr/>
                <p:nvPr/>
              </p:nvSpPr>
              <p:spPr>
                <a:xfrm>
                  <a:off x="1544458" y="3740331"/>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𝑎</m:t>
                        </m:r>
                        <m:r>
                          <a:rPr lang="en-US" b="0" i="1" smtClean="0">
                            <a:solidFill>
                              <a:schemeClr val="tx1"/>
                            </a:solidFill>
                            <a:latin typeface="Cambria Math"/>
                          </a:rPr>
                          <m:t>,</m:t>
                        </m:r>
                        <m:r>
                          <a:rPr lang="en-US" b="0" i="1" smtClean="0">
                            <a:solidFill>
                              <a:schemeClr val="tx1"/>
                            </a:solidFill>
                            <a:latin typeface="Cambria Math"/>
                          </a:rPr>
                          <m:t>𝑓</m:t>
                        </m:r>
                        <m:r>
                          <a:rPr lang="en-US" b="0" i="1" smtClean="0">
                            <a:solidFill>
                              <a:schemeClr val="tx1"/>
                            </a:solidFill>
                            <a:latin typeface="Cambria Math"/>
                          </a:rPr>
                          <m:t>,</m:t>
                        </m:r>
                        <m:r>
                          <a:rPr lang="en-US" b="0" i="1" smtClean="0">
                            <a:solidFill>
                              <a:schemeClr val="tx1"/>
                            </a:solidFill>
                            <a:latin typeface="Cambria Math"/>
                          </a:rPr>
                          <m:t>h</m:t>
                        </m:r>
                      </m:oMath>
                    </m:oMathPara>
                  </a14:m>
                  <a:endParaRPr lang="en-US" dirty="0">
                    <a:solidFill>
                      <a:schemeClr val="tx1"/>
                    </a:solidFill>
                  </a:endParaRPr>
                </a:p>
              </p:txBody>
            </p:sp>
          </mc:Choice>
          <mc:Fallback xmlns="">
            <p:sp>
              <p:nvSpPr>
                <p:cNvPr id="8" name="Oval 7"/>
                <p:cNvSpPr>
                  <a:spLocks noRot="1" noChangeAspect="1" noMove="1" noResize="1" noEditPoints="1" noAdjustHandles="1" noChangeArrowheads="1" noChangeShapeType="1" noTextEdit="1"/>
                </p:cNvSpPr>
                <p:nvPr/>
              </p:nvSpPr>
              <p:spPr>
                <a:xfrm>
                  <a:off x="1544458" y="3740331"/>
                  <a:ext cx="1261269" cy="533400"/>
                </a:xfrm>
                <a:prstGeom prst="ellipse">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a:xfrm>
                  <a:off x="4634072" y="3762102"/>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𝑐</m:t>
                        </m:r>
                        <m:r>
                          <a:rPr lang="en-US" b="0" i="1" smtClean="0">
                            <a:solidFill>
                              <a:schemeClr val="tx1"/>
                            </a:solidFill>
                            <a:latin typeface="Cambria Math"/>
                          </a:rPr>
                          <m:t>,</m:t>
                        </m:r>
                        <m:r>
                          <a:rPr lang="en-US" b="0" i="1" smtClean="0">
                            <a:solidFill>
                              <a:schemeClr val="tx1"/>
                            </a:solidFill>
                            <a:latin typeface="Cambria Math"/>
                          </a:rPr>
                          <m:t>𝑒</m:t>
                        </m:r>
                        <m:r>
                          <a:rPr lang="en-US" b="0" i="1" smtClean="0">
                            <a:solidFill>
                              <a:schemeClr val="tx1"/>
                            </a:solidFill>
                            <a:latin typeface="Cambria Math"/>
                          </a:rPr>
                          <m:t>,</m:t>
                        </m:r>
                        <m:r>
                          <a:rPr lang="en-US" b="0" i="1" smtClean="0">
                            <a:solidFill>
                              <a:schemeClr val="tx1"/>
                            </a:solidFill>
                            <a:latin typeface="Cambria Math"/>
                          </a:rPr>
                          <m:t>𝑗</m:t>
                        </m:r>
                      </m:oMath>
                    </m:oMathPara>
                  </a14:m>
                  <a:endParaRPr lang="en-US" dirty="0">
                    <a:solidFill>
                      <a:schemeClr val="tx1"/>
                    </a:solidFill>
                  </a:endParaRPr>
                </a:p>
              </p:txBody>
            </p:sp>
          </mc:Choice>
          <mc:Fallback xmlns="">
            <p:sp>
              <p:nvSpPr>
                <p:cNvPr id="9" name="Oval 8"/>
                <p:cNvSpPr>
                  <a:spLocks noRot="1" noChangeAspect="1" noMove="1" noResize="1" noEditPoints="1" noAdjustHandles="1" noChangeArrowheads="1" noChangeShapeType="1" noTextEdit="1"/>
                </p:cNvSpPr>
                <p:nvPr/>
              </p:nvSpPr>
              <p:spPr>
                <a:xfrm>
                  <a:off x="4634072" y="3762102"/>
                  <a:ext cx="1261269" cy="533400"/>
                </a:xfrm>
                <a:prstGeom prst="ellipse">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6265251" y="3788228"/>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𝑑</m:t>
                        </m:r>
                        <m:r>
                          <a:rPr lang="en-US" b="0" i="1" smtClean="0">
                            <a:solidFill>
                              <a:schemeClr val="tx1"/>
                            </a:solidFill>
                            <a:latin typeface="Cambria Math"/>
                          </a:rPr>
                          <m:t>,</m:t>
                        </m:r>
                        <m:r>
                          <a:rPr lang="en-US" b="0" i="1" smtClean="0">
                            <a:solidFill>
                              <a:schemeClr val="tx1"/>
                            </a:solidFill>
                            <a:latin typeface="Cambria Math"/>
                          </a:rPr>
                          <m:t>𝑔</m:t>
                        </m:r>
                        <m:r>
                          <a:rPr lang="en-US" b="0" i="1" smtClean="0">
                            <a:solidFill>
                              <a:schemeClr val="tx1"/>
                            </a:solidFill>
                            <a:latin typeface="Cambria Math"/>
                          </a:rPr>
                          <m:t>,</m:t>
                        </m:r>
                        <m:r>
                          <a:rPr lang="en-US" b="0" i="1" smtClean="0">
                            <a:solidFill>
                              <a:schemeClr val="tx1"/>
                            </a:solidFill>
                            <a:latin typeface="Cambria Math"/>
                          </a:rPr>
                          <m:t>𝑘</m:t>
                        </m:r>
                      </m:oMath>
                    </m:oMathPara>
                  </a14:m>
                  <a:endParaRPr lang="en-US" dirty="0">
                    <a:solidFill>
                      <a:schemeClr val="tx1"/>
                    </a:solidFill>
                  </a:endParaRPr>
                </a:p>
              </p:txBody>
            </p:sp>
          </mc:Choice>
          <mc:Fallback xmlns="">
            <p:sp>
              <p:nvSpPr>
                <p:cNvPr id="10" name="Oval 9"/>
                <p:cNvSpPr>
                  <a:spLocks noRot="1" noChangeAspect="1" noMove="1" noResize="1" noEditPoints="1" noAdjustHandles="1" noChangeArrowheads="1" noChangeShapeType="1" noTextEdit="1"/>
                </p:cNvSpPr>
                <p:nvPr/>
              </p:nvSpPr>
              <p:spPr>
                <a:xfrm>
                  <a:off x="6265251" y="3788228"/>
                  <a:ext cx="1261269" cy="533400"/>
                </a:xfrm>
                <a:prstGeom prst="ellipse">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p:cNvSpPr/>
                <p:nvPr/>
              </p:nvSpPr>
              <p:spPr>
                <a:xfrm>
                  <a:off x="3230347" y="3764280"/>
                  <a:ext cx="838598"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𝑏</m:t>
                        </m:r>
                        <m:r>
                          <a:rPr lang="en-US" b="0" i="1" smtClean="0">
                            <a:solidFill>
                              <a:schemeClr val="tx1"/>
                            </a:solidFill>
                            <a:latin typeface="Cambria Math"/>
                          </a:rPr>
                          <m:t>,</m:t>
                        </m:r>
                        <m:r>
                          <a:rPr lang="en-US" b="0" i="1" smtClean="0">
                            <a:solidFill>
                              <a:schemeClr val="tx1"/>
                            </a:solidFill>
                            <a:latin typeface="Cambria Math"/>
                          </a:rPr>
                          <m:t>𝑖</m:t>
                        </m:r>
                      </m:oMath>
                    </m:oMathPara>
                  </a14:m>
                  <a:endParaRPr lang="en-US" dirty="0">
                    <a:solidFill>
                      <a:schemeClr val="tx1"/>
                    </a:solidFill>
                  </a:endParaRPr>
                </a:p>
              </p:txBody>
            </p:sp>
          </mc:Choice>
          <mc:Fallback xmlns="">
            <p:sp>
              <p:nvSpPr>
                <p:cNvPr id="11" name="Oval 10"/>
                <p:cNvSpPr>
                  <a:spLocks noRot="1" noChangeAspect="1" noMove="1" noResize="1" noEditPoints="1" noAdjustHandles="1" noChangeArrowheads="1" noChangeShapeType="1" noTextEdit="1"/>
                </p:cNvSpPr>
                <p:nvPr/>
              </p:nvSpPr>
              <p:spPr>
                <a:xfrm>
                  <a:off x="3230347" y="3764280"/>
                  <a:ext cx="838598" cy="533400"/>
                </a:xfrm>
                <a:prstGeom prst="ellipse">
                  <a:avLst/>
                </a:prstGeom>
                <a:blipFill rotWithShape="1">
                  <a:blip r:embed="rId9"/>
                  <a:stretch>
                    <a:fillRect/>
                  </a:stretch>
                </a:blipFill>
              </p:spPr>
              <p:txBody>
                <a:bodyPr/>
                <a:lstStyle/>
                <a:p>
                  <a:r>
                    <a:rPr lang="en-US">
                      <a:noFill/>
                    </a:rPr>
                    <a:t> </a:t>
                  </a:r>
                </a:p>
              </p:txBody>
            </p:sp>
          </mc:Fallback>
        </mc:AlternateContent>
        <p:cxnSp>
          <p:nvCxnSpPr>
            <p:cNvPr id="12" name="Straight Arrow Connector 11"/>
            <p:cNvCxnSpPr>
              <a:stCxn id="8" idx="0"/>
              <a:endCxn id="6" idx="4"/>
            </p:cNvCxnSpPr>
            <p:nvPr/>
          </p:nvCxnSpPr>
          <p:spPr>
            <a:xfrm flipV="1">
              <a:off x="2175093" y="3102429"/>
              <a:ext cx="1182007" cy="63790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0"/>
              <a:endCxn id="6" idx="4"/>
            </p:cNvCxnSpPr>
            <p:nvPr/>
          </p:nvCxnSpPr>
          <p:spPr>
            <a:xfrm flipH="1" flipV="1">
              <a:off x="3357100" y="3102429"/>
              <a:ext cx="292546" cy="66185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0"/>
              <a:endCxn id="7" idx="4"/>
            </p:cNvCxnSpPr>
            <p:nvPr/>
          </p:nvCxnSpPr>
          <p:spPr>
            <a:xfrm flipV="1">
              <a:off x="5264707" y="3102429"/>
              <a:ext cx="425871" cy="65967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0"/>
              <a:endCxn id="7" idx="4"/>
            </p:cNvCxnSpPr>
            <p:nvPr/>
          </p:nvCxnSpPr>
          <p:spPr>
            <a:xfrm flipH="1" flipV="1">
              <a:off x="5690578" y="3102429"/>
              <a:ext cx="1205308" cy="68579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0"/>
              <a:endCxn id="5" idx="4"/>
            </p:cNvCxnSpPr>
            <p:nvPr/>
          </p:nvCxnSpPr>
          <p:spPr>
            <a:xfrm flipV="1">
              <a:off x="3357100" y="2057400"/>
              <a:ext cx="1250801" cy="51162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0"/>
              <a:endCxn id="5" idx="4"/>
            </p:cNvCxnSpPr>
            <p:nvPr/>
          </p:nvCxnSpPr>
          <p:spPr>
            <a:xfrm flipH="1" flipV="1">
              <a:off x="4607901" y="2057400"/>
              <a:ext cx="1082677" cy="51162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8" name="Object 17"/>
                <p:cNvGraphicFramePr>
                  <a:graphicFrameLocks noChangeAspect="1"/>
                </p:cNvGraphicFramePr>
                <p:nvPr>
                  <p:extLst>
                    <p:ext uri="{D42A27DB-BD31-4B8C-83A1-F6EECF244321}">
                      <p14:modId xmlns:p14="http://schemas.microsoft.com/office/powerpoint/2010/main" val="1193456864"/>
                    </p:ext>
                  </p:extLst>
                </p:nvPr>
              </p:nvGraphicFramePr>
              <p:xfrm>
                <a:off x="1186543" y="3815617"/>
                <a:ext cx="304800" cy="352926"/>
              </p:xfrm>
              <a:graphic>
                <a:graphicData uri="http://schemas.openxmlformats.org/presentationml/2006/ole">
                  <mc:AlternateContent>
                    <mc:Choice xmlns:v="urn:schemas-microsoft-com:vml" Requires="v">
                      <p:oleObj spid="_x0000_s62253" name="Equation" r:id="rId10" imgW="241200" imgH="279360" progId="Equation.DSMT4">
                        <p:embed/>
                      </p:oleObj>
                    </mc:Choice>
                    <mc:Fallback>
                      <p:oleObj name="Equation" r:id="rId10" imgW="241200" imgH="279360" progId="Equation.DSMT4">
                        <p:embed/>
                        <p:pic>
                          <p:nvPicPr>
                            <p:cNvPr id="0" name=""/>
                            <p:cNvPicPr/>
                            <p:nvPr/>
                          </p:nvPicPr>
                          <p:blipFill>
                            <a:blip r:embed="rId11"/>
                            <a:stretch>
                              <a:fillRect/>
                            </a:stretch>
                          </p:blipFill>
                          <p:spPr>
                            <a:xfrm>
                              <a:off x="1186543" y="3815617"/>
                              <a:ext cx="304800" cy="352926"/>
                            </a:xfrm>
                            <a:prstGeom prst="rect">
                              <a:avLst/>
                            </a:prstGeom>
                          </p:spPr>
                        </p:pic>
                      </p:oleObj>
                    </mc:Fallback>
                  </mc:AlternateContent>
                </a:graphicData>
              </a:graphic>
            </p:graphicFrame>
          </mc:Choice>
          <mc:Fallback xmlns="">
            <p:graphicFrame>
              <p:nvGraphicFramePr>
                <p:cNvPr id="18" name="Object 17"/>
                <p:cNvGraphicFramePr>
                  <a:graphicFrameLocks noChangeAspect="1"/>
                </p:cNvGraphicFramePr>
                <p:nvPr>
                  <p:extLst>
                    <p:ext uri="{D42A27DB-BD31-4B8C-83A1-F6EECF244321}">
                      <p14:modId xmlns:p14="http://schemas.microsoft.com/office/powerpoint/2010/main" val="1193456864"/>
                    </p:ext>
                  </p:extLst>
                </p:nvPr>
              </p:nvGraphicFramePr>
              <p:xfrm>
                <a:off x="1186543" y="3815617"/>
                <a:ext cx="304800" cy="352926"/>
              </p:xfrm>
              <a:graphic>
                <a:graphicData uri="http://schemas.openxmlformats.org/presentationml/2006/ole">
                  <mc:AlternateContent>
                    <mc:Choice xmlns:v="urn:schemas-microsoft-com:vml" Requires="v">
                      <p:oleObj spid="_x0000_s19238" name="Equation" r:id="rId12" imgW="241200" imgH="279360" progId="Equation.DSMT4">
                        <p:embed/>
                      </p:oleObj>
                    </mc:Choice>
                    <mc:Fallback>
                      <p:oleObj name="Equation" r:id="rId12" imgW="241200" imgH="279360" progId="Equation.DSMT4">
                        <p:embed/>
                        <p:pic>
                          <p:nvPicPr>
                            <p:cNvPr id="0" name=""/>
                            <p:cNvPicPr/>
                            <p:nvPr/>
                          </p:nvPicPr>
                          <p:blipFill>
                            <a:blip r:embed="rId13"/>
                            <a:stretch>
                              <a:fillRect/>
                            </a:stretch>
                          </p:blipFill>
                          <p:spPr>
                            <a:xfrm>
                              <a:off x="1186543" y="3815617"/>
                              <a:ext cx="304800" cy="352926"/>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9" name="Object 18"/>
                <p:cNvGraphicFramePr>
                  <a:graphicFrameLocks noChangeAspect="1"/>
                </p:cNvGraphicFramePr>
                <p:nvPr>
                  <p:extLst>
                    <p:ext uri="{D42A27DB-BD31-4B8C-83A1-F6EECF244321}">
                      <p14:modId xmlns:p14="http://schemas.microsoft.com/office/powerpoint/2010/main" val="1005615554"/>
                    </p:ext>
                  </p:extLst>
                </p:nvPr>
              </p:nvGraphicFramePr>
              <p:xfrm>
                <a:off x="2919821" y="3859576"/>
                <a:ext cx="320675" cy="352425"/>
              </p:xfrm>
              <a:graphic>
                <a:graphicData uri="http://schemas.openxmlformats.org/presentationml/2006/ole">
                  <mc:AlternateContent>
                    <mc:Choice xmlns:v="urn:schemas-microsoft-com:vml" Requires="v">
                      <p:oleObj spid="_x0000_s62254" name="Equation" r:id="rId14" imgW="253800" imgH="279360" progId="Equation.DSMT4">
                        <p:embed/>
                      </p:oleObj>
                    </mc:Choice>
                    <mc:Fallback>
                      <p:oleObj name="Equation" r:id="rId14" imgW="253800" imgH="279360" progId="Equation.DSMT4">
                        <p:embed/>
                        <p:pic>
                          <p:nvPicPr>
                            <p:cNvPr id="0" name=""/>
                            <p:cNvPicPr>
                              <a:picLocks noChangeAspect="1" noChangeArrowheads="1"/>
                            </p:cNvPicPr>
                            <p:nvPr/>
                          </p:nvPicPr>
                          <p:blipFill>
                            <a:blip r:embed="rId15"/>
                            <a:srcRect/>
                            <a:stretch>
                              <a:fillRect/>
                            </a:stretch>
                          </p:blipFill>
                          <p:spPr bwMode="auto">
                            <a:xfrm>
                              <a:off x="2919821" y="3859576"/>
                              <a:ext cx="320675"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19" name="Object 18"/>
                <p:cNvGraphicFramePr>
                  <a:graphicFrameLocks noChangeAspect="1"/>
                </p:cNvGraphicFramePr>
                <p:nvPr>
                  <p:extLst>
                    <p:ext uri="{D42A27DB-BD31-4B8C-83A1-F6EECF244321}">
                      <p14:modId xmlns:p14="http://schemas.microsoft.com/office/powerpoint/2010/main" val="1005615554"/>
                    </p:ext>
                  </p:extLst>
                </p:nvPr>
              </p:nvGraphicFramePr>
              <p:xfrm>
                <a:off x="2919821" y="3859576"/>
                <a:ext cx="320675" cy="352425"/>
              </p:xfrm>
              <a:graphic>
                <a:graphicData uri="http://schemas.openxmlformats.org/presentationml/2006/ole">
                  <mc:AlternateContent>
                    <mc:Choice xmlns:v="urn:schemas-microsoft-com:vml" Requires="v">
                      <p:oleObj spid="_x0000_s19239" name="Equation" r:id="rId16" imgW="253800" imgH="279360" progId="Equation.DSMT4">
                        <p:embed/>
                      </p:oleObj>
                    </mc:Choice>
                    <mc:Fallback>
                      <p:oleObj name="Equation" r:id="rId16" imgW="253800" imgH="279360" progId="Equation.DSMT4">
                        <p:embed/>
                        <p:pic>
                          <p:nvPicPr>
                            <p:cNvPr id="0" name=""/>
                            <p:cNvPicPr>
                              <a:picLocks noChangeAspect="1" noChangeArrowheads="1"/>
                            </p:cNvPicPr>
                            <p:nvPr/>
                          </p:nvPicPr>
                          <p:blipFill>
                            <a:blip r:embed="rId17"/>
                            <a:srcRect/>
                            <a:stretch>
                              <a:fillRect/>
                            </a:stretch>
                          </p:blipFill>
                          <p:spPr bwMode="auto">
                            <a:xfrm>
                              <a:off x="2919821" y="3859576"/>
                              <a:ext cx="3206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0" name="Object 19"/>
                <p:cNvGraphicFramePr>
                  <a:graphicFrameLocks noChangeAspect="1"/>
                </p:cNvGraphicFramePr>
                <p:nvPr>
                  <p:extLst>
                    <p:ext uri="{D42A27DB-BD31-4B8C-83A1-F6EECF244321}">
                      <p14:modId xmlns:p14="http://schemas.microsoft.com/office/powerpoint/2010/main" val="2600867351"/>
                    </p:ext>
                  </p:extLst>
                </p:nvPr>
              </p:nvGraphicFramePr>
              <p:xfrm>
                <a:off x="4334238" y="3880349"/>
                <a:ext cx="304800" cy="352425"/>
              </p:xfrm>
              <a:graphic>
                <a:graphicData uri="http://schemas.openxmlformats.org/presentationml/2006/ole">
                  <mc:AlternateContent>
                    <mc:Choice xmlns:v="urn:schemas-microsoft-com:vml" Requires="v">
                      <p:oleObj spid="_x0000_s62255" name="Equation" r:id="rId18" imgW="241200" imgH="279360" progId="Equation.DSMT4">
                        <p:embed/>
                      </p:oleObj>
                    </mc:Choice>
                    <mc:Fallback>
                      <p:oleObj name="Equation" r:id="rId18" imgW="241200" imgH="279360" progId="Equation.DSMT4">
                        <p:embed/>
                        <p:pic>
                          <p:nvPicPr>
                            <p:cNvPr id="0" name=""/>
                            <p:cNvPicPr>
                              <a:picLocks noChangeAspect="1" noChangeArrowheads="1"/>
                            </p:cNvPicPr>
                            <p:nvPr/>
                          </p:nvPicPr>
                          <p:blipFill>
                            <a:blip r:embed="rId19"/>
                            <a:srcRect/>
                            <a:stretch>
                              <a:fillRect/>
                            </a:stretch>
                          </p:blipFill>
                          <p:spPr bwMode="auto">
                            <a:xfrm>
                              <a:off x="4334238" y="3880349"/>
                              <a:ext cx="304800"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0" name="Object 19"/>
                <p:cNvGraphicFramePr>
                  <a:graphicFrameLocks noChangeAspect="1"/>
                </p:cNvGraphicFramePr>
                <p:nvPr>
                  <p:extLst>
                    <p:ext uri="{D42A27DB-BD31-4B8C-83A1-F6EECF244321}">
                      <p14:modId xmlns:p14="http://schemas.microsoft.com/office/powerpoint/2010/main" val="2600867351"/>
                    </p:ext>
                  </p:extLst>
                </p:nvPr>
              </p:nvGraphicFramePr>
              <p:xfrm>
                <a:off x="4334238" y="3880349"/>
                <a:ext cx="304800" cy="352425"/>
              </p:xfrm>
              <a:graphic>
                <a:graphicData uri="http://schemas.openxmlformats.org/presentationml/2006/ole">
                  <mc:AlternateContent>
                    <mc:Choice xmlns:v="urn:schemas-microsoft-com:vml" Requires="v">
                      <p:oleObj spid="_x0000_s19240" name="Equation" r:id="rId20" imgW="241200" imgH="279360" progId="Equation.DSMT4">
                        <p:embed/>
                      </p:oleObj>
                    </mc:Choice>
                    <mc:Fallback>
                      <p:oleObj name="Equation" r:id="rId20" imgW="241200" imgH="279360" progId="Equation.DSMT4">
                        <p:embed/>
                        <p:pic>
                          <p:nvPicPr>
                            <p:cNvPr id="0" name=""/>
                            <p:cNvPicPr>
                              <a:picLocks noChangeAspect="1" noChangeArrowheads="1"/>
                            </p:cNvPicPr>
                            <p:nvPr/>
                          </p:nvPicPr>
                          <p:blipFill>
                            <a:blip r:embed="rId21"/>
                            <a:srcRect/>
                            <a:stretch>
                              <a:fillRect/>
                            </a:stretch>
                          </p:blipFill>
                          <p:spPr bwMode="auto">
                            <a:xfrm>
                              <a:off x="4334238" y="3880349"/>
                              <a:ext cx="304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1" name="Object 20"/>
                <p:cNvGraphicFramePr>
                  <a:graphicFrameLocks noChangeAspect="1"/>
                </p:cNvGraphicFramePr>
                <p:nvPr>
                  <p:extLst>
                    <p:ext uri="{D42A27DB-BD31-4B8C-83A1-F6EECF244321}">
                      <p14:modId xmlns:p14="http://schemas.microsoft.com/office/powerpoint/2010/main" val="3178238402"/>
                    </p:ext>
                  </p:extLst>
                </p:nvPr>
              </p:nvGraphicFramePr>
              <p:xfrm>
                <a:off x="5988432" y="3921033"/>
                <a:ext cx="304800" cy="352425"/>
              </p:xfrm>
              <a:graphic>
                <a:graphicData uri="http://schemas.openxmlformats.org/presentationml/2006/ole">
                  <mc:AlternateContent>
                    <mc:Choice xmlns:v="urn:schemas-microsoft-com:vml" Requires="v">
                      <p:oleObj spid="_x0000_s62256" name="Equation" r:id="rId22" imgW="241200" imgH="279360" progId="Equation.DSMT4">
                        <p:embed/>
                      </p:oleObj>
                    </mc:Choice>
                    <mc:Fallback>
                      <p:oleObj name="Equation" r:id="rId22" imgW="241200" imgH="279360" progId="Equation.DSMT4">
                        <p:embed/>
                        <p:pic>
                          <p:nvPicPr>
                            <p:cNvPr id="0" name=""/>
                            <p:cNvPicPr>
                              <a:picLocks noChangeAspect="1" noChangeArrowheads="1"/>
                            </p:cNvPicPr>
                            <p:nvPr/>
                          </p:nvPicPr>
                          <p:blipFill>
                            <a:blip r:embed="rId23"/>
                            <a:srcRect/>
                            <a:stretch>
                              <a:fillRect/>
                            </a:stretch>
                          </p:blipFill>
                          <p:spPr bwMode="auto">
                            <a:xfrm>
                              <a:off x="5988432" y="3921033"/>
                              <a:ext cx="304800"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1" name="Object 20"/>
                <p:cNvGraphicFramePr>
                  <a:graphicFrameLocks noChangeAspect="1"/>
                </p:cNvGraphicFramePr>
                <p:nvPr>
                  <p:extLst>
                    <p:ext uri="{D42A27DB-BD31-4B8C-83A1-F6EECF244321}">
                      <p14:modId xmlns:p14="http://schemas.microsoft.com/office/powerpoint/2010/main" val="3178238402"/>
                    </p:ext>
                  </p:extLst>
                </p:nvPr>
              </p:nvGraphicFramePr>
              <p:xfrm>
                <a:off x="5988432" y="3921033"/>
                <a:ext cx="304800" cy="352425"/>
              </p:xfrm>
              <a:graphic>
                <a:graphicData uri="http://schemas.openxmlformats.org/presentationml/2006/ole">
                  <mc:AlternateContent>
                    <mc:Choice xmlns:v="urn:schemas-microsoft-com:vml" Requires="v">
                      <p:oleObj spid="_x0000_s19241" name="Equation" r:id="rId24" imgW="241200" imgH="279360" progId="Equation.DSMT4">
                        <p:embed/>
                      </p:oleObj>
                    </mc:Choice>
                    <mc:Fallback>
                      <p:oleObj name="Equation" r:id="rId24" imgW="241200" imgH="279360" progId="Equation.DSMT4">
                        <p:embed/>
                        <p:pic>
                          <p:nvPicPr>
                            <p:cNvPr id="0" name=""/>
                            <p:cNvPicPr>
                              <a:picLocks noChangeAspect="1" noChangeArrowheads="1"/>
                            </p:cNvPicPr>
                            <p:nvPr/>
                          </p:nvPicPr>
                          <p:blipFill>
                            <a:blip r:embed="rId25"/>
                            <a:srcRect/>
                            <a:stretch>
                              <a:fillRect/>
                            </a:stretch>
                          </p:blipFill>
                          <p:spPr bwMode="auto">
                            <a:xfrm>
                              <a:off x="5988432" y="3921033"/>
                              <a:ext cx="304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2" name="Object 21"/>
                <p:cNvGraphicFramePr>
                  <a:graphicFrameLocks noChangeAspect="1"/>
                </p:cNvGraphicFramePr>
                <p:nvPr>
                  <p:extLst>
                    <p:ext uri="{D42A27DB-BD31-4B8C-83A1-F6EECF244321}">
                      <p14:modId xmlns:p14="http://schemas.microsoft.com/office/powerpoint/2010/main" val="2194763463"/>
                    </p:ext>
                  </p:extLst>
                </p:nvPr>
              </p:nvGraphicFramePr>
              <p:xfrm>
                <a:off x="2430463" y="2649538"/>
                <a:ext cx="288925" cy="352425"/>
              </p:xfrm>
              <a:graphic>
                <a:graphicData uri="http://schemas.openxmlformats.org/presentationml/2006/ole">
                  <mc:AlternateContent>
                    <mc:Choice xmlns:v="urn:schemas-microsoft-com:vml" Requires="v">
                      <p:oleObj spid="_x0000_s62257" name="Equation" r:id="rId26" imgW="228600" imgH="279360" progId="Equation.DSMT4">
                        <p:embed/>
                      </p:oleObj>
                    </mc:Choice>
                    <mc:Fallback>
                      <p:oleObj name="Equation" r:id="rId26" imgW="228600" imgH="279360" progId="Equation.DSMT4">
                        <p:embed/>
                        <p:pic>
                          <p:nvPicPr>
                            <p:cNvPr id="0" name=""/>
                            <p:cNvPicPr>
                              <a:picLocks noChangeAspect="1" noChangeArrowheads="1"/>
                            </p:cNvPicPr>
                            <p:nvPr/>
                          </p:nvPicPr>
                          <p:blipFill>
                            <a:blip r:embed="rId27"/>
                            <a:srcRect/>
                            <a:stretch>
                              <a:fillRect/>
                            </a:stretch>
                          </p:blipFill>
                          <p:spPr bwMode="auto">
                            <a:xfrm>
                              <a:off x="2430463" y="2649538"/>
                              <a:ext cx="288925"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2" name="Object 21"/>
                <p:cNvGraphicFramePr>
                  <a:graphicFrameLocks noChangeAspect="1"/>
                </p:cNvGraphicFramePr>
                <p:nvPr>
                  <p:extLst>
                    <p:ext uri="{D42A27DB-BD31-4B8C-83A1-F6EECF244321}">
                      <p14:modId xmlns:p14="http://schemas.microsoft.com/office/powerpoint/2010/main" val="2194763463"/>
                    </p:ext>
                  </p:extLst>
                </p:nvPr>
              </p:nvGraphicFramePr>
              <p:xfrm>
                <a:off x="2430463" y="2649538"/>
                <a:ext cx="288925" cy="352425"/>
              </p:xfrm>
              <a:graphic>
                <a:graphicData uri="http://schemas.openxmlformats.org/presentationml/2006/ole">
                  <mc:AlternateContent>
                    <mc:Choice xmlns:v="urn:schemas-microsoft-com:vml" Requires="v">
                      <p:oleObj spid="_x0000_s19242" name="Equation" r:id="rId28" imgW="228600" imgH="279360" progId="Equation.DSMT4">
                        <p:embed/>
                      </p:oleObj>
                    </mc:Choice>
                    <mc:Fallback>
                      <p:oleObj name="Equation" r:id="rId28" imgW="228600" imgH="279360" progId="Equation.DSMT4">
                        <p:embed/>
                        <p:pic>
                          <p:nvPicPr>
                            <p:cNvPr id="0" name=""/>
                            <p:cNvPicPr>
                              <a:picLocks noChangeAspect="1" noChangeArrowheads="1"/>
                            </p:cNvPicPr>
                            <p:nvPr/>
                          </p:nvPicPr>
                          <p:blipFill>
                            <a:blip r:embed="rId29"/>
                            <a:srcRect/>
                            <a:stretch>
                              <a:fillRect/>
                            </a:stretch>
                          </p:blipFill>
                          <p:spPr bwMode="auto">
                            <a:xfrm>
                              <a:off x="2430463" y="2649538"/>
                              <a:ext cx="2889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3" name="Object 22"/>
                <p:cNvGraphicFramePr>
                  <a:graphicFrameLocks noChangeAspect="1"/>
                </p:cNvGraphicFramePr>
                <p:nvPr>
                  <p:extLst>
                    <p:ext uri="{D42A27DB-BD31-4B8C-83A1-F6EECF244321}">
                      <p14:modId xmlns:p14="http://schemas.microsoft.com/office/powerpoint/2010/main" val="2903142371"/>
                    </p:ext>
                  </p:extLst>
                </p:nvPr>
              </p:nvGraphicFramePr>
              <p:xfrm>
                <a:off x="4735513" y="2709863"/>
                <a:ext cx="320675" cy="352425"/>
              </p:xfrm>
              <a:graphic>
                <a:graphicData uri="http://schemas.openxmlformats.org/presentationml/2006/ole">
                  <mc:AlternateContent>
                    <mc:Choice xmlns:v="urn:schemas-microsoft-com:vml" Requires="v">
                      <p:oleObj spid="_x0000_s62258" name="Equation" r:id="rId30" imgW="253800" imgH="279360" progId="Equation.DSMT4">
                        <p:embed/>
                      </p:oleObj>
                    </mc:Choice>
                    <mc:Fallback>
                      <p:oleObj name="Equation" r:id="rId30" imgW="253800" imgH="279360" progId="Equation.DSMT4">
                        <p:embed/>
                        <p:pic>
                          <p:nvPicPr>
                            <p:cNvPr id="0" name=""/>
                            <p:cNvPicPr>
                              <a:picLocks noChangeAspect="1" noChangeArrowheads="1"/>
                            </p:cNvPicPr>
                            <p:nvPr/>
                          </p:nvPicPr>
                          <p:blipFill>
                            <a:blip r:embed="rId31"/>
                            <a:srcRect/>
                            <a:stretch>
                              <a:fillRect/>
                            </a:stretch>
                          </p:blipFill>
                          <p:spPr bwMode="auto">
                            <a:xfrm>
                              <a:off x="4735513" y="2709863"/>
                              <a:ext cx="320675"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3" name="Object 22"/>
                <p:cNvGraphicFramePr>
                  <a:graphicFrameLocks noChangeAspect="1"/>
                </p:cNvGraphicFramePr>
                <p:nvPr>
                  <p:extLst>
                    <p:ext uri="{D42A27DB-BD31-4B8C-83A1-F6EECF244321}">
                      <p14:modId xmlns:p14="http://schemas.microsoft.com/office/powerpoint/2010/main" val="2903142371"/>
                    </p:ext>
                  </p:extLst>
                </p:nvPr>
              </p:nvGraphicFramePr>
              <p:xfrm>
                <a:off x="4735513" y="2709863"/>
                <a:ext cx="320675" cy="352425"/>
              </p:xfrm>
              <a:graphic>
                <a:graphicData uri="http://schemas.openxmlformats.org/presentationml/2006/ole">
                  <mc:AlternateContent>
                    <mc:Choice xmlns:v="urn:schemas-microsoft-com:vml" Requires="v">
                      <p:oleObj spid="_x0000_s19243" name="Equation" r:id="rId32" imgW="253800" imgH="279360" progId="Equation.DSMT4">
                        <p:embed/>
                      </p:oleObj>
                    </mc:Choice>
                    <mc:Fallback>
                      <p:oleObj name="Equation" r:id="rId32" imgW="253800" imgH="279360" progId="Equation.DSMT4">
                        <p:embed/>
                        <p:pic>
                          <p:nvPicPr>
                            <p:cNvPr id="0" name=""/>
                            <p:cNvPicPr>
                              <a:picLocks noChangeAspect="1" noChangeArrowheads="1"/>
                            </p:cNvPicPr>
                            <p:nvPr/>
                          </p:nvPicPr>
                          <p:blipFill>
                            <a:blip r:embed="rId33"/>
                            <a:srcRect/>
                            <a:stretch>
                              <a:fillRect/>
                            </a:stretch>
                          </p:blipFill>
                          <p:spPr bwMode="auto">
                            <a:xfrm>
                              <a:off x="4735513" y="2709863"/>
                              <a:ext cx="3206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4" name="Object 23"/>
                <p:cNvGraphicFramePr>
                  <a:graphicFrameLocks noChangeAspect="1"/>
                </p:cNvGraphicFramePr>
                <p:nvPr>
                  <p:extLst>
                    <p:ext uri="{D42A27DB-BD31-4B8C-83A1-F6EECF244321}">
                      <p14:modId xmlns:p14="http://schemas.microsoft.com/office/powerpoint/2010/main" val="3787002674"/>
                    </p:ext>
                  </p:extLst>
                </p:nvPr>
              </p:nvGraphicFramePr>
              <p:xfrm>
                <a:off x="3262313" y="1568450"/>
                <a:ext cx="303212" cy="352425"/>
              </p:xfrm>
              <a:graphic>
                <a:graphicData uri="http://schemas.openxmlformats.org/presentationml/2006/ole">
                  <mc:AlternateContent>
                    <mc:Choice xmlns:v="urn:schemas-microsoft-com:vml" Requires="v">
                      <p:oleObj spid="_x0000_s62259" name="Equation" r:id="rId34" imgW="241200" imgH="279360" progId="Equation.DSMT4">
                        <p:embed/>
                      </p:oleObj>
                    </mc:Choice>
                    <mc:Fallback>
                      <p:oleObj name="Equation" r:id="rId34" imgW="241200" imgH="279360" progId="Equation.DSMT4">
                        <p:embed/>
                        <p:pic>
                          <p:nvPicPr>
                            <p:cNvPr id="0" name=""/>
                            <p:cNvPicPr>
                              <a:picLocks noChangeAspect="1" noChangeArrowheads="1"/>
                            </p:cNvPicPr>
                            <p:nvPr/>
                          </p:nvPicPr>
                          <p:blipFill>
                            <a:blip r:embed="rId35"/>
                            <a:srcRect/>
                            <a:stretch>
                              <a:fillRect/>
                            </a:stretch>
                          </p:blipFill>
                          <p:spPr bwMode="auto">
                            <a:xfrm>
                              <a:off x="3262313" y="1568450"/>
                              <a:ext cx="303212"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4" name="Object 23"/>
                <p:cNvGraphicFramePr>
                  <a:graphicFrameLocks noChangeAspect="1"/>
                </p:cNvGraphicFramePr>
                <p:nvPr>
                  <p:extLst>
                    <p:ext uri="{D42A27DB-BD31-4B8C-83A1-F6EECF244321}">
                      <p14:modId xmlns:p14="http://schemas.microsoft.com/office/powerpoint/2010/main" val="3787002674"/>
                    </p:ext>
                  </p:extLst>
                </p:nvPr>
              </p:nvGraphicFramePr>
              <p:xfrm>
                <a:off x="3262313" y="1568450"/>
                <a:ext cx="303212" cy="352425"/>
              </p:xfrm>
              <a:graphic>
                <a:graphicData uri="http://schemas.openxmlformats.org/presentationml/2006/ole">
                  <mc:AlternateContent>
                    <mc:Choice xmlns:v="urn:schemas-microsoft-com:vml" Requires="v">
                      <p:oleObj spid="_x0000_s19244" name="Equation" r:id="rId36" imgW="241200" imgH="279360" progId="Equation.DSMT4">
                        <p:embed/>
                      </p:oleObj>
                    </mc:Choice>
                    <mc:Fallback>
                      <p:oleObj name="Equation" r:id="rId36" imgW="241200" imgH="279360" progId="Equation.DSMT4">
                        <p:embed/>
                        <p:pic>
                          <p:nvPicPr>
                            <p:cNvPr id="0" name=""/>
                            <p:cNvPicPr>
                              <a:picLocks noChangeAspect="1" noChangeArrowheads="1"/>
                            </p:cNvPicPr>
                            <p:nvPr/>
                          </p:nvPicPr>
                          <p:blipFill>
                            <a:blip r:embed="rId37"/>
                            <a:srcRect/>
                            <a:stretch>
                              <a:fillRect/>
                            </a:stretch>
                          </p:blipFill>
                          <p:spPr bwMode="auto">
                            <a:xfrm>
                              <a:off x="3262313" y="1568450"/>
                              <a:ext cx="30321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grpSp>
      <p:graphicFrame>
        <p:nvGraphicFramePr>
          <p:cNvPr id="26" name="Object 25"/>
          <p:cNvGraphicFramePr>
            <a:graphicFrameLocks noChangeAspect="1"/>
          </p:cNvGraphicFramePr>
          <p:nvPr>
            <p:extLst>
              <p:ext uri="{D42A27DB-BD31-4B8C-83A1-F6EECF244321}">
                <p14:modId xmlns:p14="http://schemas.microsoft.com/office/powerpoint/2010/main" val="1324157179"/>
              </p:ext>
            </p:extLst>
          </p:nvPr>
        </p:nvGraphicFramePr>
        <p:xfrm>
          <a:off x="399147" y="1618683"/>
          <a:ext cx="825500" cy="304800"/>
        </p:xfrm>
        <a:graphic>
          <a:graphicData uri="http://schemas.openxmlformats.org/presentationml/2006/ole">
            <mc:AlternateContent xmlns:mc="http://schemas.openxmlformats.org/markup-compatibility/2006">
              <mc:Choice xmlns:v="urn:schemas-microsoft-com:vml" Requires="v">
                <p:oleObj spid="_x0000_s62260" name="Equation" r:id="rId38" imgW="825480" imgH="304560" progId="Equation.DSMT4">
                  <p:embed/>
                </p:oleObj>
              </mc:Choice>
              <mc:Fallback>
                <p:oleObj name="Equation" r:id="rId38" imgW="825480" imgH="304560" progId="Equation.DSMT4">
                  <p:embed/>
                  <p:pic>
                    <p:nvPicPr>
                      <p:cNvPr id="0" name=""/>
                      <p:cNvPicPr/>
                      <p:nvPr/>
                    </p:nvPicPr>
                    <p:blipFill>
                      <a:blip r:embed="rId39"/>
                      <a:stretch>
                        <a:fillRect/>
                      </a:stretch>
                    </p:blipFill>
                    <p:spPr>
                      <a:xfrm>
                        <a:off x="399147" y="1618683"/>
                        <a:ext cx="825500" cy="30480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274255652"/>
              </p:ext>
            </p:extLst>
          </p:nvPr>
        </p:nvGraphicFramePr>
        <p:xfrm>
          <a:off x="1742333" y="1665349"/>
          <a:ext cx="596900" cy="304800"/>
        </p:xfrm>
        <a:graphic>
          <a:graphicData uri="http://schemas.openxmlformats.org/presentationml/2006/ole">
            <mc:AlternateContent xmlns:mc="http://schemas.openxmlformats.org/markup-compatibility/2006">
              <mc:Choice xmlns:v="urn:schemas-microsoft-com:vml" Requires="v">
                <p:oleObj spid="_x0000_s62261" name="Equation" r:id="rId40" imgW="596880" imgH="304560" progId="Equation.DSMT4">
                  <p:embed/>
                </p:oleObj>
              </mc:Choice>
              <mc:Fallback>
                <p:oleObj name="Equation" r:id="rId40" imgW="596880" imgH="304560" progId="Equation.DSMT4">
                  <p:embed/>
                  <p:pic>
                    <p:nvPicPr>
                      <p:cNvPr id="0" name=""/>
                      <p:cNvPicPr/>
                      <p:nvPr/>
                    </p:nvPicPr>
                    <p:blipFill>
                      <a:blip r:embed="rId41"/>
                      <a:stretch>
                        <a:fillRect/>
                      </a:stretch>
                    </p:blipFill>
                    <p:spPr>
                      <a:xfrm>
                        <a:off x="1742333" y="1665349"/>
                        <a:ext cx="596900" cy="304800"/>
                      </a:xfrm>
                      <a:prstGeom prst="rect">
                        <a:avLst/>
                      </a:prstGeom>
                    </p:spPr>
                  </p:pic>
                </p:oleObj>
              </mc:Fallback>
            </mc:AlternateContent>
          </a:graphicData>
        </a:graphic>
      </p:graphicFrame>
      <p:sp>
        <p:nvSpPr>
          <p:cNvPr id="28" name="Oval 27"/>
          <p:cNvSpPr/>
          <p:nvPr/>
        </p:nvSpPr>
        <p:spPr>
          <a:xfrm>
            <a:off x="2327149" y="791595"/>
            <a:ext cx="2555955" cy="23571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pSp>
        <p:nvGrpSpPr>
          <p:cNvPr id="62" name="Group 61"/>
          <p:cNvGrpSpPr/>
          <p:nvPr/>
        </p:nvGrpSpPr>
        <p:grpSpPr>
          <a:xfrm>
            <a:off x="2395840" y="1664970"/>
            <a:ext cx="2277634" cy="305178"/>
            <a:chOff x="2395840" y="1664970"/>
            <a:chExt cx="2277634" cy="305178"/>
          </a:xfrm>
        </p:grpSpPr>
        <p:graphicFrame>
          <p:nvGraphicFramePr>
            <p:cNvPr id="29" name="Object 28"/>
            <p:cNvGraphicFramePr>
              <a:graphicFrameLocks noChangeAspect="1"/>
            </p:cNvGraphicFramePr>
            <p:nvPr>
              <p:extLst>
                <p:ext uri="{D42A27DB-BD31-4B8C-83A1-F6EECF244321}">
                  <p14:modId xmlns:p14="http://schemas.microsoft.com/office/powerpoint/2010/main" val="1326482146"/>
                </p:ext>
              </p:extLst>
            </p:nvPr>
          </p:nvGraphicFramePr>
          <p:xfrm>
            <a:off x="2395840" y="1665348"/>
            <a:ext cx="774700" cy="304800"/>
          </p:xfrm>
          <a:graphic>
            <a:graphicData uri="http://schemas.openxmlformats.org/presentationml/2006/ole">
              <mc:AlternateContent xmlns:mc="http://schemas.openxmlformats.org/markup-compatibility/2006">
                <mc:Choice xmlns:v="urn:schemas-microsoft-com:vml" Requires="v">
                  <p:oleObj spid="_x0000_s62262" name="Equation" r:id="rId42" imgW="774360" imgH="304560" progId="Equation.DSMT4">
                    <p:embed/>
                  </p:oleObj>
                </mc:Choice>
                <mc:Fallback>
                  <p:oleObj name="Equation" r:id="rId42" imgW="774360" imgH="304560" progId="Equation.DSMT4">
                    <p:embed/>
                    <p:pic>
                      <p:nvPicPr>
                        <p:cNvPr id="0" name=""/>
                        <p:cNvPicPr/>
                        <p:nvPr/>
                      </p:nvPicPr>
                      <p:blipFill>
                        <a:blip r:embed="rId43"/>
                        <a:stretch>
                          <a:fillRect/>
                        </a:stretch>
                      </p:blipFill>
                      <p:spPr>
                        <a:xfrm>
                          <a:off x="2395840" y="1665348"/>
                          <a:ext cx="774700" cy="304800"/>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42568883"/>
                </p:ext>
              </p:extLst>
            </p:nvPr>
          </p:nvGraphicFramePr>
          <p:xfrm>
            <a:off x="3822574" y="1664970"/>
            <a:ext cx="850900" cy="304800"/>
          </p:xfrm>
          <a:graphic>
            <a:graphicData uri="http://schemas.openxmlformats.org/presentationml/2006/ole">
              <mc:AlternateContent xmlns:mc="http://schemas.openxmlformats.org/markup-compatibility/2006">
                <mc:Choice xmlns:v="urn:schemas-microsoft-com:vml" Requires="v">
                  <p:oleObj spid="_x0000_s62263" name="Equation" r:id="rId44" imgW="850680" imgH="304560" progId="Equation.DSMT4">
                    <p:embed/>
                  </p:oleObj>
                </mc:Choice>
                <mc:Fallback>
                  <p:oleObj name="Equation" r:id="rId44" imgW="850680" imgH="304560" progId="Equation.DSMT4">
                    <p:embed/>
                    <p:pic>
                      <p:nvPicPr>
                        <p:cNvPr id="0" name="Object 28"/>
                        <p:cNvPicPr>
                          <a:picLocks noChangeAspect="1" noChangeArrowheads="1"/>
                        </p:cNvPicPr>
                        <p:nvPr/>
                      </p:nvPicPr>
                      <p:blipFill>
                        <a:blip r:embed="rId45"/>
                        <a:srcRect/>
                        <a:stretch>
                          <a:fillRect/>
                        </a:stretch>
                      </p:blipFill>
                      <p:spPr bwMode="auto">
                        <a:xfrm>
                          <a:off x="3822574" y="1664970"/>
                          <a:ext cx="850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3" name="Group 62"/>
          <p:cNvGrpSpPr/>
          <p:nvPr/>
        </p:nvGrpSpPr>
        <p:grpSpPr>
          <a:xfrm>
            <a:off x="61956" y="3556192"/>
            <a:ext cx="4635336" cy="2727702"/>
            <a:chOff x="61956" y="3556192"/>
            <a:chExt cx="4635336" cy="2727702"/>
          </a:xfrm>
        </p:grpSpPr>
        <p:grpSp>
          <p:nvGrpSpPr>
            <p:cNvPr id="32" name="Group 31"/>
            <p:cNvGrpSpPr/>
            <p:nvPr/>
          </p:nvGrpSpPr>
          <p:grpSpPr>
            <a:xfrm>
              <a:off x="61956" y="3743767"/>
              <a:ext cx="4635336" cy="2540127"/>
              <a:chOff x="1186543" y="1447800"/>
              <a:chExt cx="6339977" cy="2873828"/>
            </a:xfrm>
          </p:grpSpPr>
          <mc:AlternateContent xmlns:mc="http://schemas.openxmlformats.org/markup-compatibility/2006" xmlns:a14="http://schemas.microsoft.com/office/drawing/2010/main">
            <mc:Choice Requires="a14">
              <p:sp>
                <p:nvSpPr>
                  <p:cNvPr id="33" name="Oval 32"/>
                  <p:cNvSpPr/>
                  <p:nvPr/>
                </p:nvSpPr>
                <p:spPr>
                  <a:xfrm>
                    <a:off x="3563326" y="1447800"/>
                    <a:ext cx="2089150" cy="6096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𝑎</m:t>
                          </m:r>
                          <m:r>
                            <a:rPr lang="en-US" b="0" i="1" smtClean="0">
                              <a:solidFill>
                                <a:schemeClr val="tx1"/>
                              </a:solidFill>
                              <a:latin typeface="Cambria Math"/>
                            </a:rPr>
                            <m:t>,</m:t>
                          </m:r>
                          <m:r>
                            <a:rPr lang="en-US" b="0" i="1" smtClean="0">
                              <a:solidFill>
                                <a:schemeClr val="tx1"/>
                              </a:solidFill>
                              <a:latin typeface="Cambria Math"/>
                            </a:rPr>
                            <m:t>𝑏</m:t>
                          </m:r>
                          <m:r>
                            <a:rPr lang="en-US" b="0" i="1" smtClean="0">
                              <a:solidFill>
                                <a:schemeClr val="tx1"/>
                              </a:solidFill>
                              <a:latin typeface="Cambria Math"/>
                            </a:rPr>
                            <m:t>,</m:t>
                          </m:r>
                          <m:r>
                            <a:rPr lang="en-US" b="0" i="1" smtClean="0">
                              <a:solidFill>
                                <a:schemeClr val="tx1"/>
                              </a:solidFill>
                              <a:latin typeface="Cambria Math"/>
                            </a:rPr>
                            <m:t>𝑐</m:t>
                          </m:r>
                          <m:r>
                            <a:rPr lang="en-US" b="0" i="1" smtClean="0">
                              <a:solidFill>
                                <a:schemeClr val="tx1"/>
                              </a:solidFill>
                              <a:latin typeface="Cambria Math"/>
                            </a:rPr>
                            <m:t>,</m:t>
                          </m:r>
                          <m:r>
                            <a:rPr lang="en-US" b="0" i="1" smtClean="0">
                              <a:solidFill>
                                <a:schemeClr val="tx1"/>
                              </a:solidFill>
                              <a:latin typeface="Cambria Math"/>
                            </a:rPr>
                            <m:t>𝑑</m:t>
                          </m:r>
                          <m:r>
                            <a:rPr lang="en-US" b="0" i="1" smtClean="0">
                              <a:solidFill>
                                <a:schemeClr val="tx1"/>
                              </a:solidFill>
                              <a:latin typeface="Cambria Math"/>
                            </a:rPr>
                            <m:t>,</m:t>
                          </m:r>
                          <m:r>
                            <a:rPr lang="en-US" b="0" i="1" smtClean="0">
                              <a:solidFill>
                                <a:schemeClr val="tx1"/>
                              </a:solidFill>
                              <a:latin typeface="Cambria Math"/>
                            </a:rPr>
                            <m:t>𝑒</m:t>
                          </m:r>
                        </m:oMath>
                      </m:oMathPara>
                    </a14:m>
                    <a:endParaRPr lang="en-US" dirty="0">
                      <a:solidFill>
                        <a:schemeClr val="tx1"/>
                      </a:solidFill>
                    </a:endParaRPr>
                  </a:p>
                </p:txBody>
              </p:sp>
            </mc:Choice>
            <mc:Fallback xmlns="">
              <p:sp>
                <p:nvSpPr>
                  <p:cNvPr id="33" name="Oval 32"/>
                  <p:cNvSpPr>
                    <a:spLocks noRot="1" noChangeAspect="1" noMove="1" noResize="1" noEditPoints="1" noAdjustHandles="1" noChangeArrowheads="1" noChangeShapeType="1" noTextEdit="1"/>
                  </p:cNvSpPr>
                  <p:nvPr/>
                </p:nvSpPr>
                <p:spPr>
                  <a:xfrm>
                    <a:off x="3563326" y="1447800"/>
                    <a:ext cx="2089150" cy="609600"/>
                  </a:xfrm>
                  <a:prstGeom prst="ellipse">
                    <a:avLst/>
                  </a:prstGeom>
                  <a:blipFill rotWithShape="1">
                    <a:blip r:embed="rId4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p:cNvSpPr/>
                  <p:nvPr/>
                </p:nvSpPr>
                <p:spPr>
                  <a:xfrm>
                    <a:off x="2726465" y="2569029"/>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𝑎</m:t>
                          </m:r>
                          <m:r>
                            <a:rPr lang="en-US" b="0" i="1" smtClean="0">
                              <a:solidFill>
                                <a:schemeClr val="tx1"/>
                              </a:solidFill>
                              <a:latin typeface="Cambria Math"/>
                            </a:rPr>
                            <m:t>,</m:t>
                          </m:r>
                          <m:r>
                            <a:rPr lang="en-US" b="0" i="1" smtClean="0">
                              <a:solidFill>
                                <a:schemeClr val="tx1"/>
                              </a:solidFill>
                              <a:latin typeface="Cambria Math"/>
                            </a:rPr>
                            <m:t>𝑏</m:t>
                          </m:r>
                          <m:r>
                            <a:rPr lang="en-US" b="0" i="1" smtClean="0">
                              <a:solidFill>
                                <a:schemeClr val="tx1"/>
                              </a:solidFill>
                              <a:latin typeface="Cambria Math"/>
                            </a:rPr>
                            <m:t>,</m:t>
                          </m:r>
                          <m:r>
                            <a:rPr lang="en-US" b="0" i="1" smtClean="0">
                              <a:solidFill>
                                <a:schemeClr val="tx1"/>
                              </a:solidFill>
                              <a:latin typeface="Cambria Math"/>
                            </a:rPr>
                            <m:t>𝑓</m:t>
                          </m:r>
                        </m:oMath>
                      </m:oMathPara>
                    </a14:m>
                    <a:endParaRPr lang="en-US" dirty="0">
                      <a:solidFill>
                        <a:schemeClr val="tx1"/>
                      </a:solidFill>
                    </a:endParaRPr>
                  </a:p>
                </p:txBody>
              </p:sp>
            </mc:Choice>
            <mc:Fallback xmlns="">
              <p:sp>
                <p:nvSpPr>
                  <p:cNvPr id="34" name="Oval 33"/>
                  <p:cNvSpPr>
                    <a:spLocks noRot="1" noChangeAspect="1" noMove="1" noResize="1" noEditPoints="1" noAdjustHandles="1" noChangeArrowheads="1" noChangeShapeType="1" noTextEdit="1"/>
                  </p:cNvSpPr>
                  <p:nvPr/>
                </p:nvSpPr>
                <p:spPr>
                  <a:xfrm>
                    <a:off x="2726465" y="2569029"/>
                    <a:ext cx="1261269" cy="533400"/>
                  </a:xfrm>
                  <a:prstGeom prst="ellipse">
                    <a:avLst/>
                  </a:prstGeom>
                  <a:blipFill rotWithShape="1">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p:cNvSpPr/>
                  <p:nvPr/>
                </p:nvSpPr>
                <p:spPr>
                  <a:xfrm>
                    <a:off x="5042878" y="2569029"/>
                    <a:ext cx="129539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𝑐</m:t>
                          </m:r>
                          <m:r>
                            <a:rPr lang="en-US" b="0" i="1" smtClean="0">
                              <a:solidFill>
                                <a:schemeClr val="tx1"/>
                              </a:solidFill>
                              <a:latin typeface="Cambria Math"/>
                            </a:rPr>
                            <m:t>,</m:t>
                          </m:r>
                          <m:r>
                            <a:rPr lang="en-US" b="0" i="1" smtClean="0">
                              <a:solidFill>
                                <a:schemeClr val="tx1"/>
                              </a:solidFill>
                              <a:latin typeface="Cambria Math"/>
                            </a:rPr>
                            <m:t>𝑑</m:t>
                          </m:r>
                          <m:r>
                            <a:rPr lang="en-US" b="0" i="1" smtClean="0">
                              <a:solidFill>
                                <a:schemeClr val="tx1"/>
                              </a:solidFill>
                              <a:latin typeface="Cambria Math"/>
                            </a:rPr>
                            <m:t>,</m:t>
                          </m:r>
                          <m:r>
                            <a:rPr lang="en-US" b="0" i="1" smtClean="0">
                              <a:solidFill>
                                <a:schemeClr val="tx1"/>
                              </a:solidFill>
                              <a:latin typeface="Cambria Math"/>
                            </a:rPr>
                            <m:t>𝑒</m:t>
                          </m:r>
                          <m:r>
                            <a:rPr lang="en-US" b="0" i="1" smtClean="0">
                              <a:solidFill>
                                <a:schemeClr val="tx1"/>
                              </a:solidFill>
                              <a:latin typeface="Cambria Math"/>
                            </a:rPr>
                            <m:t>,</m:t>
                          </m:r>
                          <m:r>
                            <a:rPr lang="en-US" b="0" i="1" smtClean="0">
                              <a:solidFill>
                                <a:schemeClr val="tx1"/>
                              </a:solidFill>
                              <a:latin typeface="Cambria Math"/>
                            </a:rPr>
                            <m:t>𝑔</m:t>
                          </m:r>
                        </m:oMath>
                      </m:oMathPara>
                    </a14:m>
                    <a:endParaRPr lang="en-US" dirty="0">
                      <a:solidFill>
                        <a:schemeClr val="tx1"/>
                      </a:solidFill>
                    </a:endParaRPr>
                  </a:p>
                </p:txBody>
              </p:sp>
            </mc:Choice>
            <mc:Fallback xmlns="">
              <p:sp>
                <p:nvSpPr>
                  <p:cNvPr id="35" name="Oval 34"/>
                  <p:cNvSpPr>
                    <a:spLocks noRot="1" noChangeAspect="1" noMove="1" noResize="1" noEditPoints="1" noAdjustHandles="1" noChangeArrowheads="1" noChangeShapeType="1" noTextEdit="1"/>
                  </p:cNvSpPr>
                  <p:nvPr/>
                </p:nvSpPr>
                <p:spPr>
                  <a:xfrm>
                    <a:off x="5042878" y="2569029"/>
                    <a:ext cx="1295399" cy="533400"/>
                  </a:xfrm>
                  <a:prstGeom prst="ellipse">
                    <a:avLst/>
                  </a:prstGeom>
                  <a:blipFill rotWithShape="1">
                    <a:blip r:embed="rId4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p:cNvSpPr/>
                  <p:nvPr/>
                </p:nvSpPr>
                <p:spPr>
                  <a:xfrm>
                    <a:off x="1544458" y="3740331"/>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𝑎</m:t>
                          </m:r>
                          <m:r>
                            <a:rPr lang="en-US" b="0" i="1" smtClean="0">
                              <a:solidFill>
                                <a:schemeClr val="tx1"/>
                              </a:solidFill>
                              <a:latin typeface="Cambria Math"/>
                            </a:rPr>
                            <m:t>,</m:t>
                          </m:r>
                          <m:r>
                            <a:rPr lang="en-US" b="0" i="1" smtClean="0">
                              <a:solidFill>
                                <a:schemeClr val="tx1"/>
                              </a:solidFill>
                              <a:latin typeface="Cambria Math"/>
                            </a:rPr>
                            <m:t>𝑓</m:t>
                          </m:r>
                          <m:r>
                            <a:rPr lang="en-US" b="0" i="1" smtClean="0">
                              <a:solidFill>
                                <a:schemeClr val="tx1"/>
                              </a:solidFill>
                              <a:latin typeface="Cambria Math"/>
                            </a:rPr>
                            <m:t>,</m:t>
                          </m:r>
                          <m:r>
                            <a:rPr lang="en-US" b="0" i="1" smtClean="0">
                              <a:solidFill>
                                <a:schemeClr val="tx1"/>
                              </a:solidFill>
                              <a:latin typeface="Cambria Math"/>
                            </a:rPr>
                            <m:t>h</m:t>
                          </m:r>
                        </m:oMath>
                      </m:oMathPara>
                    </a14:m>
                    <a:endParaRPr lang="en-US" dirty="0">
                      <a:solidFill>
                        <a:schemeClr val="tx1"/>
                      </a:solidFill>
                    </a:endParaRPr>
                  </a:p>
                </p:txBody>
              </p:sp>
            </mc:Choice>
            <mc:Fallback xmlns="">
              <p:sp>
                <p:nvSpPr>
                  <p:cNvPr id="36" name="Oval 35"/>
                  <p:cNvSpPr>
                    <a:spLocks noRot="1" noChangeAspect="1" noMove="1" noResize="1" noEditPoints="1" noAdjustHandles="1" noChangeArrowheads="1" noChangeShapeType="1" noTextEdit="1"/>
                  </p:cNvSpPr>
                  <p:nvPr/>
                </p:nvSpPr>
                <p:spPr>
                  <a:xfrm>
                    <a:off x="1544458" y="3740331"/>
                    <a:ext cx="1261269" cy="533400"/>
                  </a:xfrm>
                  <a:prstGeom prst="ellipse">
                    <a:avLst/>
                  </a:prstGeom>
                  <a:blipFill rotWithShape="1">
                    <a:blip r:embed="rId4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val 36"/>
                  <p:cNvSpPr/>
                  <p:nvPr/>
                </p:nvSpPr>
                <p:spPr>
                  <a:xfrm>
                    <a:off x="4634072" y="3762102"/>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𝑐</m:t>
                          </m:r>
                          <m:r>
                            <a:rPr lang="en-US" b="0" i="1" smtClean="0">
                              <a:solidFill>
                                <a:schemeClr val="tx1"/>
                              </a:solidFill>
                              <a:latin typeface="Cambria Math"/>
                            </a:rPr>
                            <m:t>,</m:t>
                          </m:r>
                          <m:r>
                            <a:rPr lang="en-US" b="0" i="1" smtClean="0">
                              <a:solidFill>
                                <a:schemeClr val="tx1"/>
                              </a:solidFill>
                              <a:latin typeface="Cambria Math"/>
                            </a:rPr>
                            <m:t>𝑒</m:t>
                          </m:r>
                          <m:r>
                            <a:rPr lang="en-US" b="0" i="1" smtClean="0">
                              <a:solidFill>
                                <a:schemeClr val="tx1"/>
                              </a:solidFill>
                              <a:latin typeface="Cambria Math"/>
                            </a:rPr>
                            <m:t>,</m:t>
                          </m:r>
                          <m:r>
                            <a:rPr lang="en-US" b="0" i="1" smtClean="0">
                              <a:solidFill>
                                <a:schemeClr val="tx1"/>
                              </a:solidFill>
                              <a:latin typeface="Cambria Math"/>
                            </a:rPr>
                            <m:t>𝑗</m:t>
                          </m:r>
                        </m:oMath>
                      </m:oMathPara>
                    </a14:m>
                    <a:endParaRPr lang="en-US" dirty="0">
                      <a:solidFill>
                        <a:schemeClr val="tx1"/>
                      </a:solidFill>
                    </a:endParaRPr>
                  </a:p>
                </p:txBody>
              </p:sp>
            </mc:Choice>
            <mc:Fallback xmlns="">
              <p:sp>
                <p:nvSpPr>
                  <p:cNvPr id="37" name="Oval 36"/>
                  <p:cNvSpPr>
                    <a:spLocks noRot="1" noChangeAspect="1" noMove="1" noResize="1" noEditPoints="1" noAdjustHandles="1" noChangeArrowheads="1" noChangeShapeType="1" noTextEdit="1"/>
                  </p:cNvSpPr>
                  <p:nvPr/>
                </p:nvSpPr>
                <p:spPr>
                  <a:xfrm>
                    <a:off x="4634072" y="3762102"/>
                    <a:ext cx="1261269" cy="533400"/>
                  </a:xfrm>
                  <a:prstGeom prst="ellipse">
                    <a:avLst/>
                  </a:prstGeom>
                  <a:blipFill rotWithShape="1">
                    <a:blip r:embed="rId5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p:cNvSpPr/>
                  <p:nvPr/>
                </p:nvSpPr>
                <p:spPr>
                  <a:xfrm>
                    <a:off x="6265251" y="3788228"/>
                    <a:ext cx="1261269"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𝑑</m:t>
                          </m:r>
                          <m:r>
                            <a:rPr lang="en-US" b="0" i="1" smtClean="0">
                              <a:solidFill>
                                <a:schemeClr val="tx1"/>
                              </a:solidFill>
                              <a:latin typeface="Cambria Math"/>
                            </a:rPr>
                            <m:t>,</m:t>
                          </m:r>
                          <m:r>
                            <a:rPr lang="en-US" b="0" i="1" smtClean="0">
                              <a:solidFill>
                                <a:schemeClr val="tx1"/>
                              </a:solidFill>
                              <a:latin typeface="Cambria Math"/>
                            </a:rPr>
                            <m:t>𝑔</m:t>
                          </m:r>
                          <m:r>
                            <a:rPr lang="en-US" b="0" i="1" smtClean="0">
                              <a:solidFill>
                                <a:schemeClr val="tx1"/>
                              </a:solidFill>
                              <a:latin typeface="Cambria Math"/>
                            </a:rPr>
                            <m:t>,</m:t>
                          </m:r>
                          <m:r>
                            <a:rPr lang="en-US" b="0" i="1" smtClean="0">
                              <a:solidFill>
                                <a:schemeClr val="tx1"/>
                              </a:solidFill>
                              <a:latin typeface="Cambria Math"/>
                            </a:rPr>
                            <m:t>𝑘</m:t>
                          </m:r>
                        </m:oMath>
                      </m:oMathPara>
                    </a14:m>
                    <a:endParaRPr lang="en-US" dirty="0">
                      <a:solidFill>
                        <a:schemeClr val="tx1"/>
                      </a:solidFill>
                    </a:endParaRPr>
                  </a:p>
                </p:txBody>
              </p:sp>
            </mc:Choice>
            <mc:Fallback xmlns="">
              <p:sp>
                <p:nvSpPr>
                  <p:cNvPr id="38" name="Oval 37"/>
                  <p:cNvSpPr>
                    <a:spLocks noRot="1" noChangeAspect="1" noMove="1" noResize="1" noEditPoints="1" noAdjustHandles="1" noChangeArrowheads="1" noChangeShapeType="1" noTextEdit="1"/>
                  </p:cNvSpPr>
                  <p:nvPr/>
                </p:nvSpPr>
                <p:spPr>
                  <a:xfrm>
                    <a:off x="6265251" y="3788228"/>
                    <a:ext cx="1261269" cy="533400"/>
                  </a:xfrm>
                  <a:prstGeom prst="ellipse">
                    <a:avLst/>
                  </a:prstGeom>
                  <a:blipFill rotWithShape="1">
                    <a:blip r:embed="rId5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val 38"/>
                  <p:cNvSpPr/>
                  <p:nvPr/>
                </p:nvSpPr>
                <p:spPr>
                  <a:xfrm>
                    <a:off x="3230347" y="3764280"/>
                    <a:ext cx="838598" cy="533400"/>
                  </a:xfrm>
                  <a:prstGeom prst="ellipse">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𝑏</m:t>
                          </m:r>
                          <m:r>
                            <a:rPr lang="en-US" b="0" i="1" smtClean="0">
                              <a:solidFill>
                                <a:schemeClr val="tx1"/>
                              </a:solidFill>
                              <a:latin typeface="Cambria Math"/>
                            </a:rPr>
                            <m:t>,</m:t>
                          </m:r>
                          <m:r>
                            <a:rPr lang="en-US" b="0" i="1" smtClean="0">
                              <a:solidFill>
                                <a:schemeClr val="tx1"/>
                              </a:solidFill>
                              <a:latin typeface="Cambria Math"/>
                            </a:rPr>
                            <m:t>𝑖</m:t>
                          </m:r>
                        </m:oMath>
                      </m:oMathPara>
                    </a14:m>
                    <a:endParaRPr lang="en-US" dirty="0">
                      <a:solidFill>
                        <a:schemeClr val="tx1"/>
                      </a:solidFill>
                    </a:endParaRPr>
                  </a:p>
                </p:txBody>
              </p:sp>
            </mc:Choice>
            <mc:Fallback xmlns="">
              <p:sp>
                <p:nvSpPr>
                  <p:cNvPr id="39" name="Oval 38"/>
                  <p:cNvSpPr>
                    <a:spLocks noRot="1" noChangeAspect="1" noMove="1" noResize="1" noEditPoints="1" noAdjustHandles="1" noChangeArrowheads="1" noChangeShapeType="1" noTextEdit="1"/>
                  </p:cNvSpPr>
                  <p:nvPr/>
                </p:nvSpPr>
                <p:spPr>
                  <a:xfrm>
                    <a:off x="3230347" y="3764280"/>
                    <a:ext cx="838598" cy="533400"/>
                  </a:xfrm>
                  <a:prstGeom prst="ellipse">
                    <a:avLst/>
                  </a:prstGeom>
                  <a:blipFill rotWithShape="1">
                    <a:blip r:embed="rId52"/>
                    <a:stretch>
                      <a:fillRect/>
                    </a:stretch>
                  </a:blipFill>
                </p:spPr>
                <p:txBody>
                  <a:bodyPr/>
                  <a:lstStyle/>
                  <a:p>
                    <a:r>
                      <a:rPr lang="en-US">
                        <a:noFill/>
                      </a:rPr>
                      <a:t> </a:t>
                    </a:r>
                  </a:p>
                </p:txBody>
              </p:sp>
            </mc:Fallback>
          </mc:AlternateContent>
          <p:cxnSp>
            <p:nvCxnSpPr>
              <p:cNvPr id="40" name="Straight Arrow Connector 39"/>
              <p:cNvCxnSpPr>
                <a:stCxn id="36" idx="0"/>
                <a:endCxn id="34" idx="4"/>
              </p:cNvCxnSpPr>
              <p:nvPr/>
            </p:nvCxnSpPr>
            <p:spPr>
              <a:xfrm flipV="1">
                <a:off x="2175093" y="3102429"/>
                <a:ext cx="1182007" cy="63790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9" idx="0"/>
                <a:endCxn id="34" idx="4"/>
              </p:cNvCxnSpPr>
              <p:nvPr/>
            </p:nvCxnSpPr>
            <p:spPr>
              <a:xfrm flipH="1" flipV="1">
                <a:off x="3357100" y="3102429"/>
                <a:ext cx="292546" cy="66185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7" idx="0"/>
                <a:endCxn id="35" idx="4"/>
              </p:cNvCxnSpPr>
              <p:nvPr/>
            </p:nvCxnSpPr>
            <p:spPr>
              <a:xfrm flipV="1">
                <a:off x="5264707" y="3102429"/>
                <a:ext cx="425871" cy="65967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8" idx="0"/>
                <a:endCxn id="35" idx="4"/>
              </p:cNvCxnSpPr>
              <p:nvPr/>
            </p:nvCxnSpPr>
            <p:spPr>
              <a:xfrm flipH="1" flipV="1">
                <a:off x="5690578" y="3102429"/>
                <a:ext cx="1205308" cy="68579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4" idx="0"/>
                <a:endCxn id="33" idx="4"/>
              </p:cNvCxnSpPr>
              <p:nvPr/>
            </p:nvCxnSpPr>
            <p:spPr>
              <a:xfrm flipV="1">
                <a:off x="3357100" y="2057400"/>
                <a:ext cx="1250801" cy="51162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5" idx="0"/>
                <a:endCxn id="33" idx="4"/>
              </p:cNvCxnSpPr>
              <p:nvPr/>
            </p:nvCxnSpPr>
            <p:spPr>
              <a:xfrm flipH="1" flipV="1">
                <a:off x="4607901" y="2057400"/>
                <a:ext cx="1082677" cy="51162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46" name="Object 45"/>
                  <p:cNvGraphicFramePr>
                    <a:graphicFrameLocks noChangeAspect="1"/>
                  </p:cNvGraphicFramePr>
                  <p:nvPr>
                    <p:extLst>
                      <p:ext uri="{D42A27DB-BD31-4B8C-83A1-F6EECF244321}">
                        <p14:modId xmlns:p14="http://schemas.microsoft.com/office/powerpoint/2010/main" val="3785483241"/>
                      </p:ext>
                    </p:extLst>
                  </p:nvPr>
                </p:nvGraphicFramePr>
                <p:xfrm>
                  <a:off x="1186543" y="3815617"/>
                  <a:ext cx="304800" cy="352926"/>
                </p:xfrm>
                <a:graphic>
                  <a:graphicData uri="http://schemas.openxmlformats.org/presentationml/2006/ole">
                    <mc:AlternateContent>
                      <mc:Choice xmlns:v="urn:schemas-microsoft-com:vml" Requires="v">
                        <p:oleObj spid="_x0000_s62264" name="Equation" r:id="rId53" imgW="241200" imgH="279360" progId="Equation.DSMT4">
                          <p:embed/>
                        </p:oleObj>
                      </mc:Choice>
                      <mc:Fallback>
                        <p:oleObj name="Equation" r:id="rId53" imgW="241200" imgH="279360" progId="Equation.DSMT4">
                          <p:embed/>
                          <p:pic>
                            <p:nvPicPr>
                              <p:cNvPr id="0" name=""/>
                              <p:cNvPicPr/>
                              <p:nvPr/>
                            </p:nvPicPr>
                            <p:blipFill>
                              <a:blip r:embed="rId11"/>
                              <a:stretch>
                                <a:fillRect/>
                              </a:stretch>
                            </p:blipFill>
                            <p:spPr>
                              <a:xfrm>
                                <a:off x="1186543" y="3815617"/>
                                <a:ext cx="304800" cy="352926"/>
                              </a:xfrm>
                              <a:prstGeom prst="rect">
                                <a:avLst/>
                              </a:prstGeom>
                            </p:spPr>
                          </p:pic>
                        </p:oleObj>
                      </mc:Fallback>
                    </mc:AlternateContent>
                  </a:graphicData>
                </a:graphic>
              </p:graphicFrame>
            </mc:Choice>
            <mc:Fallback xmlns="">
              <p:graphicFrame>
                <p:nvGraphicFramePr>
                  <p:cNvPr id="46" name="Object 45"/>
                  <p:cNvGraphicFramePr>
                    <a:graphicFrameLocks noChangeAspect="1"/>
                  </p:cNvGraphicFramePr>
                  <p:nvPr>
                    <p:extLst>
                      <p:ext uri="{D42A27DB-BD31-4B8C-83A1-F6EECF244321}">
                        <p14:modId xmlns:p14="http://schemas.microsoft.com/office/powerpoint/2010/main" val="3785483241"/>
                      </p:ext>
                    </p:extLst>
                  </p:nvPr>
                </p:nvGraphicFramePr>
                <p:xfrm>
                  <a:off x="1186543" y="3815617"/>
                  <a:ext cx="304800" cy="352926"/>
                </p:xfrm>
                <a:graphic>
                  <a:graphicData uri="http://schemas.openxmlformats.org/presentationml/2006/ole">
                    <mc:AlternateContent>
                      <mc:Choice xmlns:v="urn:schemas-microsoft-com:vml" Requires="v">
                        <p:oleObj spid="_x0000_s19249" name="Equation" r:id="rId54" imgW="241200" imgH="279360" progId="Equation.DSMT4">
                          <p:embed/>
                        </p:oleObj>
                      </mc:Choice>
                      <mc:Fallback>
                        <p:oleObj name="Equation" r:id="rId54" imgW="241200" imgH="279360" progId="Equation.DSMT4">
                          <p:embed/>
                          <p:pic>
                            <p:nvPicPr>
                              <p:cNvPr id="0" name=""/>
                              <p:cNvPicPr/>
                              <p:nvPr/>
                            </p:nvPicPr>
                            <p:blipFill>
                              <a:blip r:embed="rId13"/>
                              <a:stretch>
                                <a:fillRect/>
                              </a:stretch>
                            </p:blipFill>
                            <p:spPr>
                              <a:xfrm>
                                <a:off x="1186543" y="3815617"/>
                                <a:ext cx="304800" cy="352926"/>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47" name="Object 46"/>
                  <p:cNvGraphicFramePr>
                    <a:graphicFrameLocks noChangeAspect="1"/>
                  </p:cNvGraphicFramePr>
                  <p:nvPr>
                    <p:extLst>
                      <p:ext uri="{D42A27DB-BD31-4B8C-83A1-F6EECF244321}">
                        <p14:modId xmlns:p14="http://schemas.microsoft.com/office/powerpoint/2010/main" val="1893093227"/>
                      </p:ext>
                    </p:extLst>
                  </p:nvPr>
                </p:nvGraphicFramePr>
                <p:xfrm>
                  <a:off x="2919821" y="3859576"/>
                  <a:ext cx="320675" cy="352425"/>
                </p:xfrm>
                <a:graphic>
                  <a:graphicData uri="http://schemas.openxmlformats.org/presentationml/2006/ole">
                    <mc:AlternateContent>
                      <mc:Choice xmlns:v="urn:schemas-microsoft-com:vml" Requires="v">
                        <p:oleObj spid="_x0000_s62265" name="Equation" r:id="rId55" imgW="253800" imgH="279360" progId="Equation.DSMT4">
                          <p:embed/>
                        </p:oleObj>
                      </mc:Choice>
                      <mc:Fallback>
                        <p:oleObj name="Equation" r:id="rId55" imgW="253800" imgH="279360" progId="Equation.DSMT4">
                          <p:embed/>
                          <p:pic>
                            <p:nvPicPr>
                              <p:cNvPr id="0" name=""/>
                              <p:cNvPicPr>
                                <a:picLocks noChangeAspect="1" noChangeArrowheads="1"/>
                              </p:cNvPicPr>
                              <p:nvPr/>
                            </p:nvPicPr>
                            <p:blipFill>
                              <a:blip r:embed="rId15"/>
                              <a:srcRect/>
                              <a:stretch>
                                <a:fillRect/>
                              </a:stretch>
                            </p:blipFill>
                            <p:spPr bwMode="auto">
                              <a:xfrm>
                                <a:off x="2919821" y="3859576"/>
                                <a:ext cx="320675"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47" name="Object 46"/>
                  <p:cNvGraphicFramePr>
                    <a:graphicFrameLocks noChangeAspect="1"/>
                  </p:cNvGraphicFramePr>
                  <p:nvPr>
                    <p:extLst>
                      <p:ext uri="{D42A27DB-BD31-4B8C-83A1-F6EECF244321}">
                        <p14:modId xmlns:p14="http://schemas.microsoft.com/office/powerpoint/2010/main" val="1893093227"/>
                      </p:ext>
                    </p:extLst>
                  </p:nvPr>
                </p:nvGraphicFramePr>
                <p:xfrm>
                  <a:off x="2919821" y="3859576"/>
                  <a:ext cx="320675" cy="352425"/>
                </p:xfrm>
                <a:graphic>
                  <a:graphicData uri="http://schemas.openxmlformats.org/presentationml/2006/ole">
                    <mc:AlternateContent>
                      <mc:Choice xmlns:v="urn:schemas-microsoft-com:vml" Requires="v">
                        <p:oleObj spid="_x0000_s19250" name="Equation" r:id="rId56" imgW="253800" imgH="279360" progId="Equation.DSMT4">
                          <p:embed/>
                        </p:oleObj>
                      </mc:Choice>
                      <mc:Fallback>
                        <p:oleObj name="Equation" r:id="rId56" imgW="253800" imgH="279360" progId="Equation.DSMT4">
                          <p:embed/>
                          <p:pic>
                            <p:nvPicPr>
                              <p:cNvPr id="0" name=""/>
                              <p:cNvPicPr>
                                <a:picLocks noChangeAspect="1" noChangeArrowheads="1"/>
                              </p:cNvPicPr>
                              <p:nvPr/>
                            </p:nvPicPr>
                            <p:blipFill>
                              <a:blip r:embed="rId17"/>
                              <a:srcRect/>
                              <a:stretch>
                                <a:fillRect/>
                              </a:stretch>
                            </p:blipFill>
                            <p:spPr bwMode="auto">
                              <a:xfrm>
                                <a:off x="2919821" y="3859576"/>
                                <a:ext cx="3206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48" name="Object 47"/>
                  <p:cNvGraphicFramePr>
                    <a:graphicFrameLocks noChangeAspect="1"/>
                  </p:cNvGraphicFramePr>
                  <p:nvPr>
                    <p:extLst>
                      <p:ext uri="{D42A27DB-BD31-4B8C-83A1-F6EECF244321}">
                        <p14:modId xmlns:p14="http://schemas.microsoft.com/office/powerpoint/2010/main" val="3881339147"/>
                      </p:ext>
                    </p:extLst>
                  </p:nvPr>
                </p:nvGraphicFramePr>
                <p:xfrm>
                  <a:off x="4334238" y="3880349"/>
                  <a:ext cx="304800" cy="352425"/>
                </p:xfrm>
                <a:graphic>
                  <a:graphicData uri="http://schemas.openxmlformats.org/presentationml/2006/ole">
                    <mc:AlternateContent>
                      <mc:Choice xmlns:v="urn:schemas-microsoft-com:vml" Requires="v">
                        <p:oleObj spid="_x0000_s62266" name="Equation" r:id="rId57" imgW="241200" imgH="279360" progId="Equation.DSMT4">
                          <p:embed/>
                        </p:oleObj>
                      </mc:Choice>
                      <mc:Fallback>
                        <p:oleObj name="Equation" r:id="rId57" imgW="241200" imgH="279360" progId="Equation.DSMT4">
                          <p:embed/>
                          <p:pic>
                            <p:nvPicPr>
                              <p:cNvPr id="0" name=""/>
                              <p:cNvPicPr>
                                <a:picLocks noChangeAspect="1" noChangeArrowheads="1"/>
                              </p:cNvPicPr>
                              <p:nvPr/>
                            </p:nvPicPr>
                            <p:blipFill>
                              <a:blip r:embed="rId19"/>
                              <a:srcRect/>
                              <a:stretch>
                                <a:fillRect/>
                              </a:stretch>
                            </p:blipFill>
                            <p:spPr bwMode="auto">
                              <a:xfrm>
                                <a:off x="4334238" y="3880349"/>
                                <a:ext cx="304800"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48" name="Object 47"/>
                  <p:cNvGraphicFramePr>
                    <a:graphicFrameLocks noChangeAspect="1"/>
                  </p:cNvGraphicFramePr>
                  <p:nvPr>
                    <p:extLst>
                      <p:ext uri="{D42A27DB-BD31-4B8C-83A1-F6EECF244321}">
                        <p14:modId xmlns:p14="http://schemas.microsoft.com/office/powerpoint/2010/main" val="3881339147"/>
                      </p:ext>
                    </p:extLst>
                  </p:nvPr>
                </p:nvGraphicFramePr>
                <p:xfrm>
                  <a:off x="4334238" y="3880349"/>
                  <a:ext cx="304800" cy="352425"/>
                </p:xfrm>
                <a:graphic>
                  <a:graphicData uri="http://schemas.openxmlformats.org/presentationml/2006/ole">
                    <mc:AlternateContent>
                      <mc:Choice xmlns:v="urn:schemas-microsoft-com:vml" Requires="v">
                        <p:oleObj spid="_x0000_s19251" name="Equation" r:id="rId58" imgW="241200" imgH="279360" progId="Equation.DSMT4">
                          <p:embed/>
                        </p:oleObj>
                      </mc:Choice>
                      <mc:Fallback>
                        <p:oleObj name="Equation" r:id="rId58" imgW="241200" imgH="279360" progId="Equation.DSMT4">
                          <p:embed/>
                          <p:pic>
                            <p:nvPicPr>
                              <p:cNvPr id="0" name=""/>
                              <p:cNvPicPr>
                                <a:picLocks noChangeAspect="1" noChangeArrowheads="1"/>
                              </p:cNvPicPr>
                              <p:nvPr/>
                            </p:nvPicPr>
                            <p:blipFill>
                              <a:blip r:embed="rId21"/>
                              <a:srcRect/>
                              <a:stretch>
                                <a:fillRect/>
                              </a:stretch>
                            </p:blipFill>
                            <p:spPr bwMode="auto">
                              <a:xfrm>
                                <a:off x="4334238" y="3880349"/>
                                <a:ext cx="304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49" name="Object 48"/>
                  <p:cNvGraphicFramePr>
                    <a:graphicFrameLocks noChangeAspect="1"/>
                  </p:cNvGraphicFramePr>
                  <p:nvPr>
                    <p:extLst>
                      <p:ext uri="{D42A27DB-BD31-4B8C-83A1-F6EECF244321}">
                        <p14:modId xmlns:p14="http://schemas.microsoft.com/office/powerpoint/2010/main" val="2991513120"/>
                      </p:ext>
                    </p:extLst>
                  </p:nvPr>
                </p:nvGraphicFramePr>
                <p:xfrm>
                  <a:off x="5988432" y="3921033"/>
                  <a:ext cx="304800" cy="352425"/>
                </p:xfrm>
                <a:graphic>
                  <a:graphicData uri="http://schemas.openxmlformats.org/presentationml/2006/ole">
                    <mc:AlternateContent>
                      <mc:Choice xmlns:v="urn:schemas-microsoft-com:vml" Requires="v">
                        <p:oleObj spid="_x0000_s62267" name="Equation" r:id="rId59" imgW="241200" imgH="279360" progId="Equation.DSMT4">
                          <p:embed/>
                        </p:oleObj>
                      </mc:Choice>
                      <mc:Fallback>
                        <p:oleObj name="Equation" r:id="rId59" imgW="241200" imgH="279360" progId="Equation.DSMT4">
                          <p:embed/>
                          <p:pic>
                            <p:nvPicPr>
                              <p:cNvPr id="0" name=""/>
                              <p:cNvPicPr>
                                <a:picLocks noChangeAspect="1" noChangeArrowheads="1"/>
                              </p:cNvPicPr>
                              <p:nvPr/>
                            </p:nvPicPr>
                            <p:blipFill>
                              <a:blip r:embed="rId23"/>
                              <a:srcRect/>
                              <a:stretch>
                                <a:fillRect/>
                              </a:stretch>
                            </p:blipFill>
                            <p:spPr bwMode="auto">
                              <a:xfrm>
                                <a:off x="5988432" y="3921033"/>
                                <a:ext cx="304800"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49" name="Object 48"/>
                  <p:cNvGraphicFramePr>
                    <a:graphicFrameLocks noChangeAspect="1"/>
                  </p:cNvGraphicFramePr>
                  <p:nvPr>
                    <p:extLst>
                      <p:ext uri="{D42A27DB-BD31-4B8C-83A1-F6EECF244321}">
                        <p14:modId xmlns:p14="http://schemas.microsoft.com/office/powerpoint/2010/main" val="2991513120"/>
                      </p:ext>
                    </p:extLst>
                  </p:nvPr>
                </p:nvGraphicFramePr>
                <p:xfrm>
                  <a:off x="5988432" y="3921033"/>
                  <a:ext cx="304800" cy="352425"/>
                </p:xfrm>
                <a:graphic>
                  <a:graphicData uri="http://schemas.openxmlformats.org/presentationml/2006/ole">
                    <mc:AlternateContent>
                      <mc:Choice xmlns:v="urn:schemas-microsoft-com:vml" Requires="v">
                        <p:oleObj spid="_x0000_s19252" name="Equation" r:id="rId60" imgW="241200" imgH="279360" progId="Equation.DSMT4">
                          <p:embed/>
                        </p:oleObj>
                      </mc:Choice>
                      <mc:Fallback>
                        <p:oleObj name="Equation" r:id="rId60" imgW="241200" imgH="279360" progId="Equation.DSMT4">
                          <p:embed/>
                          <p:pic>
                            <p:nvPicPr>
                              <p:cNvPr id="0" name=""/>
                              <p:cNvPicPr>
                                <a:picLocks noChangeAspect="1" noChangeArrowheads="1"/>
                              </p:cNvPicPr>
                              <p:nvPr/>
                            </p:nvPicPr>
                            <p:blipFill>
                              <a:blip r:embed="rId25"/>
                              <a:srcRect/>
                              <a:stretch>
                                <a:fillRect/>
                              </a:stretch>
                            </p:blipFill>
                            <p:spPr bwMode="auto">
                              <a:xfrm>
                                <a:off x="5988432" y="3921033"/>
                                <a:ext cx="304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50" name="Object 49"/>
                  <p:cNvGraphicFramePr>
                    <a:graphicFrameLocks noChangeAspect="1"/>
                  </p:cNvGraphicFramePr>
                  <p:nvPr>
                    <p:extLst>
                      <p:ext uri="{D42A27DB-BD31-4B8C-83A1-F6EECF244321}">
                        <p14:modId xmlns:p14="http://schemas.microsoft.com/office/powerpoint/2010/main" val="3999550643"/>
                      </p:ext>
                    </p:extLst>
                  </p:nvPr>
                </p:nvGraphicFramePr>
                <p:xfrm>
                  <a:off x="2430463" y="2649538"/>
                  <a:ext cx="288925" cy="352425"/>
                </p:xfrm>
                <a:graphic>
                  <a:graphicData uri="http://schemas.openxmlformats.org/presentationml/2006/ole">
                    <mc:AlternateContent>
                      <mc:Choice xmlns:v="urn:schemas-microsoft-com:vml" Requires="v">
                        <p:oleObj spid="_x0000_s62268" name="Equation" r:id="rId61" imgW="228600" imgH="279360" progId="Equation.DSMT4">
                          <p:embed/>
                        </p:oleObj>
                      </mc:Choice>
                      <mc:Fallback>
                        <p:oleObj name="Equation" r:id="rId61" imgW="228600" imgH="279360" progId="Equation.DSMT4">
                          <p:embed/>
                          <p:pic>
                            <p:nvPicPr>
                              <p:cNvPr id="0" name=""/>
                              <p:cNvPicPr>
                                <a:picLocks noChangeAspect="1" noChangeArrowheads="1"/>
                              </p:cNvPicPr>
                              <p:nvPr/>
                            </p:nvPicPr>
                            <p:blipFill>
                              <a:blip r:embed="rId27"/>
                              <a:srcRect/>
                              <a:stretch>
                                <a:fillRect/>
                              </a:stretch>
                            </p:blipFill>
                            <p:spPr bwMode="auto">
                              <a:xfrm>
                                <a:off x="2430463" y="2649538"/>
                                <a:ext cx="288925"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50" name="Object 49"/>
                  <p:cNvGraphicFramePr>
                    <a:graphicFrameLocks noChangeAspect="1"/>
                  </p:cNvGraphicFramePr>
                  <p:nvPr>
                    <p:extLst>
                      <p:ext uri="{D42A27DB-BD31-4B8C-83A1-F6EECF244321}">
                        <p14:modId xmlns:p14="http://schemas.microsoft.com/office/powerpoint/2010/main" val="3999550643"/>
                      </p:ext>
                    </p:extLst>
                  </p:nvPr>
                </p:nvGraphicFramePr>
                <p:xfrm>
                  <a:off x="2430463" y="2649538"/>
                  <a:ext cx="288925" cy="352425"/>
                </p:xfrm>
                <a:graphic>
                  <a:graphicData uri="http://schemas.openxmlformats.org/presentationml/2006/ole">
                    <mc:AlternateContent>
                      <mc:Choice xmlns:v="urn:schemas-microsoft-com:vml" Requires="v">
                        <p:oleObj spid="_x0000_s19253" name="Equation" r:id="rId62" imgW="228600" imgH="279360" progId="Equation.DSMT4">
                          <p:embed/>
                        </p:oleObj>
                      </mc:Choice>
                      <mc:Fallback>
                        <p:oleObj name="Equation" r:id="rId62" imgW="228600" imgH="279360" progId="Equation.DSMT4">
                          <p:embed/>
                          <p:pic>
                            <p:nvPicPr>
                              <p:cNvPr id="0" name=""/>
                              <p:cNvPicPr>
                                <a:picLocks noChangeAspect="1" noChangeArrowheads="1"/>
                              </p:cNvPicPr>
                              <p:nvPr/>
                            </p:nvPicPr>
                            <p:blipFill>
                              <a:blip r:embed="rId29"/>
                              <a:srcRect/>
                              <a:stretch>
                                <a:fillRect/>
                              </a:stretch>
                            </p:blipFill>
                            <p:spPr bwMode="auto">
                              <a:xfrm>
                                <a:off x="2430463" y="2649538"/>
                                <a:ext cx="2889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51" name="Object 50"/>
                  <p:cNvGraphicFramePr>
                    <a:graphicFrameLocks noChangeAspect="1"/>
                  </p:cNvGraphicFramePr>
                  <p:nvPr>
                    <p:extLst>
                      <p:ext uri="{D42A27DB-BD31-4B8C-83A1-F6EECF244321}">
                        <p14:modId xmlns:p14="http://schemas.microsoft.com/office/powerpoint/2010/main" val="2883394456"/>
                      </p:ext>
                    </p:extLst>
                  </p:nvPr>
                </p:nvGraphicFramePr>
                <p:xfrm>
                  <a:off x="4735513" y="2709863"/>
                  <a:ext cx="320675" cy="352425"/>
                </p:xfrm>
                <a:graphic>
                  <a:graphicData uri="http://schemas.openxmlformats.org/presentationml/2006/ole">
                    <mc:AlternateContent>
                      <mc:Choice xmlns:v="urn:schemas-microsoft-com:vml" Requires="v">
                        <p:oleObj spid="_x0000_s62269" name="Equation" r:id="rId63" imgW="253800" imgH="279360" progId="Equation.DSMT4">
                          <p:embed/>
                        </p:oleObj>
                      </mc:Choice>
                      <mc:Fallback>
                        <p:oleObj name="Equation" r:id="rId63" imgW="253800" imgH="279360" progId="Equation.DSMT4">
                          <p:embed/>
                          <p:pic>
                            <p:nvPicPr>
                              <p:cNvPr id="0" name=""/>
                              <p:cNvPicPr>
                                <a:picLocks noChangeAspect="1" noChangeArrowheads="1"/>
                              </p:cNvPicPr>
                              <p:nvPr/>
                            </p:nvPicPr>
                            <p:blipFill>
                              <a:blip r:embed="rId31"/>
                              <a:srcRect/>
                              <a:stretch>
                                <a:fillRect/>
                              </a:stretch>
                            </p:blipFill>
                            <p:spPr bwMode="auto">
                              <a:xfrm>
                                <a:off x="4735513" y="2709863"/>
                                <a:ext cx="320675"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51" name="Object 50"/>
                  <p:cNvGraphicFramePr>
                    <a:graphicFrameLocks noChangeAspect="1"/>
                  </p:cNvGraphicFramePr>
                  <p:nvPr>
                    <p:extLst>
                      <p:ext uri="{D42A27DB-BD31-4B8C-83A1-F6EECF244321}">
                        <p14:modId xmlns:p14="http://schemas.microsoft.com/office/powerpoint/2010/main" val="2883394456"/>
                      </p:ext>
                    </p:extLst>
                  </p:nvPr>
                </p:nvGraphicFramePr>
                <p:xfrm>
                  <a:off x="4735513" y="2709863"/>
                  <a:ext cx="320675" cy="352425"/>
                </p:xfrm>
                <a:graphic>
                  <a:graphicData uri="http://schemas.openxmlformats.org/presentationml/2006/ole">
                    <mc:AlternateContent>
                      <mc:Choice xmlns:v="urn:schemas-microsoft-com:vml" Requires="v">
                        <p:oleObj spid="_x0000_s19254" name="Equation" r:id="rId64" imgW="253800" imgH="279360" progId="Equation.DSMT4">
                          <p:embed/>
                        </p:oleObj>
                      </mc:Choice>
                      <mc:Fallback>
                        <p:oleObj name="Equation" r:id="rId64" imgW="253800" imgH="279360" progId="Equation.DSMT4">
                          <p:embed/>
                          <p:pic>
                            <p:nvPicPr>
                              <p:cNvPr id="0" name=""/>
                              <p:cNvPicPr>
                                <a:picLocks noChangeAspect="1" noChangeArrowheads="1"/>
                              </p:cNvPicPr>
                              <p:nvPr/>
                            </p:nvPicPr>
                            <p:blipFill>
                              <a:blip r:embed="rId33"/>
                              <a:srcRect/>
                              <a:stretch>
                                <a:fillRect/>
                              </a:stretch>
                            </p:blipFill>
                            <p:spPr bwMode="auto">
                              <a:xfrm>
                                <a:off x="4735513" y="2709863"/>
                                <a:ext cx="3206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52" name="Object 51"/>
                  <p:cNvGraphicFramePr>
                    <a:graphicFrameLocks noChangeAspect="1"/>
                  </p:cNvGraphicFramePr>
                  <p:nvPr>
                    <p:extLst>
                      <p:ext uri="{D42A27DB-BD31-4B8C-83A1-F6EECF244321}">
                        <p14:modId xmlns:p14="http://schemas.microsoft.com/office/powerpoint/2010/main" val="1340717445"/>
                      </p:ext>
                    </p:extLst>
                  </p:nvPr>
                </p:nvGraphicFramePr>
                <p:xfrm>
                  <a:off x="3262313" y="1568450"/>
                  <a:ext cx="303212" cy="352425"/>
                </p:xfrm>
                <a:graphic>
                  <a:graphicData uri="http://schemas.openxmlformats.org/presentationml/2006/ole">
                    <mc:AlternateContent>
                      <mc:Choice xmlns:v="urn:schemas-microsoft-com:vml" Requires="v">
                        <p:oleObj spid="_x0000_s62270" name="Equation" r:id="rId65" imgW="241200" imgH="279360" progId="Equation.DSMT4">
                          <p:embed/>
                        </p:oleObj>
                      </mc:Choice>
                      <mc:Fallback>
                        <p:oleObj name="Equation" r:id="rId65" imgW="241200" imgH="279360" progId="Equation.DSMT4">
                          <p:embed/>
                          <p:pic>
                            <p:nvPicPr>
                              <p:cNvPr id="0" name=""/>
                              <p:cNvPicPr>
                                <a:picLocks noChangeAspect="1" noChangeArrowheads="1"/>
                              </p:cNvPicPr>
                              <p:nvPr/>
                            </p:nvPicPr>
                            <p:blipFill>
                              <a:blip r:embed="rId35"/>
                              <a:srcRect/>
                              <a:stretch>
                                <a:fillRect/>
                              </a:stretch>
                            </p:blipFill>
                            <p:spPr bwMode="auto">
                              <a:xfrm>
                                <a:off x="3262313" y="1568450"/>
                                <a:ext cx="303212" cy="3524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52" name="Object 51"/>
                  <p:cNvGraphicFramePr>
                    <a:graphicFrameLocks noChangeAspect="1"/>
                  </p:cNvGraphicFramePr>
                  <p:nvPr>
                    <p:extLst>
                      <p:ext uri="{D42A27DB-BD31-4B8C-83A1-F6EECF244321}">
                        <p14:modId xmlns:p14="http://schemas.microsoft.com/office/powerpoint/2010/main" val="1340717445"/>
                      </p:ext>
                    </p:extLst>
                  </p:nvPr>
                </p:nvGraphicFramePr>
                <p:xfrm>
                  <a:off x="3262313" y="1568450"/>
                  <a:ext cx="303212" cy="352425"/>
                </p:xfrm>
                <a:graphic>
                  <a:graphicData uri="http://schemas.openxmlformats.org/presentationml/2006/ole">
                    <mc:AlternateContent>
                      <mc:Choice xmlns:v="urn:schemas-microsoft-com:vml" Requires="v">
                        <p:oleObj spid="_x0000_s19255" name="Equation" r:id="rId66" imgW="241200" imgH="279360" progId="Equation.DSMT4">
                          <p:embed/>
                        </p:oleObj>
                      </mc:Choice>
                      <mc:Fallback>
                        <p:oleObj name="Equation" r:id="rId66" imgW="241200" imgH="279360" progId="Equation.DSMT4">
                          <p:embed/>
                          <p:pic>
                            <p:nvPicPr>
                              <p:cNvPr id="0" name=""/>
                              <p:cNvPicPr>
                                <a:picLocks noChangeAspect="1" noChangeArrowheads="1"/>
                              </p:cNvPicPr>
                              <p:nvPr/>
                            </p:nvPicPr>
                            <p:blipFill>
                              <a:blip r:embed="rId37"/>
                              <a:srcRect/>
                              <a:stretch>
                                <a:fillRect/>
                              </a:stretch>
                            </p:blipFill>
                            <p:spPr bwMode="auto">
                              <a:xfrm>
                                <a:off x="3262313" y="1568450"/>
                                <a:ext cx="30321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grpSp>
        <mc:AlternateContent xmlns:mc="http://schemas.openxmlformats.org/markup-compatibility/2006" xmlns:a14="http://schemas.microsoft.com/office/drawing/2010/main">
          <mc:Choice Requires="a14">
            <p:graphicFrame>
              <p:nvGraphicFramePr>
                <p:cNvPr id="53" name="Object 52"/>
                <p:cNvGraphicFramePr>
                  <a:graphicFrameLocks noChangeAspect="1"/>
                </p:cNvGraphicFramePr>
                <p:nvPr>
                  <p:extLst>
                    <p:ext uri="{D42A27DB-BD31-4B8C-83A1-F6EECF244321}">
                      <p14:modId xmlns:p14="http://schemas.microsoft.com/office/powerpoint/2010/main" val="1454100317"/>
                    </p:ext>
                  </p:extLst>
                </p:nvPr>
              </p:nvGraphicFramePr>
              <p:xfrm>
                <a:off x="420287" y="5335780"/>
                <a:ext cx="825500" cy="304800"/>
              </p:xfrm>
              <a:graphic>
                <a:graphicData uri="http://schemas.openxmlformats.org/presentationml/2006/ole">
                  <mc:AlternateContent>
                    <mc:Choice xmlns:v="urn:schemas-microsoft-com:vml" Requires="v">
                      <p:oleObj spid="_x0000_s62271" name="Equation" r:id="rId67" imgW="825480" imgH="304560" progId="Equation.DSMT4">
                        <p:embed/>
                      </p:oleObj>
                    </mc:Choice>
                    <mc:Fallback>
                      <p:oleObj name="Equation" r:id="rId67" imgW="825480" imgH="304560" progId="Equation.DSMT4">
                        <p:embed/>
                        <p:pic>
                          <p:nvPicPr>
                            <p:cNvPr id="0" name=""/>
                            <p:cNvPicPr/>
                            <p:nvPr/>
                          </p:nvPicPr>
                          <p:blipFill>
                            <a:blip r:embed="rId39"/>
                            <a:stretch>
                              <a:fillRect/>
                            </a:stretch>
                          </p:blipFill>
                          <p:spPr>
                            <a:xfrm>
                              <a:off x="420287" y="5335780"/>
                              <a:ext cx="825500" cy="304800"/>
                            </a:xfrm>
                            <a:prstGeom prst="rect">
                              <a:avLst/>
                            </a:prstGeom>
                          </p:spPr>
                        </p:pic>
                      </p:oleObj>
                    </mc:Fallback>
                  </mc:AlternateContent>
                </a:graphicData>
              </a:graphic>
            </p:graphicFrame>
          </mc:Choice>
          <mc:Fallback xmlns="">
            <p:graphicFrame>
              <p:nvGraphicFramePr>
                <p:cNvPr id="53" name="Object 52"/>
                <p:cNvGraphicFramePr>
                  <a:graphicFrameLocks noChangeAspect="1"/>
                </p:cNvGraphicFramePr>
                <p:nvPr>
                  <p:extLst>
                    <p:ext uri="{D42A27DB-BD31-4B8C-83A1-F6EECF244321}">
                      <p14:modId xmlns:p14="http://schemas.microsoft.com/office/powerpoint/2010/main" val="1454100317"/>
                    </p:ext>
                  </p:extLst>
                </p:nvPr>
              </p:nvGraphicFramePr>
              <p:xfrm>
                <a:off x="420287" y="5335780"/>
                <a:ext cx="825500" cy="304800"/>
              </p:xfrm>
              <a:graphic>
                <a:graphicData uri="http://schemas.openxmlformats.org/presentationml/2006/ole">
                  <mc:AlternateContent>
                    <mc:Choice xmlns:v="urn:schemas-microsoft-com:vml" Requires="v">
                      <p:oleObj spid="_x0000_s19256" name="Equation" r:id="rId68" imgW="825480" imgH="304560" progId="Equation.DSMT4">
                        <p:embed/>
                      </p:oleObj>
                    </mc:Choice>
                    <mc:Fallback>
                      <p:oleObj name="Equation" r:id="rId68" imgW="825480" imgH="304560" progId="Equation.DSMT4">
                        <p:embed/>
                        <p:pic>
                          <p:nvPicPr>
                            <p:cNvPr id="0" name=""/>
                            <p:cNvPicPr/>
                            <p:nvPr/>
                          </p:nvPicPr>
                          <p:blipFill>
                            <a:blip r:embed="rId69"/>
                            <a:stretch>
                              <a:fillRect/>
                            </a:stretch>
                          </p:blipFill>
                          <p:spPr>
                            <a:xfrm>
                              <a:off x="420287" y="5335780"/>
                              <a:ext cx="825500" cy="3048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54" name="Object 53"/>
                <p:cNvGraphicFramePr>
                  <a:graphicFrameLocks noChangeAspect="1"/>
                </p:cNvGraphicFramePr>
                <p:nvPr>
                  <p:extLst>
                    <p:ext uri="{D42A27DB-BD31-4B8C-83A1-F6EECF244321}">
                      <p14:modId xmlns:p14="http://schemas.microsoft.com/office/powerpoint/2010/main" val="116201762"/>
                    </p:ext>
                  </p:extLst>
                </p:nvPr>
              </p:nvGraphicFramePr>
              <p:xfrm>
                <a:off x="1763473" y="5382446"/>
                <a:ext cx="596900" cy="304800"/>
              </p:xfrm>
              <a:graphic>
                <a:graphicData uri="http://schemas.openxmlformats.org/presentationml/2006/ole">
                  <mc:AlternateContent>
                    <mc:Choice xmlns:v="urn:schemas-microsoft-com:vml" Requires="v">
                      <p:oleObj spid="_x0000_s62272" name="Equation" r:id="rId70" imgW="596880" imgH="304560" progId="Equation.DSMT4">
                        <p:embed/>
                      </p:oleObj>
                    </mc:Choice>
                    <mc:Fallback>
                      <p:oleObj name="Equation" r:id="rId70" imgW="596880" imgH="304560" progId="Equation.DSMT4">
                        <p:embed/>
                        <p:pic>
                          <p:nvPicPr>
                            <p:cNvPr id="0" name=""/>
                            <p:cNvPicPr/>
                            <p:nvPr/>
                          </p:nvPicPr>
                          <p:blipFill>
                            <a:blip r:embed="rId41"/>
                            <a:stretch>
                              <a:fillRect/>
                            </a:stretch>
                          </p:blipFill>
                          <p:spPr>
                            <a:xfrm>
                              <a:off x="1763473" y="5382446"/>
                              <a:ext cx="596900" cy="304800"/>
                            </a:xfrm>
                            <a:prstGeom prst="rect">
                              <a:avLst/>
                            </a:prstGeom>
                          </p:spPr>
                        </p:pic>
                      </p:oleObj>
                    </mc:Fallback>
                  </mc:AlternateContent>
                </a:graphicData>
              </a:graphic>
            </p:graphicFrame>
          </mc:Choice>
          <mc:Fallback xmlns="">
            <p:graphicFrame>
              <p:nvGraphicFramePr>
                <p:cNvPr id="54" name="Object 53"/>
                <p:cNvGraphicFramePr>
                  <a:graphicFrameLocks noChangeAspect="1"/>
                </p:cNvGraphicFramePr>
                <p:nvPr>
                  <p:extLst>
                    <p:ext uri="{D42A27DB-BD31-4B8C-83A1-F6EECF244321}">
                      <p14:modId xmlns:p14="http://schemas.microsoft.com/office/powerpoint/2010/main" val="116201762"/>
                    </p:ext>
                  </p:extLst>
                </p:nvPr>
              </p:nvGraphicFramePr>
              <p:xfrm>
                <a:off x="1763473" y="5382446"/>
                <a:ext cx="596900" cy="304800"/>
              </p:xfrm>
              <a:graphic>
                <a:graphicData uri="http://schemas.openxmlformats.org/presentationml/2006/ole">
                  <mc:AlternateContent>
                    <mc:Choice xmlns:v="urn:schemas-microsoft-com:vml" Requires="v">
                      <p:oleObj spid="_x0000_s19257" name="Equation" r:id="rId71" imgW="596880" imgH="304560" progId="Equation.DSMT4">
                        <p:embed/>
                      </p:oleObj>
                    </mc:Choice>
                    <mc:Fallback>
                      <p:oleObj name="Equation" r:id="rId71" imgW="596880" imgH="304560" progId="Equation.DSMT4">
                        <p:embed/>
                        <p:pic>
                          <p:nvPicPr>
                            <p:cNvPr id="0" name=""/>
                            <p:cNvPicPr/>
                            <p:nvPr/>
                          </p:nvPicPr>
                          <p:blipFill>
                            <a:blip r:embed="rId72"/>
                            <a:stretch>
                              <a:fillRect/>
                            </a:stretch>
                          </p:blipFill>
                          <p:spPr>
                            <a:xfrm>
                              <a:off x="1763473" y="5382446"/>
                              <a:ext cx="596900" cy="3048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57" name="Object 56"/>
                <p:cNvGraphicFramePr>
                  <a:graphicFrameLocks noChangeAspect="1"/>
                </p:cNvGraphicFramePr>
                <p:nvPr>
                  <p:extLst>
                    <p:ext uri="{D42A27DB-BD31-4B8C-83A1-F6EECF244321}">
                      <p14:modId xmlns:p14="http://schemas.microsoft.com/office/powerpoint/2010/main" val="4183787839"/>
                    </p:ext>
                  </p:extLst>
                </p:nvPr>
              </p:nvGraphicFramePr>
              <p:xfrm>
                <a:off x="2416980" y="5382445"/>
                <a:ext cx="774700" cy="304800"/>
              </p:xfrm>
              <a:graphic>
                <a:graphicData uri="http://schemas.openxmlformats.org/presentationml/2006/ole">
                  <mc:AlternateContent>
                    <mc:Choice xmlns:v="urn:schemas-microsoft-com:vml" Requires="v">
                      <p:oleObj spid="_x0000_s62273" name="Equation" r:id="rId73" imgW="774360" imgH="304560" progId="Equation.DSMT4">
                        <p:embed/>
                      </p:oleObj>
                    </mc:Choice>
                    <mc:Fallback>
                      <p:oleObj name="Equation" r:id="rId73" imgW="774360" imgH="304560" progId="Equation.DSMT4">
                        <p:embed/>
                        <p:pic>
                          <p:nvPicPr>
                            <p:cNvPr id="0" name=""/>
                            <p:cNvPicPr/>
                            <p:nvPr/>
                          </p:nvPicPr>
                          <p:blipFill>
                            <a:blip r:embed="rId43"/>
                            <a:stretch>
                              <a:fillRect/>
                            </a:stretch>
                          </p:blipFill>
                          <p:spPr>
                            <a:xfrm>
                              <a:off x="2416980" y="5382445"/>
                              <a:ext cx="774700" cy="304800"/>
                            </a:xfrm>
                            <a:prstGeom prst="rect">
                              <a:avLst/>
                            </a:prstGeom>
                          </p:spPr>
                        </p:pic>
                      </p:oleObj>
                    </mc:Fallback>
                  </mc:AlternateContent>
                </a:graphicData>
              </a:graphic>
            </p:graphicFrame>
          </mc:Choice>
          <mc:Fallback xmlns="">
            <p:graphicFrame>
              <p:nvGraphicFramePr>
                <p:cNvPr id="57" name="Object 56"/>
                <p:cNvGraphicFramePr>
                  <a:graphicFrameLocks noChangeAspect="1"/>
                </p:cNvGraphicFramePr>
                <p:nvPr>
                  <p:extLst>
                    <p:ext uri="{D42A27DB-BD31-4B8C-83A1-F6EECF244321}">
                      <p14:modId xmlns:p14="http://schemas.microsoft.com/office/powerpoint/2010/main" val="4183787839"/>
                    </p:ext>
                  </p:extLst>
                </p:nvPr>
              </p:nvGraphicFramePr>
              <p:xfrm>
                <a:off x="2416980" y="5382445"/>
                <a:ext cx="774700" cy="304800"/>
              </p:xfrm>
              <a:graphic>
                <a:graphicData uri="http://schemas.openxmlformats.org/presentationml/2006/ole">
                  <mc:AlternateContent>
                    <mc:Choice xmlns:v="urn:schemas-microsoft-com:vml" Requires="v">
                      <p:oleObj spid="_x0000_s19258" name="Equation" r:id="rId74" imgW="774360" imgH="304560" progId="Equation.DSMT4">
                        <p:embed/>
                      </p:oleObj>
                    </mc:Choice>
                    <mc:Fallback>
                      <p:oleObj name="Equation" r:id="rId74" imgW="774360" imgH="304560" progId="Equation.DSMT4">
                        <p:embed/>
                        <p:pic>
                          <p:nvPicPr>
                            <p:cNvPr id="0" name=""/>
                            <p:cNvPicPr/>
                            <p:nvPr/>
                          </p:nvPicPr>
                          <p:blipFill>
                            <a:blip r:embed="rId75"/>
                            <a:stretch>
                              <a:fillRect/>
                            </a:stretch>
                          </p:blipFill>
                          <p:spPr>
                            <a:xfrm>
                              <a:off x="2416980" y="5382445"/>
                              <a:ext cx="774700" cy="3048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58" name="Object 57"/>
                <p:cNvGraphicFramePr>
                  <a:graphicFrameLocks noChangeAspect="1"/>
                </p:cNvGraphicFramePr>
                <p:nvPr>
                  <p:extLst>
                    <p:ext uri="{D42A27DB-BD31-4B8C-83A1-F6EECF244321}">
                      <p14:modId xmlns:p14="http://schemas.microsoft.com/office/powerpoint/2010/main" val="3751124252"/>
                    </p:ext>
                  </p:extLst>
                </p:nvPr>
              </p:nvGraphicFramePr>
              <p:xfrm>
                <a:off x="3843714" y="5382067"/>
                <a:ext cx="850900" cy="304800"/>
              </p:xfrm>
              <a:graphic>
                <a:graphicData uri="http://schemas.openxmlformats.org/presentationml/2006/ole">
                  <mc:AlternateContent>
                    <mc:Choice xmlns:v="urn:schemas-microsoft-com:vml" Requires="v">
                      <p:oleObj spid="_x0000_s62274" name="Equation" r:id="rId76" imgW="850680" imgH="304560" progId="Equation.DSMT4">
                        <p:embed/>
                      </p:oleObj>
                    </mc:Choice>
                    <mc:Fallback>
                      <p:oleObj name="Equation" r:id="rId76" imgW="850680" imgH="304560" progId="Equation.DSMT4">
                        <p:embed/>
                        <p:pic>
                          <p:nvPicPr>
                            <p:cNvPr id="0" name=""/>
                            <p:cNvPicPr>
                              <a:picLocks noChangeAspect="1" noChangeArrowheads="1"/>
                            </p:cNvPicPr>
                            <p:nvPr/>
                          </p:nvPicPr>
                          <p:blipFill>
                            <a:blip r:embed="rId45"/>
                            <a:srcRect/>
                            <a:stretch>
                              <a:fillRect/>
                            </a:stretch>
                          </p:blipFill>
                          <p:spPr bwMode="auto">
                            <a:xfrm>
                              <a:off x="3843714" y="5382067"/>
                              <a:ext cx="8509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58" name="Object 57"/>
                <p:cNvGraphicFramePr>
                  <a:graphicFrameLocks noChangeAspect="1"/>
                </p:cNvGraphicFramePr>
                <p:nvPr>
                  <p:extLst>
                    <p:ext uri="{D42A27DB-BD31-4B8C-83A1-F6EECF244321}">
                      <p14:modId xmlns:p14="http://schemas.microsoft.com/office/powerpoint/2010/main" val="3751124252"/>
                    </p:ext>
                  </p:extLst>
                </p:nvPr>
              </p:nvGraphicFramePr>
              <p:xfrm>
                <a:off x="3843714" y="5382067"/>
                <a:ext cx="850900" cy="304800"/>
              </p:xfrm>
              <a:graphic>
                <a:graphicData uri="http://schemas.openxmlformats.org/presentationml/2006/ole">
                  <mc:AlternateContent>
                    <mc:Choice xmlns:v="urn:schemas-microsoft-com:vml" Requires="v">
                      <p:oleObj spid="_x0000_s19259" name="Equation" r:id="rId77" imgW="850680" imgH="304560" progId="Equation.DSMT4">
                        <p:embed/>
                      </p:oleObj>
                    </mc:Choice>
                    <mc:Fallback>
                      <p:oleObj name="Equation" r:id="rId77" imgW="850680" imgH="304560" progId="Equation.DSMT4">
                        <p:embed/>
                        <p:pic>
                          <p:nvPicPr>
                            <p:cNvPr id="0" name=""/>
                            <p:cNvPicPr>
                              <a:picLocks noChangeAspect="1" noChangeArrowheads="1"/>
                            </p:cNvPicPr>
                            <p:nvPr/>
                          </p:nvPicPr>
                          <p:blipFill>
                            <a:blip r:embed="rId78"/>
                            <a:srcRect/>
                            <a:stretch>
                              <a:fillRect/>
                            </a:stretch>
                          </p:blipFill>
                          <p:spPr bwMode="auto">
                            <a:xfrm>
                              <a:off x="3843714" y="5382067"/>
                              <a:ext cx="850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sp>
          <p:nvSpPr>
            <p:cNvPr id="60" name="Oval 59"/>
            <p:cNvSpPr/>
            <p:nvPr/>
          </p:nvSpPr>
          <p:spPr>
            <a:xfrm>
              <a:off x="798359" y="3556192"/>
              <a:ext cx="3487815" cy="190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pSp>
      <p:grpSp>
        <p:nvGrpSpPr>
          <p:cNvPr id="66" name="Group 65"/>
          <p:cNvGrpSpPr/>
          <p:nvPr/>
        </p:nvGrpSpPr>
        <p:grpSpPr>
          <a:xfrm>
            <a:off x="1261027" y="4290202"/>
            <a:ext cx="2839399" cy="327660"/>
            <a:chOff x="1261027" y="4290202"/>
            <a:chExt cx="2839399" cy="327660"/>
          </a:xfrm>
        </p:grpSpPr>
        <p:graphicFrame>
          <p:nvGraphicFramePr>
            <p:cNvPr id="64" name="Object 63"/>
            <p:cNvGraphicFramePr>
              <a:graphicFrameLocks noChangeAspect="1"/>
            </p:cNvGraphicFramePr>
            <p:nvPr>
              <p:extLst>
                <p:ext uri="{D42A27DB-BD31-4B8C-83A1-F6EECF244321}">
                  <p14:modId xmlns:p14="http://schemas.microsoft.com/office/powerpoint/2010/main" val="382694884"/>
                </p:ext>
              </p:extLst>
            </p:nvPr>
          </p:nvGraphicFramePr>
          <p:xfrm>
            <a:off x="1261027" y="4313062"/>
            <a:ext cx="787400" cy="304800"/>
          </p:xfrm>
          <a:graphic>
            <a:graphicData uri="http://schemas.openxmlformats.org/presentationml/2006/ole">
              <mc:AlternateContent xmlns:mc="http://schemas.openxmlformats.org/markup-compatibility/2006">
                <mc:Choice xmlns:v="urn:schemas-microsoft-com:vml" Requires="v">
                  <p:oleObj spid="_x0000_s62275" name="Equation" r:id="rId79" imgW="787320" imgH="304560" progId="Equation.DSMT4">
                    <p:embed/>
                  </p:oleObj>
                </mc:Choice>
                <mc:Fallback>
                  <p:oleObj name="Equation" r:id="rId79" imgW="787320" imgH="304560" progId="Equation.DSMT4">
                    <p:embed/>
                    <p:pic>
                      <p:nvPicPr>
                        <p:cNvPr id="0" name=""/>
                        <p:cNvPicPr/>
                        <p:nvPr/>
                      </p:nvPicPr>
                      <p:blipFill>
                        <a:blip r:embed="rId80"/>
                        <a:stretch>
                          <a:fillRect/>
                        </a:stretch>
                      </p:blipFill>
                      <p:spPr>
                        <a:xfrm>
                          <a:off x="1261027" y="4313062"/>
                          <a:ext cx="787400" cy="304800"/>
                        </a:xfrm>
                        <a:prstGeom prst="rect">
                          <a:avLst/>
                        </a:prstGeom>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3684377169"/>
                </p:ext>
              </p:extLst>
            </p:nvPr>
          </p:nvGraphicFramePr>
          <p:xfrm>
            <a:off x="3109826" y="4290202"/>
            <a:ext cx="990600" cy="304800"/>
          </p:xfrm>
          <a:graphic>
            <a:graphicData uri="http://schemas.openxmlformats.org/presentationml/2006/ole">
              <mc:AlternateContent xmlns:mc="http://schemas.openxmlformats.org/markup-compatibility/2006">
                <mc:Choice xmlns:v="urn:schemas-microsoft-com:vml" Requires="v">
                  <p:oleObj spid="_x0000_s62276" name="Equation" r:id="rId81" imgW="990360" imgH="304560" progId="Equation.DSMT4">
                    <p:embed/>
                  </p:oleObj>
                </mc:Choice>
                <mc:Fallback>
                  <p:oleObj name="Equation" r:id="rId81" imgW="990360" imgH="304560" progId="Equation.DSMT4">
                    <p:embed/>
                    <p:pic>
                      <p:nvPicPr>
                        <p:cNvPr id="0" name=""/>
                        <p:cNvPicPr/>
                        <p:nvPr/>
                      </p:nvPicPr>
                      <p:blipFill>
                        <a:blip r:embed="rId82"/>
                        <a:stretch>
                          <a:fillRect/>
                        </a:stretch>
                      </p:blipFill>
                      <p:spPr>
                        <a:xfrm>
                          <a:off x="3109826" y="4290202"/>
                          <a:ext cx="990600" cy="304800"/>
                        </a:xfrm>
                        <a:prstGeom prst="rect">
                          <a:avLst/>
                        </a:prstGeom>
                      </p:spPr>
                    </p:pic>
                  </p:oleObj>
                </mc:Fallback>
              </mc:AlternateContent>
            </a:graphicData>
          </a:graphic>
        </p:graphicFrame>
      </p:grpSp>
      <p:grpSp>
        <p:nvGrpSpPr>
          <p:cNvPr id="70" name="Group 69"/>
          <p:cNvGrpSpPr/>
          <p:nvPr/>
        </p:nvGrpSpPr>
        <p:grpSpPr>
          <a:xfrm>
            <a:off x="4383881" y="2337542"/>
            <a:ext cx="4719638" cy="2218670"/>
            <a:chOff x="4386262" y="2625481"/>
            <a:chExt cx="4719638" cy="2218670"/>
          </a:xfrm>
        </p:grpSpPr>
        <mc:AlternateContent xmlns:mc="http://schemas.openxmlformats.org/markup-compatibility/2006" xmlns:a14="http://schemas.microsoft.com/office/drawing/2010/main">
          <mc:Choice Requires="a14">
            <p:graphicFrame>
              <p:nvGraphicFramePr>
                <p:cNvPr id="67" name="Object 66"/>
                <p:cNvGraphicFramePr>
                  <a:graphicFrameLocks noChangeAspect="1"/>
                </p:cNvGraphicFramePr>
                <p:nvPr>
                  <p:extLst>
                    <p:ext uri="{D42A27DB-BD31-4B8C-83A1-F6EECF244321}">
                      <p14:modId xmlns:p14="http://schemas.microsoft.com/office/powerpoint/2010/main" val="1081116081"/>
                    </p:ext>
                  </p:extLst>
                </p:nvPr>
              </p:nvGraphicFramePr>
              <p:xfrm>
                <a:off x="4386262" y="3148701"/>
                <a:ext cx="4719638" cy="1695450"/>
              </p:xfrm>
              <a:graphic>
                <a:graphicData uri="http://schemas.openxmlformats.org/presentationml/2006/ole">
                  <mc:AlternateContent>
                    <mc:Choice xmlns:v="urn:schemas-microsoft-com:vml" Requires="v">
                      <p:oleObj spid="_x0000_s62277" name="Equation" r:id="rId83" imgW="4241520" imgH="1523880" progId="Equation.DSMT4">
                        <p:embed/>
                      </p:oleObj>
                    </mc:Choice>
                    <mc:Fallback>
                      <p:oleObj name="Equation" r:id="rId83" imgW="4241520" imgH="1523880" progId="Equation.DSMT4">
                        <p:embed/>
                        <p:pic>
                          <p:nvPicPr>
                            <p:cNvPr id="0" name="Object 39"/>
                            <p:cNvPicPr>
                              <a:picLocks noChangeAspect="1" noChangeArrowheads="1"/>
                            </p:cNvPicPr>
                            <p:nvPr/>
                          </p:nvPicPr>
                          <p:blipFill>
                            <a:blip r:embed="rId84"/>
                            <a:srcRect/>
                            <a:stretch>
                              <a:fillRect/>
                            </a:stretch>
                          </p:blipFill>
                          <p:spPr bwMode="auto">
                            <a:xfrm>
                              <a:off x="4386262" y="3148701"/>
                              <a:ext cx="4719638" cy="1695450"/>
                            </a:xfrm>
                            <a:prstGeom prst="rect">
                              <a:avLst/>
                            </a:prstGeom>
                            <a:noFill/>
                            <a:ln>
                              <a:noFill/>
                            </a:ln>
                            <a:effectLst/>
                          </p:spPr>
                        </p:pic>
                      </p:oleObj>
                    </mc:Fallback>
                  </mc:AlternateContent>
                </a:graphicData>
              </a:graphic>
            </p:graphicFrame>
          </mc:Choice>
          <mc:Fallback xmlns="">
            <p:graphicFrame>
              <p:nvGraphicFramePr>
                <p:cNvPr id="67" name="Object 66"/>
                <p:cNvGraphicFramePr>
                  <a:graphicFrameLocks noChangeAspect="1"/>
                </p:cNvGraphicFramePr>
                <p:nvPr>
                  <p:extLst>
                    <p:ext uri="{D42A27DB-BD31-4B8C-83A1-F6EECF244321}">
                      <p14:modId xmlns:p14="http://schemas.microsoft.com/office/powerpoint/2010/main" val="1081116081"/>
                    </p:ext>
                  </p:extLst>
                </p:nvPr>
              </p:nvGraphicFramePr>
              <p:xfrm>
                <a:off x="4386262" y="3148701"/>
                <a:ext cx="4719638" cy="1695450"/>
              </p:xfrm>
              <a:graphic>
                <a:graphicData uri="http://schemas.openxmlformats.org/presentationml/2006/ole">
                  <mc:AlternateContent>
                    <mc:Choice xmlns:v="urn:schemas-microsoft-com:vml" Requires="v">
                      <p:oleObj spid="_x0000_s19262" name="Equation" r:id="rId85" imgW="4241520" imgH="1523880" progId="Equation.DSMT4">
                        <p:embed/>
                      </p:oleObj>
                    </mc:Choice>
                    <mc:Fallback>
                      <p:oleObj name="Equation" r:id="rId85" imgW="4241520" imgH="1523880" progId="Equation.DSMT4">
                        <p:embed/>
                        <p:pic>
                          <p:nvPicPr>
                            <p:cNvPr id="0" name="Object 39"/>
                            <p:cNvPicPr>
                              <a:picLocks noChangeAspect="1" noChangeArrowheads="1"/>
                            </p:cNvPicPr>
                            <p:nvPr/>
                          </p:nvPicPr>
                          <p:blipFill>
                            <a:blip r:embed="rId86"/>
                            <a:srcRect/>
                            <a:stretch>
                              <a:fillRect/>
                            </a:stretch>
                          </p:blipFill>
                          <p:spPr bwMode="auto">
                            <a:xfrm>
                              <a:off x="4386262" y="3148701"/>
                              <a:ext cx="4719638" cy="1695450"/>
                            </a:xfrm>
                            <a:prstGeom prst="rect">
                              <a:avLst/>
                            </a:prstGeom>
                            <a:noFill/>
                            <a:ln>
                              <a:noFill/>
                            </a:ln>
                            <a:effec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69" name="TextBox 68"/>
                <p:cNvSpPr txBox="1"/>
                <p:nvPr/>
              </p:nvSpPr>
              <p:spPr>
                <a:xfrm>
                  <a:off x="5410200" y="2625481"/>
                  <a:ext cx="2667001"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𝐹</m:t>
                            </m:r>
                          </m:e>
                          <m:sub>
                            <m:r>
                              <a:rPr lang="en-US" sz="2800" b="0" i="1" smtClean="0">
                                <a:latin typeface="Cambria Math"/>
                              </a:rPr>
                              <m:t>𝑟</m:t>
                            </m:r>
                          </m:sub>
                        </m:sSub>
                        <m:d>
                          <m:dPr>
                            <m:ctrlPr>
                              <a:rPr lang="en-US" sz="2800" b="0" i="1" smtClean="0">
                                <a:latin typeface="Cambria Math"/>
                              </a:rPr>
                            </m:ctrlPr>
                          </m:dPr>
                          <m:e>
                            <m:r>
                              <a:rPr lang="en-US" sz="2800" b="0" i="1" smtClean="0">
                                <a:latin typeface="Cambria Math"/>
                              </a:rPr>
                              <m:t>𝑎</m:t>
                            </m:r>
                            <m:r>
                              <a:rPr lang="en-US" sz="2800" b="0" i="1" smtClean="0">
                                <a:latin typeface="Cambria Math"/>
                              </a:rPr>
                              <m:t>,</m:t>
                            </m:r>
                            <m:r>
                              <a:rPr lang="en-US" sz="2800" b="0" i="1" smtClean="0">
                                <a:latin typeface="Cambria Math"/>
                              </a:rPr>
                              <m:t>𝑏</m:t>
                            </m:r>
                            <m:r>
                              <a:rPr lang="en-US" sz="2800" b="0" i="1" smtClean="0">
                                <a:latin typeface="Cambria Math"/>
                              </a:rPr>
                              <m:t>,</m:t>
                            </m:r>
                            <m:r>
                              <a:rPr lang="en-US" sz="2800" b="0" i="1" smtClean="0">
                                <a:latin typeface="Cambria Math"/>
                              </a:rPr>
                              <m:t>𝑐</m:t>
                            </m:r>
                            <m:r>
                              <a:rPr lang="en-US" sz="2800" b="0" i="1" smtClean="0">
                                <a:latin typeface="Cambria Math"/>
                              </a:rPr>
                              <m:t>,</m:t>
                            </m:r>
                            <m:r>
                              <a:rPr lang="en-US" sz="2800" b="0" i="1" smtClean="0">
                                <a:latin typeface="Cambria Math"/>
                              </a:rPr>
                              <m:t>𝑑</m:t>
                            </m:r>
                            <m:r>
                              <a:rPr lang="en-US" sz="2800" b="0" i="1" smtClean="0">
                                <a:latin typeface="Cambria Math"/>
                              </a:rPr>
                              <m:t>,</m:t>
                            </m:r>
                            <m:r>
                              <a:rPr lang="en-US" sz="2800" b="0" i="1" smtClean="0">
                                <a:latin typeface="Cambria Math"/>
                              </a:rPr>
                              <m:t>𝑒</m:t>
                            </m:r>
                          </m:e>
                        </m:d>
                        <m:r>
                          <a:rPr lang="en-US" sz="2800" b="0" i="1" smtClean="0">
                            <a:latin typeface="Cambria Math"/>
                          </a:rPr>
                          <m:t>=</m:t>
                        </m:r>
                      </m:oMath>
                    </m:oMathPara>
                  </a14:m>
                  <a:endParaRPr lang="en-US" sz="2800" b="0" i="1" dirty="0" smtClean="0">
                    <a:latin typeface="Cambria Math"/>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5410200" y="2625481"/>
                  <a:ext cx="2667001" cy="523220"/>
                </a:xfrm>
                <a:prstGeom prst="rect">
                  <a:avLst/>
                </a:prstGeom>
                <a:blipFill rotWithShape="1">
                  <a:blip r:embed="rId8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45581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63562"/>
          </a:xfrm>
        </p:spPr>
        <p:txBody>
          <a:bodyPr>
            <a:noAutofit/>
          </a:bodyPr>
          <a:lstStyle/>
          <a:p>
            <a:pPr algn="ctr"/>
            <a:r>
              <a:rPr lang="en-US" sz="4000" dirty="0" smtClean="0"/>
              <a:t>Conclusions</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219200"/>
                <a:ext cx="8991600" cy="5410200"/>
              </a:xfrm>
            </p:spPr>
            <p:txBody>
              <a:bodyPr>
                <a:normAutofit/>
              </a:bodyPr>
              <a:lstStyle/>
              <a:p>
                <a:pPr marL="571500" indent="-571500">
                  <a:buFont typeface="Arial" pitchFamily="34" charset="0"/>
                  <a:buChar char="•"/>
                </a:pPr>
                <a:r>
                  <a:rPr lang="en-US" sz="3600" dirty="0"/>
                  <a:t>Define disjoint branch lineage expressions</a:t>
                </a:r>
              </a:p>
              <a:p>
                <a:pPr marL="571500" indent="-571500">
                  <a:buFont typeface="Arial" pitchFamily="34" charset="0"/>
                  <a:buChar char="•"/>
                </a:pPr>
                <a:r>
                  <a:rPr lang="en-US" sz="3600" dirty="0"/>
                  <a:t>Provide an algorithm for computing the probability of disjoint branch lineage expressions in PTIME - </a:t>
                </a:r>
                <a14:m>
                  <m:oMath xmlns:m="http://schemas.openxmlformats.org/officeDocument/2006/math">
                    <m:r>
                      <a:rPr lang="en-US" sz="3600" b="1" i="1">
                        <a:latin typeface="Cambria Math"/>
                      </a:rPr>
                      <m:t>𝑶</m:t>
                    </m:r>
                    <m:d>
                      <m:dPr>
                        <m:ctrlPr>
                          <a:rPr lang="en-US" sz="3600" b="1" i="1">
                            <a:latin typeface="Cambria Math"/>
                          </a:rPr>
                        </m:ctrlPr>
                      </m:dPr>
                      <m:e>
                        <m:r>
                          <a:rPr lang="en-US" sz="3600" b="1" i="1">
                            <a:latin typeface="Cambria Math"/>
                          </a:rPr>
                          <m:t>𝑵</m:t>
                        </m:r>
                        <m:r>
                          <a:rPr lang="en-US" sz="3600" b="1" i="1">
                            <a:latin typeface="Cambria Math"/>
                          </a:rPr>
                          <m:t>⋅</m:t>
                        </m:r>
                        <m:sSup>
                          <m:sSupPr>
                            <m:ctrlPr>
                              <a:rPr lang="en-US" sz="3600" b="1" i="1">
                                <a:latin typeface="Cambria Math"/>
                              </a:rPr>
                            </m:ctrlPr>
                          </m:sSupPr>
                          <m:e>
                            <m:r>
                              <a:rPr lang="en-US" sz="3600" b="1" i="1">
                                <a:latin typeface="Cambria Math"/>
                              </a:rPr>
                              <m:t>𝒌</m:t>
                            </m:r>
                          </m:e>
                          <m:sup>
                            <m:r>
                              <a:rPr lang="en-US" sz="3600" b="1" i="1">
                                <a:latin typeface="Cambria Math"/>
                              </a:rPr>
                              <m:t>𝟐</m:t>
                            </m:r>
                          </m:sup>
                        </m:sSup>
                      </m:e>
                    </m:d>
                  </m:oMath>
                </a14:m>
                <a:endParaRPr lang="en-US" sz="3600" b="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219200"/>
                <a:ext cx="8991600" cy="5410200"/>
              </a:xfrm>
              <a:blipFill rotWithShape="1">
                <a:blip r:embed="rId3"/>
                <a:stretch>
                  <a:fillRect l="-2169" t="-2140"/>
                </a:stretch>
              </a:blipFill>
            </p:spPr>
            <p:txBody>
              <a:bodyPr/>
              <a:lstStyle/>
              <a:p>
                <a:r>
                  <a:rPr lang="en-US">
                    <a:noFill/>
                  </a:rPr>
                  <a:t> </a:t>
                </a:r>
              </a:p>
            </p:txBody>
          </p:sp>
        </mc:Fallback>
      </mc:AlternateContent>
    </p:spTree>
    <p:extLst>
      <p:ext uri="{BB962C8B-B14F-4D97-AF65-F5344CB8AC3E}">
        <p14:creationId xmlns:p14="http://schemas.microsoft.com/office/powerpoint/2010/main" val="136447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sz="3200" dirty="0" smtClean="0"/>
              <a:t>Motivation: Information Extraction</a:t>
            </a:r>
            <a:endParaRPr lang="he-IL" sz="3200" dirty="0"/>
          </a:p>
        </p:txBody>
      </p:sp>
      <p:sp>
        <p:nvSpPr>
          <p:cNvPr id="4" name="Rounded Rectangle 3"/>
          <p:cNvSpPr/>
          <p:nvPr/>
        </p:nvSpPr>
        <p:spPr>
          <a:xfrm>
            <a:off x="1600200" y="1114559"/>
            <a:ext cx="5943600" cy="381000"/>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Structured entities extracted from sources on the web</a:t>
            </a:r>
            <a:endParaRPr lang="en-US"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358186285"/>
              </p:ext>
            </p:extLst>
          </p:nvPr>
        </p:nvGraphicFramePr>
        <p:xfrm>
          <a:off x="266700" y="2527479"/>
          <a:ext cx="3928660" cy="3277062"/>
        </p:xfrm>
        <a:graphic>
          <a:graphicData uri="http://schemas.openxmlformats.org/drawingml/2006/table">
            <a:tbl>
              <a:tblPr firstRow="1" bandRow="1">
                <a:tableStyleId>{93296810-A885-4BE3-A3E7-6D5BEEA58F35}</a:tableStyleId>
              </a:tblPr>
              <a:tblGrid>
                <a:gridCol w="1309553"/>
                <a:gridCol w="1952558"/>
                <a:gridCol w="666549"/>
              </a:tblGrid>
              <a:tr h="359192">
                <a:tc>
                  <a:txBody>
                    <a:bodyPr/>
                    <a:lstStyle/>
                    <a:p>
                      <a:pPr algn="l"/>
                      <a:r>
                        <a:rPr lang="en-US" sz="1800" dirty="0" smtClean="0"/>
                        <a:t>Company</a:t>
                      </a:r>
                      <a:endParaRPr lang="en-US" sz="1800" dirty="0"/>
                    </a:p>
                  </a:txBody>
                  <a:tcPr marL="89798" marR="89798" marT="44899" marB="44899"/>
                </a:tc>
                <a:tc>
                  <a:txBody>
                    <a:bodyPr/>
                    <a:lstStyle/>
                    <a:p>
                      <a:pPr algn="l"/>
                      <a:r>
                        <a:rPr lang="en-US" sz="1800" dirty="0" smtClean="0"/>
                        <a:t>Product</a:t>
                      </a:r>
                      <a:endParaRPr lang="en-US" sz="1800" dirty="0"/>
                    </a:p>
                  </a:txBody>
                  <a:tcPr marL="89798" marR="89798" marT="44899" marB="44899"/>
                </a:tc>
                <a:tc>
                  <a:txBody>
                    <a:bodyPr/>
                    <a:lstStyle/>
                    <a:p>
                      <a:pPr algn="l"/>
                      <a:r>
                        <a:rPr lang="en-US" sz="1800" dirty="0" smtClean="0"/>
                        <a:t>P</a:t>
                      </a:r>
                      <a:endParaRPr lang="en-US" sz="1800" dirty="0"/>
                    </a:p>
                  </a:txBody>
                  <a:tcPr marL="89798" marR="89798" marT="44899" marB="44899"/>
                </a:tc>
              </a:tr>
              <a:tr h="329259">
                <a:tc>
                  <a:txBody>
                    <a:bodyPr/>
                    <a:lstStyle/>
                    <a:p>
                      <a:pPr algn="l" rtl="0"/>
                      <a:r>
                        <a:rPr lang="en-US" sz="1600" dirty="0" err="1" smtClean="0"/>
                        <a:t>sony</a:t>
                      </a:r>
                      <a:endParaRPr lang="en-US" sz="1600" dirty="0"/>
                    </a:p>
                  </a:txBody>
                  <a:tcPr marL="89798" marR="89798" marT="44899" marB="44899"/>
                </a:tc>
                <a:tc>
                  <a:txBody>
                    <a:bodyPr/>
                    <a:lstStyle/>
                    <a:p>
                      <a:pPr algn="l" rtl="0"/>
                      <a:r>
                        <a:rPr lang="en-US" sz="1600" dirty="0" err="1" smtClean="0"/>
                        <a:t>walkman</a:t>
                      </a:r>
                      <a:endParaRPr lang="en-US" sz="1600" dirty="0"/>
                    </a:p>
                  </a:txBody>
                  <a:tcPr marL="89798" marR="89798" marT="44899" marB="44899"/>
                </a:tc>
                <a:tc>
                  <a:txBody>
                    <a:bodyPr/>
                    <a:lstStyle/>
                    <a:p>
                      <a:pPr algn="l" rtl="0"/>
                      <a:r>
                        <a:rPr lang="en-US" sz="1600" dirty="0" smtClean="0"/>
                        <a:t>0.96</a:t>
                      </a:r>
                      <a:endParaRPr lang="en-US" sz="1600" dirty="0"/>
                    </a:p>
                  </a:txBody>
                  <a:tcPr marL="89798" marR="89798" marT="44899" marB="44899"/>
                </a:tc>
              </a:tr>
              <a:tr h="329259">
                <a:tc>
                  <a:txBody>
                    <a:bodyPr/>
                    <a:lstStyle/>
                    <a:p>
                      <a:pPr algn="l" rtl="0"/>
                      <a:r>
                        <a:rPr lang="en-US" sz="1600" dirty="0" err="1" smtClean="0"/>
                        <a:t>microsoft</a:t>
                      </a:r>
                      <a:endParaRPr lang="en-US" sz="1600" dirty="0"/>
                    </a:p>
                  </a:txBody>
                  <a:tcPr marL="89798" marR="89798" marT="44899" marB="44899" anchor="ctr"/>
                </a:tc>
                <a:tc>
                  <a:txBody>
                    <a:bodyPr/>
                    <a:lstStyle/>
                    <a:p>
                      <a:pPr algn="l" rtl="0"/>
                      <a:r>
                        <a:rPr lang="en-US" sz="1600" dirty="0" err="1" smtClean="0"/>
                        <a:t>mac_os_x</a:t>
                      </a:r>
                      <a:endParaRPr lang="en-US" sz="1600" dirty="0"/>
                    </a:p>
                  </a:txBody>
                  <a:tcPr marL="89798" marR="89798" marT="44899" marB="44899"/>
                </a:tc>
                <a:tc>
                  <a:txBody>
                    <a:bodyPr/>
                    <a:lstStyle/>
                    <a:p>
                      <a:pPr algn="l" rtl="0"/>
                      <a:r>
                        <a:rPr lang="en-US" sz="1600" dirty="0" smtClean="0"/>
                        <a:t>0.96</a:t>
                      </a:r>
                      <a:endParaRPr lang="en-US" sz="1600" dirty="0"/>
                    </a:p>
                  </a:txBody>
                  <a:tcPr marL="89798" marR="89798" marT="44899" marB="44899"/>
                </a:tc>
              </a:tr>
              <a:tr h="329259">
                <a:tc>
                  <a:txBody>
                    <a:bodyPr/>
                    <a:lstStyle/>
                    <a:p>
                      <a:pPr algn="l" rtl="0"/>
                      <a:r>
                        <a:rPr lang="en-US" sz="1600" dirty="0" err="1" smtClean="0"/>
                        <a:t>ibm</a:t>
                      </a:r>
                      <a:endParaRPr lang="en-US" sz="1600" dirty="0"/>
                    </a:p>
                  </a:txBody>
                  <a:tcPr marL="89798" marR="89798" marT="44899" marB="44899"/>
                </a:tc>
                <a:tc>
                  <a:txBody>
                    <a:bodyPr/>
                    <a:lstStyle/>
                    <a:p>
                      <a:pPr algn="l" rtl="0"/>
                      <a:r>
                        <a:rPr lang="en-US" sz="1600" dirty="0" err="1" smtClean="0"/>
                        <a:t>personal_computer</a:t>
                      </a:r>
                      <a:endParaRPr lang="en-US" sz="1600" dirty="0"/>
                    </a:p>
                  </a:txBody>
                  <a:tcPr marL="89798" marR="89798" marT="44899" marB="44899"/>
                </a:tc>
                <a:tc>
                  <a:txBody>
                    <a:bodyPr/>
                    <a:lstStyle/>
                    <a:p>
                      <a:pPr algn="l" rtl="0"/>
                      <a:r>
                        <a:rPr lang="en-US" sz="1600" dirty="0" smtClean="0"/>
                        <a:t>0.96</a:t>
                      </a:r>
                      <a:endParaRPr lang="en-US" sz="1600" dirty="0"/>
                    </a:p>
                  </a:txBody>
                  <a:tcPr marL="89798" marR="89798" marT="44899" marB="44899"/>
                </a:tc>
              </a:tr>
              <a:tr h="329259">
                <a:tc>
                  <a:txBody>
                    <a:bodyPr/>
                    <a:lstStyle/>
                    <a:p>
                      <a:pPr algn="l" rtl="0"/>
                      <a:r>
                        <a:rPr lang="en-US" sz="1600" dirty="0" smtClean="0"/>
                        <a:t>adobe</a:t>
                      </a:r>
                      <a:endParaRPr lang="en-US" sz="1600" dirty="0"/>
                    </a:p>
                  </a:txBody>
                  <a:tcPr marL="89798" marR="89798" marT="44899" marB="44899"/>
                </a:tc>
                <a:tc>
                  <a:txBody>
                    <a:bodyPr/>
                    <a:lstStyle/>
                    <a:p>
                      <a:pPr algn="l" rtl="0"/>
                      <a:r>
                        <a:rPr lang="en-US" sz="1600" dirty="0" err="1" smtClean="0"/>
                        <a:t>adobe_illustrator</a:t>
                      </a:r>
                      <a:endParaRPr lang="en-US" sz="1600" dirty="0"/>
                    </a:p>
                  </a:txBody>
                  <a:tcPr marL="89798" marR="89798" marT="44899" marB="44899"/>
                </a:tc>
                <a:tc>
                  <a:txBody>
                    <a:bodyPr/>
                    <a:lstStyle/>
                    <a:p>
                      <a:pPr algn="l" rtl="0"/>
                      <a:r>
                        <a:rPr lang="en-US" sz="1600" dirty="0" smtClean="0"/>
                        <a:t>0.96</a:t>
                      </a:r>
                      <a:endParaRPr lang="en-US" sz="1600" dirty="0"/>
                    </a:p>
                  </a:txBody>
                  <a:tcPr marL="89798" marR="89798" marT="44899" marB="44899"/>
                </a:tc>
              </a:tr>
              <a:tr h="329259">
                <a:tc>
                  <a:txBody>
                    <a:bodyPr/>
                    <a:lstStyle/>
                    <a:p>
                      <a:pPr algn="l" rtl="0"/>
                      <a:r>
                        <a:rPr lang="en-US" sz="1600" dirty="0" err="1" smtClean="0"/>
                        <a:t>microsoft</a:t>
                      </a:r>
                      <a:endParaRPr lang="en-US" sz="1600" dirty="0"/>
                    </a:p>
                  </a:txBody>
                  <a:tcPr marL="89798" marR="89798" marT="44899" marB="44899"/>
                </a:tc>
                <a:tc>
                  <a:txBody>
                    <a:bodyPr/>
                    <a:lstStyle/>
                    <a:p>
                      <a:pPr algn="l" rtl="0"/>
                      <a:r>
                        <a:rPr lang="en-US" sz="1600" dirty="0" err="1" smtClean="0"/>
                        <a:t>mac_os</a:t>
                      </a:r>
                      <a:endParaRPr lang="en-US" sz="1600" dirty="0"/>
                    </a:p>
                  </a:txBody>
                  <a:tcPr marL="89798" marR="89798" marT="44899" marB="44899"/>
                </a:tc>
                <a:tc>
                  <a:txBody>
                    <a:bodyPr/>
                    <a:lstStyle/>
                    <a:p>
                      <a:pPr algn="l" rtl="0"/>
                      <a:r>
                        <a:rPr lang="en-US" sz="1600" dirty="0" smtClean="0"/>
                        <a:t>0.9</a:t>
                      </a:r>
                      <a:endParaRPr lang="en-US" sz="1600" dirty="0"/>
                    </a:p>
                  </a:txBody>
                  <a:tcPr marL="89798" marR="89798" marT="44899" marB="44899"/>
                </a:tc>
              </a:tr>
              <a:tr h="329259">
                <a:tc>
                  <a:txBody>
                    <a:bodyPr/>
                    <a:lstStyle/>
                    <a:p>
                      <a:pPr algn="l" rtl="0"/>
                      <a:r>
                        <a:rPr lang="en-US" sz="1600" dirty="0" smtClean="0"/>
                        <a:t>adobe</a:t>
                      </a:r>
                      <a:endParaRPr lang="en-US" sz="1600" dirty="0"/>
                    </a:p>
                  </a:txBody>
                  <a:tcPr marL="89798" marR="89798" marT="44899" marB="44899"/>
                </a:tc>
                <a:tc>
                  <a:txBody>
                    <a:bodyPr/>
                    <a:lstStyle/>
                    <a:p>
                      <a:pPr algn="l" rtl="0"/>
                      <a:r>
                        <a:rPr lang="en-US" sz="1600" dirty="0" err="1" smtClean="0"/>
                        <a:t>adobe_indesign</a:t>
                      </a:r>
                      <a:endParaRPr lang="en-US" sz="1600" dirty="0"/>
                    </a:p>
                  </a:txBody>
                  <a:tcPr marL="89798" marR="89798" marT="44899" marB="44899"/>
                </a:tc>
                <a:tc>
                  <a:txBody>
                    <a:bodyPr/>
                    <a:lstStyle/>
                    <a:p>
                      <a:pPr algn="l" rtl="0"/>
                      <a:r>
                        <a:rPr lang="en-US" sz="1600" dirty="0" smtClean="0"/>
                        <a:t>0.9</a:t>
                      </a:r>
                      <a:endParaRPr lang="en-US" sz="1600" dirty="0"/>
                    </a:p>
                  </a:txBody>
                  <a:tcPr marL="89798" marR="89798" marT="44899" marB="44899"/>
                </a:tc>
              </a:tr>
              <a:tr h="329259">
                <a:tc>
                  <a:txBody>
                    <a:bodyPr/>
                    <a:lstStyle/>
                    <a:p>
                      <a:pPr algn="l" rtl="0"/>
                      <a:r>
                        <a:rPr lang="en-US" sz="1600" dirty="0" smtClean="0"/>
                        <a:t>adobe</a:t>
                      </a:r>
                      <a:endParaRPr lang="en-US" sz="1600" dirty="0"/>
                    </a:p>
                  </a:txBody>
                  <a:tcPr marL="89798" marR="89798" marT="44899" marB="44899"/>
                </a:tc>
                <a:tc>
                  <a:txBody>
                    <a:bodyPr/>
                    <a:lstStyle/>
                    <a:p>
                      <a:pPr algn="l" rtl="0"/>
                      <a:r>
                        <a:rPr lang="en-US" sz="1600" dirty="0" err="1" smtClean="0"/>
                        <a:t>adobe_dreamweaver</a:t>
                      </a:r>
                      <a:endParaRPr lang="en-US" sz="1600" dirty="0"/>
                    </a:p>
                  </a:txBody>
                  <a:tcPr marL="89798" marR="89798" marT="44899" marB="44899"/>
                </a:tc>
                <a:tc>
                  <a:txBody>
                    <a:bodyPr/>
                    <a:lstStyle/>
                    <a:p>
                      <a:pPr algn="l" rtl="0"/>
                      <a:r>
                        <a:rPr lang="en-US" sz="1600" dirty="0" smtClean="0"/>
                        <a:t>0.87</a:t>
                      </a:r>
                      <a:endParaRPr lang="en-US" sz="1600" dirty="0"/>
                    </a:p>
                  </a:txBody>
                  <a:tcPr marL="89798" marR="89798" marT="44899" marB="44899"/>
                </a:tc>
              </a:tr>
              <a:tr h="329259">
                <a:tc>
                  <a:txBody>
                    <a:bodyPr/>
                    <a:lstStyle/>
                    <a:p>
                      <a:pPr algn="ctr" rtl="0"/>
                      <a:r>
                        <a:rPr lang="en-US" sz="1600" dirty="0" smtClean="0"/>
                        <a:t>…</a:t>
                      </a:r>
                      <a:endParaRPr lang="en-US" sz="1600" dirty="0"/>
                    </a:p>
                  </a:txBody>
                  <a:tcPr marL="89798" marR="89798" marT="44899" marB="44899"/>
                </a:tc>
                <a:tc>
                  <a:txBody>
                    <a:bodyPr/>
                    <a:lstStyle/>
                    <a:p>
                      <a:pPr algn="ctr" rtl="0"/>
                      <a:r>
                        <a:rPr lang="en-US" sz="1600" dirty="0" smtClean="0"/>
                        <a:t>…</a:t>
                      </a:r>
                      <a:endParaRPr lang="en-US" sz="1600" dirty="0"/>
                    </a:p>
                  </a:txBody>
                  <a:tcPr marL="89798" marR="89798" marT="44899" marB="44899"/>
                </a:tc>
                <a:tc>
                  <a:txBody>
                    <a:bodyPr/>
                    <a:lstStyle/>
                    <a:p>
                      <a:pPr algn="ctr" rtl="0"/>
                      <a:r>
                        <a:rPr lang="en-US" sz="1600" dirty="0" smtClean="0"/>
                        <a:t>…</a:t>
                      </a:r>
                      <a:endParaRPr lang="en-US" sz="1600" dirty="0"/>
                    </a:p>
                  </a:txBody>
                  <a:tcPr marL="89798" marR="89798" marT="44899" marB="44899"/>
                </a:tc>
              </a:tr>
            </a:tbl>
          </a:graphicData>
        </a:graphic>
      </p:graphicFrame>
      <p:sp>
        <p:nvSpPr>
          <p:cNvPr id="3" name="Rectangle 2"/>
          <p:cNvSpPr/>
          <p:nvPr/>
        </p:nvSpPr>
        <p:spPr>
          <a:xfrm>
            <a:off x="762000" y="2047741"/>
            <a:ext cx="3124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err="1" smtClean="0">
                <a:solidFill>
                  <a:schemeClr val="tx1"/>
                </a:solidFill>
              </a:rPr>
              <a:t>ProducesProduct</a:t>
            </a:r>
            <a:endParaRPr lang="en-US" sz="2400"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257224329"/>
              </p:ext>
            </p:extLst>
          </p:nvPr>
        </p:nvGraphicFramePr>
        <p:xfrm>
          <a:off x="5080715" y="2519966"/>
          <a:ext cx="3213279" cy="3277062"/>
        </p:xfrm>
        <a:graphic>
          <a:graphicData uri="http://schemas.openxmlformats.org/drawingml/2006/table">
            <a:tbl>
              <a:tblPr firstRow="1" bandRow="1">
                <a:tableStyleId>{93296810-A885-4BE3-A3E7-6D5BEEA58F35}</a:tableStyleId>
              </a:tblPr>
              <a:tblGrid>
                <a:gridCol w="1560490"/>
                <a:gridCol w="1043189"/>
                <a:gridCol w="609600"/>
              </a:tblGrid>
              <a:tr h="359192">
                <a:tc>
                  <a:txBody>
                    <a:bodyPr/>
                    <a:lstStyle/>
                    <a:p>
                      <a:pPr algn="l"/>
                      <a:r>
                        <a:rPr lang="en-US" sz="1800" dirty="0" smtClean="0"/>
                        <a:t>Company</a:t>
                      </a:r>
                      <a:endParaRPr lang="en-US" sz="1800" dirty="0"/>
                    </a:p>
                  </a:txBody>
                  <a:tcPr marL="89798" marR="89798" marT="44899" marB="44899"/>
                </a:tc>
                <a:tc>
                  <a:txBody>
                    <a:bodyPr/>
                    <a:lstStyle/>
                    <a:p>
                      <a:pPr algn="l"/>
                      <a:r>
                        <a:rPr lang="en-US" sz="1800" dirty="0" smtClean="0"/>
                        <a:t>City</a:t>
                      </a:r>
                      <a:endParaRPr lang="en-US" sz="1800" dirty="0"/>
                    </a:p>
                  </a:txBody>
                  <a:tcPr marL="89798" marR="89798" marT="44899" marB="44899"/>
                </a:tc>
                <a:tc>
                  <a:txBody>
                    <a:bodyPr/>
                    <a:lstStyle/>
                    <a:p>
                      <a:pPr algn="l"/>
                      <a:r>
                        <a:rPr lang="en-US" sz="1800" dirty="0" smtClean="0"/>
                        <a:t>P</a:t>
                      </a:r>
                      <a:endParaRPr lang="en-US" sz="1800" dirty="0"/>
                    </a:p>
                  </a:txBody>
                  <a:tcPr marL="89798" marR="89798" marT="44899" marB="44899"/>
                </a:tc>
              </a:tr>
              <a:tr h="329259">
                <a:tc>
                  <a:txBody>
                    <a:bodyPr/>
                    <a:lstStyle/>
                    <a:p>
                      <a:pPr algn="l" rtl="0"/>
                      <a:r>
                        <a:rPr lang="en-US" sz="1600" dirty="0" err="1" smtClean="0"/>
                        <a:t>microsoft</a:t>
                      </a:r>
                      <a:endParaRPr lang="en-US" sz="1600" dirty="0"/>
                    </a:p>
                  </a:txBody>
                  <a:tcPr marL="89798" marR="89798" marT="44899" marB="44899"/>
                </a:tc>
                <a:tc>
                  <a:txBody>
                    <a:bodyPr/>
                    <a:lstStyle/>
                    <a:p>
                      <a:pPr algn="l" rtl="0"/>
                      <a:r>
                        <a:rPr lang="en-US" sz="1600" dirty="0" err="1" smtClean="0"/>
                        <a:t>redmond</a:t>
                      </a:r>
                      <a:endParaRPr lang="en-US" sz="1600" dirty="0"/>
                    </a:p>
                  </a:txBody>
                  <a:tcPr marL="89798" marR="89798" marT="44899" marB="44899"/>
                </a:tc>
                <a:tc>
                  <a:txBody>
                    <a:bodyPr/>
                    <a:lstStyle/>
                    <a:p>
                      <a:pPr algn="l" rtl="0"/>
                      <a:r>
                        <a:rPr lang="en-US" sz="1600" dirty="0" smtClean="0"/>
                        <a:t>1.00</a:t>
                      </a:r>
                      <a:endParaRPr lang="en-US" sz="1600" dirty="0"/>
                    </a:p>
                  </a:txBody>
                  <a:tcPr marL="89798" marR="89798" marT="44899" marB="44899"/>
                </a:tc>
              </a:tr>
              <a:tr h="329259">
                <a:tc>
                  <a:txBody>
                    <a:bodyPr/>
                    <a:lstStyle/>
                    <a:p>
                      <a:pPr algn="l" rtl="0"/>
                      <a:r>
                        <a:rPr lang="en-US" sz="1600" dirty="0" err="1" smtClean="0"/>
                        <a:t>ibm</a:t>
                      </a:r>
                      <a:endParaRPr lang="en-US" sz="1600" dirty="0"/>
                    </a:p>
                  </a:txBody>
                  <a:tcPr marL="89798" marR="89798" marT="44899" marB="44899" anchor="ctr"/>
                </a:tc>
                <a:tc>
                  <a:txBody>
                    <a:bodyPr/>
                    <a:lstStyle/>
                    <a:p>
                      <a:pPr algn="l" rtl="0"/>
                      <a:r>
                        <a:rPr lang="en-US" sz="1600" dirty="0" err="1" smtClean="0"/>
                        <a:t>san_jose</a:t>
                      </a:r>
                      <a:endParaRPr lang="en-US" sz="1600" dirty="0"/>
                    </a:p>
                  </a:txBody>
                  <a:tcPr marL="89798" marR="89798" marT="44899" marB="44899"/>
                </a:tc>
                <a:tc>
                  <a:txBody>
                    <a:bodyPr/>
                    <a:lstStyle/>
                    <a:p>
                      <a:pPr algn="l" rtl="0"/>
                      <a:r>
                        <a:rPr lang="en-US" sz="1600" dirty="0" smtClean="0"/>
                        <a:t>0.99</a:t>
                      </a:r>
                      <a:endParaRPr lang="en-US" sz="1600" dirty="0"/>
                    </a:p>
                  </a:txBody>
                  <a:tcPr marL="89798" marR="89798" marT="44899" marB="44899"/>
                </a:tc>
              </a:tr>
              <a:tr h="329259">
                <a:tc>
                  <a:txBody>
                    <a:bodyPr/>
                    <a:lstStyle/>
                    <a:p>
                      <a:pPr algn="l" rtl="0"/>
                      <a:r>
                        <a:rPr lang="en-US" sz="1600" dirty="0" err="1" smtClean="0"/>
                        <a:t>emirates_airline</a:t>
                      </a:r>
                      <a:endParaRPr lang="en-US" sz="1600" dirty="0"/>
                    </a:p>
                  </a:txBody>
                  <a:tcPr marL="89798" marR="89798" marT="44899" marB="44899"/>
                </a:tc>
                <a:tc>
                  <a:txBody>
                    <a:bodyPr/>
                    <a:lstStyle/>
                    <a:p>
                      <a:pPr algn="l" rtl="0"/>
                      <a:r>
                        <a:rPr lang="en-US" sz="1600" dirty="0" err="1" smtClean="0"/>
                        <a:t>dubai</a:t>
                      </a:r>
                      <a:endParaRPr lang="en-US" sz="1600" dirty="0"/>
                    </a:p>
                  </a:txBody>
                  <a:tcPr marL="89798" marR="89798" marT="44899" marB="44899"/>
                </a:tc>
                <a:tc>
                  <a:txBody>
                    <a:bodyPr/>
                    <a:lstStyle/>
                    <a:p>
                      <a:pPr algn="l" rtl="0"/>
                      <a:r>
                        <a:rPr lang="en-US" sz="1600" dirty="0" smtClean="0"/>
                        <a:t>0.93</a:t>
                      </a:r>
                      <a:endParaRPr lang="en-US" sz="1600" dirty="0"/>
                    </a:p>
                  </a:txBody>
                  <a:tcPr marL="89798" marR="89798" marT="44899" marB="44899"/>
                </a:tc>
              </a:tr>
              <a:tr h="329259">
                <a:tc>
                  <a:txBody>
                    <a:bodyPr/>
                    <a:lstStyle/>
                    <a:p>
                      <a:pPr algn="l" rtl="0"/>
                      <a:r>
                        <a:rPr lang="en-US" sz="1600" dirty="0" err="1" smtClean="0"/>
                        <a:t>honda</a:t>
                      </a:r>
                      <a:endParaRPr lang="en-US" sz="1600" dirty="0"/>
                    </a:p>
                  </a:txBody>
                  <a:tcPr marL="89798" marR="89798" marT="44899" marB="44899"/>
                </a:tc>
                <a:tc>
                  <a:txBody>
                    <a:bodyPr/>
                    <a:lstStyle/>
                    <a:p>
                      <a:pPr algn="l" rtl="0"/>
                      <a:r>
                        <a:rPr lang="en-US" sz="1600" dirty="0" err="1" smtClean="0"/>
                        <a:t>torrance</a:t>
                      </a:r>
                      <a:endParaRPr lang="en-US" sz="1600" dirty="0"/>
                    </a:p>
                  </a:txBody>
                  <a:tcPr marL="89798" marR="89798" marT="44899" marB="44899"/>
                </a:tc>
                <a:tc>
                  <a:txBody>
                    <a:bodyPr/>
                    <a:lstStyle/>
                    <a:p>
                      <a:pPr algn="l" rtl="0"/>
                      <a:r>
                        <a:rPr lang="en-US" sz="1600" smtClean="0"/>
                        <a:t>0.93</a:t>
                      </a:r>
                      <a:endParaRPr lang="en-US" sz="1600" dirty="0"/>
                    </a:p>
                  </a:txBody>
                  <a:tcPr marL="89798" marR="89798" marT="44899" marB="44899"/>
                </a:tc>
              </a:tr>
              <a:tr h="329259">
                <a:tc>
                  <a:txBody>
                    <a:bodyPr/>
                    <a:lstStyle/>
                    <a:p>
                      <a:pPr algn="l" rtl="0"/>
                      <a:r>
                        <a:rPr lang="en-US" sz="1600" dirty="0" smtClean="0"/>
                        <a:t>horizon</a:t>
                      </a:r>
                      <a:endParaRPr lang="en-US" sz="1600" dirty="0"/>
                    </a:p>
                  </a:txBody>
                  <a:tcPr marL="89798" marR="89798" marT="44899" marB="44899"/>
                </a:tc>
                <a:tc>
                  <a:txBody>
                    <a:bodyPr/>
                    <a:lstStyle/>
                    <a:p>
                      <a:pPr algn="l" rtl="0"/>
                      <a:r>
                        <a:rPr lang="en-US" sz="1600" dirty="0" err="1" smtClean="0"/>
                        <a:t>seattle</a:t>
                      </a:r>
                      <a:endParaRPr lang="en-US" sz="1600" dirty="0"/>
                    </a:p>
                  </a:txBody>
                  <a:tcPr marL="89798" marR="89798" marT="44899" marB="44899"/>
                </a:tc>
                <a:tc>
                  <a:txBody>
                    <a:bodyPr/>
                    <a:lstStyle/>
                    <a:p>
                      <a:pPr algn="l" rtl="0"/>
                      <a:r>
                        <a:rPr lang="en-US" sz="1600" smtClean="0"/>
                        <a:t>0.93</a:t>
                      </a:r>
                      <a:endParaRPr lang="en-US" sz="1600" dirty="0"/>
                    </a:p>
                  </a:txBody>
                  <a:tcPr marL="89798" marR="89798" marT="44899" marB="44899"/>
                </a:tc>
              </a:tr>
              <a:tr h="329259">
                <a:tc>
                  <a:txBody>
                    <a:bodyPr/>
                    <a:lstStyle/>
                    <a:p>
                      <a:pPr algn="l" rtl="0"/>
                      <a:r>
                        <a:rPr lang="en-US" sz="1600" dirty="0" err="1" smtClean="0"/>
                        <a:t>egyptair</a:t>
                      </a:r>
                      <a:endParaRPr lang="en-US" sz="1600" dirty="0"/>
                    </a:p>
                  </a:txBody>
                  <a:tcPr marL="89798" marR="89798" marT="44899" marB="44899"/>
                </a:tc>
                <a:tc>
                  <a:txBody>
                    <a:bodyPr/>
                    <a:lstStyle/>
                    <a:p>
                      <a:pPr algn="l" rtl="0"/>
                      <a:r>
                        <a:rPr lang="en-US" sz="1600" dirty="0" err="1" smtClean="0"/>
                        <a:t>cairo</a:t>
                      </a:r>
                      <a:endParaRPr lang="en-US" sz="1600" dirty="0"/>
                    </a:p>
                  </a:txBody>
                  <a:tcPr marL="89798" marR="89798" marT="44899" marB="44899"/>
                </a:tc>
                <a:tc>
                  <a:txBody>
                    <a:bodyPr/>
                    <a:lstStyle/>
                    <a:p>
                      <a:pPr algn="l" rtl="0"/>
                      <a:r>
                        <a:rPr lang="en-US" sz="1600" smtClean="0"/>
                        <a:t>0.93</a:t>
                      </a:r>
                      <a:endParaRPr lang="en-US" sz="1600" dirty="0"/>
                    </a:p>
                  </a:txBody>
                  <a:tcPr marL="89798" marR="89798" marT="44899" marB="44899"/>
                </a:tc>
              </a:tr>
              <a:tr h="329259">
                <a:tc>
                  <a:txBody>
                    <a:bodyPr/>
                    <a:lstStyle/>
                    <a:p>
                      <a:pPr algn="l" rtl="0"/>
                      <a:r>
                        <a:rPr lang="en-US" sz="1600" dirty="0" smtClean="0"/>
                        <a:t>adobe</a:t>
                      </a:r>
                      <a:endParaRPr lang="en-US" sz="1600" dirty="0"/>
                    </a:p>
                  </a:txBody>
                  <a:tcPr marL="89798" marR="89798" marT="44899" marB="44899"/>
                </a:tc>
                <a:tc>
                  <a:txBody>
                    <a:bodyPr/>
                    <a:lstStyle/>
                    <a:p>
                      <a:pPr algn="l" rtl="0"/>
                      <a:r>
                        <a:rPr lang="en-US" sz="1600" dirty="0" err="1" smtClean="0"/>
                        <a:t>san_jose</a:t>
                      </a:r>
                      <a:endParaRPr lang="en-US" sz="1600" dirty="0"/>
                    </a:p>
                  </a:txBody>
                  <a:tcPr marL="89798" marR="89798" marT="44899" marB="44899"/>
                </a:tc>
                <a:tc>
                  <a:txBody>
                    <a:bodyPr/>
                    <a:lstStyle/>
                    <a:p>
                      <a:pPr algn="l" rtl="0"/>
                      <a:r>
                        <a:rPr lang="en-US" sz="1600" dirty="0" smtClean="0"/>
                        <a:t>0.93</a:t>
                      </a:r>
                      <a:endParaRPr lang="en-US" sz="1600" dirty="0"/>
                    </a:p>
                  </a:txBody>
                  <a:tcPr marL="89798" marR="89798" marT="44899" marB="44899"/>
                </a:tc>
              </a:tr>
              <a:tr h="329259">
                <a:tc>
                  <a:txBody>
                    <a:bodyPr/>
                    <a:lstStyle/>
                    <a:p>
                      <a:pPr algn="ctr" rtl="0"/>
                      <a:r>
                        <a:rPr lang="en-US" sz="1600" dirty="0" smtClean="0"/>
                        <a:t>…</a:t>
                      </a:r>
                      <a:endParaRPr lang="en-US" sz="1600" dirty="0"/>
                    </a:p>
                  </a:txBody>
                  <a:tcPr marL="89798" marR="89798" marT="44899" marB="44899"/>
                </a:tc>
                <a:tc>
                  <a:txBody>
                    <a:bodyPr/>
                    <a:lstStyle/>
                    <a:p>
                      <a:pPr algn="ctr" rtl="0"/>
                      <a:r>
                        <a:rPr lang="en-US" sz="1600" dirty="0" smtClean="0"/>
                        <a:t>…</a:t>
                      </a:r>
                      <a:endParaRPr lang="en-US" sz="1600" dirty="0"/>
                    </a:p>
                  </a:txBody>
                  <a:tcPr marL="89798" marR="89798" marT="44899" marB="44899"/>
                </a:tc>
                <a:tc>
                  <a:txBody>
                    <a:bodyPr/>
                    <a:lstStyle/>
                    <a:p>
                      <a:pPr algn="ctr" rtl="0"/>
                      <a:r>
                        <a:rPr lang="en-US" sz="1600" dirty="0" smtClean="0"/>
                        <a:t>…</a:t>
                      </a:r>
                      <a:endParaRPr lang="en-US" sz="1600" dirty="0"/>
                    </a:p>
                  </a:txBody>
                  <a:tcPr marL="89798" marR="89798" marT="44899" marB="44899"/>
                </a:tc>
              </a:tr>
            </a:tbl>
          </a:graphicData>
        </a:graphic>
      </p:graphicFrame>
      <p:sp>
        <p:nvSpPr>
          <p:cNvPr id="7" name="Rectangle 6"/>
          <p:cNvSpPr/>
          <p:nvPr/>
        </p:nvSpPr>
        <p:spPr>
          <a:xfrm>
            <a:off x="5181600" y="2057400"/>
            <a:ext cx="3124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err="1" smtClean="0">
                <a:solidFill>
                  <a:schemeClr val="tx1"/>
                </a:solidFill>
              </a:rPr>
              <a:t>HeadquarteredIn</a:t>
            </a:r>
            <a:endParaRPr lang="en-US" sz="2400" dirty="0">
              <a:solidFill>
                <a:schemeClr val="tx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617553481"/>
              </p:ext>
            </p:extLst>
          </p:nvPr>
        </p:nvGraphicFramePr>
        <p:xfrm>
          <a:off x="4264696" y="3595353"/>
          <a:ext cx="254000" cy="279400"/>
        </p:xfrm>
        <a:graphic>
          <a:graphicData uri="http://schemas.openxmlformats.org/presentationml/2006/ole">
            <mc:AlternateContent xmlns:mc="http://schemas.openxmlformats.org/markup-compatibility/2006">
              <mc:Choice xmlns:v="urn:schemas-microsoft-com:vml" Requires="v">
                <p:oleObj spid="_x0000_s49708" name="Equation" r:id="rId4" imgW="253800" imgH="279360" progId="Equation.DSMT4">
                  <p:embed/>
                </p:oleObj>
              </mc:Choice>
              <mc:Fallback>
                <p:oleObj name="Equation" r:id="rId4" imgW="253800" imgH="279360" progId="Equation.DSMT4">
                  <p:embed/>
                  <p:pic>
                    <p:nvPicPr>
                      <p:cNvPr id="0" name=""/>
                      <p:cNvPicPr/>
                      <p:nvPr/>
                    </p:nvPicPr>
                    <p:blipFill>
                      <a:blip r:embed="rId5"/>
                      <a:stretch>
                        <a:fillRect/>
                      </a:stretch>
                    </p:blipFill>
                    <p:spPr>
                      <a:xfrm>
                        <a:off x="4264696" y="3595353"/>
                        <a:ext cx="254000" cy="2794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75920579"/>
              </p:ext>
            </p:extLst>
          </p:nvPr>
        </p:nvGraphicFramePr>
        <p:xfrm>
          <a:off x="4248955" y="4587025"/>
          <a:ext cx="279400" cy="279400"/>
        </p:xfrm>
        <a:graphic>
          <a:graphicData uri="http://schemas.openxmlformats.org/presentationml/2006/ole">
            <mc:AlternateContent xmlns:mc="http://schemas.openxmlformats.org/markup-compatibility/2006">
              <mc:Choice xmlns:v="urn:schemas-microsoft-com:vml" Requires="v">
                <p:oleObj spid="_x0000_s49709" name="Equation" r:id="rId6" imgW="279360" imgH="279360" progId="Equation.DSMT4">
                  <p:embed/>
                </p:oleObj>
              </mc:Choice>
              <mc:Fallback>
                <p:oleObj name="Equation" r:id="rId6" imgW="279360" imgH="279360" progId="Equation.DSMT4">
                  <p:embed/>
                  <p:pic>
                    <p:nvPicPr>
                      <p:cNvPr id="0" name=""/>
                      <p:cNvPicPr/>
                      <p:nvPr/>
                    </p:nvPicPr>
                    <p:blipFill>
                      <a:blip r:embed="rId7"/>
                      <a:stretch>
                        <a:fillRect/>
                      </a:stretch>
                    </p:blipFill>
                    <p:spPr>
                      <a:xfrm>
                        <a:off x="4248955" y="4587025"/>
                        <a:ext cx="279400" cy="2794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538834677"/>
              </p:ext>
            </p:extLst>
          </p:nvPr>
        </p:nvGraphicFramePr>
        <p:xfrm>
          <a:off x="8344258" y="3244492"/>
          <a:ext cx="177800" cy="279400"/>
        </p:xfrm>
        <a:graphic>
          <a:graphicData uri="http://schemas.openxmlformats.org/presentationml/2006/ole">
            <mc:AlternateContent xmlns:mc="http://schemas.openxmlformats.org/markup-compatibility/2006">
              <mc:Choice xmlns:v="urn:schemas-microsoft-com:vml" Requires="v">
                <p:oleObj spid="_x0000_s49710" name="Equation" r:id="rId8" imgW="177480" imgH="279360" progId="Equation.DSMT4">
                  <p:embed/>
                </p:oleObj>
              </mc:Choice>
              <mc:Fallback>
                <p:oleObj name="Equation" r:id="rId8" imgW="177480" imgH="279360" progId="Equation.DSMT4">
                  <p:embed/>
                  <p:pic>
                    <p:nvPicPr>
                      <p:cNvPr id="0" name=""/>
                      <p:cNvPicPr/>
                      <p:nvPr/>
                    </p:nvPicPr>
                    <p:blipFill>
                      <a:blip r:embed="rId9"/>
                      <a:stretch>
                        <a:fillRect/>
                      </a:stretch>
                    </p:blipFill>
                    <p:spPr>
                      <a:xfrm>
                        <a:off x="8344258" y="3244492"/>
                        <a:ext cx="177800" cy="2794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48964409"/>
              </p:ext>
            </p:extLst>
          </p:nvPr>
        </p:nvGraphicFramePr>
        <p:xfrm>
          <a:off x="8331558" y="4905868"/>
          <a:ext cx="203200" cy="279400"/>
        </p:xfrm>
        <a:graphic>
          <a:graphicData uri="http://schemas.openxmlformats.org/presentationml/2006/ole">
            <mc:AlternateContent xmlns:mc="http://schemas.openxmlformats.org/markup-compatibility/2006">
              <mc:Choice xmlns:v="urn:schemas-microsoft-com:vml" Requires="v">
                <p:oleObj spid="_x0000_s49711" name="Equation" r:id="rId10" imgW="203040" imgH="279360" progId="Equation.DSMT4">
                  <p:embed/>
                </p:oleObj>
              </mc:Choice>
              <mc:Fallback>
                <p:oleObj name="Equation" r:id="rId10" imgW="203040" imgH="279360" progId="Equation.DSMT4">
                  <p:embed/>
                  <p:pic>
                    <p:nvPicPr>
                      <p:cNvPr id="0" name=""/>
                      <p:cNvPicPr/>
                      <p:nvPr/>
                    </p:nvPicPr>
                    <p:blipFill>
                      <a:blip r:embed="rId11"/>
                      <a:stretch>
                        <a:fillRect/>
                      </a:stretch>
                    </p:blipFill>
                    <p:spPr>
                      <a:xfrm>
                        <a:off x="8331558" y="4905868"/>
                        <a:ext cx="203200" cy="279400"/>
                      </a:xfrm>
                      <a:prstGeom prst="rect">
                        <a:avLst/>
                      </a:prstGeom>
                    </p:spPr>
                  </p:pic>
                </p:oleObj>
              </mc:Fallback>
            </mc:AlternateContent>
          </a:graphicData>
        </a:graphic>
      </p:graphicFrame>
      <p:sp>
        <p:nvSpPr>
          <p:cNvPr id="12" name="Rectangle 11"/>
          <p:cNvSpPr/>
          <p:nvPr/>
        </p:nvSpPr>
        <p:spPr>
          <a:xfrm>
            <a:off x="2743200" y="6292334"/>
            <a:ext cx="3261342" cy="369332"/>
          </a:xfrm>
          <a:prstGeom prst="rect">
            <a:avLst/>
          </a:prstGeom>
        </p:spPr>
        <p:txBody>
          <a:bodyPr wrap="none">
            <a:spAutoFit/>
          </a:bodyPr>
          <a:lstStyle/>
          <a:p>
            <a:pPr eaLnBrk="0" fontAlgn="auto" hangingPunct="0">
              <a:spcBef>
                <a:spcPts val="0"/>
              </a:spcBef>
              <a:spcAft>
                <a:spcPts val="0"/>
              </a:spcAft>
              <a:defRPr/>
            </a:pPr>
            <a:r>
              <a:rPr lang="en-US" dirty="0">
                <a:solidFill>
                  <a:srgbClr val="7F7F7F"/>
                </a:solidFill>
              </a:rPr>
              <a:t>[</a:t>
            </a:r>
            <a:r>
              <a:rPr lang="en-US" dirty="0" smtClean="0">
                <a:solidFill>
                  <a:srgbClr val="7F7F7F"/>
                </a:solidFill>
              </a:rPr>
              <a:t>Suciu&amp;Olteanu&amp;Re’&amp;Koch2011]</a:t>
            </a:r>
            <a:endParaRPr lang="en-US" dirty="0">
              <a:solidFill>
                <a:srgbClr val="7F7F7F"/>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204938768"/>
              </p:ext>
            </p:extLst>
          </p:nvPr>
        </p:nvGraphicFramePr>
        <p:xfrm>
          <a:off x="4250743" y="4928316"/>
          <a:ext cx="279400" cy="279400"/>
        </p:xfrm>
        <a:graphic>
          <a:graphicData uri="http://schemas.openxmlformats.org/presentationml/2006/ole">
            <mc:AlternateContent xmlns:mc="http://schemas.openxmlformats.org/markup-compatibility/2006">
              <mc:Choice xmlns:v="urn:schemas-microsoft-com:vml" Requires="v">
                <p:oleObj spid="_x0000_s49712" name="Equation" r:id="rId12" imgW="279360" imgH="279360" progId="Equation.DSMT4">
                  <p:embed/>
                </p:oleObj>
              </mc:Choice>
              <mc:Fallback>
                <p:oleObj name="Equation" r:id="rId12" imgW="279360" imgH="279360" progId="Equation.DSMT4">
                  <p:embed/>
                  <p:pic>
                    <p:nvPicPr>
                      <p:cNvPr id="0"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50743" y="4928316"/>
                        <a:ext cx="279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45913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Future Work</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sz="2800" dirty="0"/>
              <a:t>Are there other structural properties of junction trees that can facilitate efficient probabilistic inference ?</a:t>
            </a:r>
          </a:p>
          <a:p>
            <a:pPr marL="342900" indent="-342900">
              <a:buFont typeface="Arial" pitchFamily="34" charset="0"/>
              <a:buChar char="•"/>
            </a:pPr>
            <a:r>
              <a:rPr lang="en-US" sz="2800" dirty="0"/>
              <a:t>Real data is </a:t>
            </a:r>
            <a:r>
              <a:rPr lang="en-US" sz="2800" dirty="0" smtClean="0"/>
              <a:t>correlated</a:t>
            </a:r>
          </a:p>
          <a:p>
            <a:pPr marL="800100" lvl="1" indent="-342900"/>
            <a:r>
              <a:rPr lang="en-US" sz="2400" dirty="0" smtClean="0"/>
              <a:t>Drop </a:t>
            </a:r>
            <a:r>
              <a:rPr lang="en-US" sz="2400" dirty="0"/>
              <a:t>tuple-independence assumption </a:t>
            </a:r>
          </a:p>
          <a:p>
            <a:pPr marL="342900" indent="-342900">
              <a:buFont typeface="Arial" pitchFamily="34" charset="0"/>
              <a:buChar char="•"/>
            </a:pPr>
            <a:r>
              <a:rPr lang="en-US" sz="2800" dirty="0"/>
              <a:t>Characterize queries and DB instances which induce lineage with “efficient” junction trees.</a:t>
            </a:r>
          </a:p>
          <a:p>
            <a:endParaRPr lang="en-US" sz="2400" dirty="0"/>
          </a:p>
        </p:txBody>
      </p:sp>
    </p:spTree>
    <p:extLst>
      <p:ext uri="{BB962C8B-B14F-4D97-AF65-F5344CB8AC3E}">
        <p14:creationId xmlns:p14="http://schemas.microsoft.com/office/powerpoint/2010/main" val="3468103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73121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a:bodyPr>
          <a:lstStyle/>
          <a:p>
            <a:r>
              <a:rPr lang="en-US" sz="3200" dirty="0" smtClean="0"/>
              <a:t>Why Lineage ?</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330217423"/>
              </p:ext>
            </p:extLst>
          </p:nvPr>
        </p:nvGraphicFramePr>
        <p:xfrm>
          <a:off x="266700" y="1155879"/>
          <a:ext cx="3467100" cy="3398809"/>
        </p:xfrm>
        <a:graphic>
          <a:graphicData uri="http://schemas.openxmlformats.org/drawingml/2006/table">
            <a:tbl>
              <a:tblPr firstRow="1" bandRow="1">
                <a:tableStyleId>{93296810-A885-4BE3-A3E7-6D5BEEA58F35}</a:tableStyleId>
              </a:tblPr>
              <a:tblGrid>
                <a:gridCol w="1028700"/>
                <a:gridCol w="1828800"/>
                <a:gridCol w="609600"/>
              </a:tblGrid>
              <a:tr h="359192">
                <a:tc>
                  <a:txBody>
                    <a:bodyPr/>
                    <a:lstStyle/>
                    <a:p>
                      <a:pPr algn="l"/>
                      <a:r>
                        <a:rPr lang="en-US" sz="1600" dirty="0" smtClean="0"/>
                        <a:t>Company</a:t>
                      </a:r>
                      <a:endParaRPr lang="en-US" sz="1600" dirty="0"/>
                    </a:p>
                  </a:txBody>
                  <a:tcPr marL="89798" marR="89798" marT="44899" marB="44899"/>
                </a:tc>
                <a:tc>
                  <a:txBody>
                    <a:bodyPr/>
                    <a:lstStyle/>
                    <a:p>
                      <a:pPr algn="l"/>
                      <a:r>
                        <a:rPr lang="en-US" sz="1600" dirty="0" smtClean="0"/>
                        <a:t>Product</a:t>
                      </a:r>
                      <a:endParaRPr lang="en-US" sz="1600" dirty="0"/>
                    </a:p>
                  </a:txBody>
                  <a:tcPr marL="89798" marR="89798" marT="44899" marB="44899"/>
                </a:tc>
                <a:tc>
                  <a:txBody>
                    <a:bodyPr/>
                    <a:lstStyle/>
                    <a:p>
                      <a:pPr algn="l"/>
                      <a:r>
                        <a:rPr lang="en-US" sz="1600" dirty="0" smtClean="0"/>
                        <a:t>P</a:t>
                      </a:r>
                      <a:endParaRPr lang="en-US" sz="1600" dirty="0"/>
                    </a:p>
                  </a:txBody>
                  <a:tcPr marL="89798" marR="89798" marT="44899" marB="44899"/>
                </a:tc>
              </a:tr>
              <a:tr h="329259">
                <a:tc>
                  <a:txBody>
                    <a:bodyPr/>
                    <a:lstStyle/>
                    <a:p>
                      <a:pPr algn="l" rtl="0"/>
                      <a:r>
                        <a:rPr lang="en-US" sz="1400" dirty="0" err="1" smtClean="0"/>
                        <a:t>sony</a:t>
                      </a:r>
                      <a:endParaRPr lang="en-US" sz="1400" dirty="0"/>
                    </a:p>
                  </a:txBody>
                  <a:tcPr marL="89798" marR="89798" marT="44899" marB="44899"/>
                </a:tc>
                <a:tc>
                  <a:txBody>
                    <a:bodyPr/>
                    <a:lstStyle/>
                    <a:p>
                      <a:pPr algn="l" rtl="0"/>
                      <a:r>
                        <a:rPr lang="en-US" sz="1400" dirty="0" err="1" smtClean="0"/>
                        <a:t>walkman</a:t>
                      </a:r>
                      <a:endParaRPr lang="en-US" sz="1400" dirty="0"/>
                    </a:p>
                  </a:txBody>
                  <a:tcPr marL="89798" marR="89798" marT="44899" marB="44899"/>
                </a:tc>
                <a:tc>
                  <a:txBody>
                    <a:bodyPr/>
                    <a:lstStyle/>
                    <a:p>
                      <a:pPr algn="l" rtl="0"/>
                      <a:r>
                        <a:rPr lang="en-US" sz="1400" dirty="0" smtClean="0"/>
                        <a:t>0.96</a:t>
                      </a:r>
                      <a:endParaRPr lang="en-US" sz="1400" dirty="0"/>
                    </a:p>
                  </a:txBody>
                  <a:tcPr marL="89798" marR="89798" marT="44899" marB="44899"/>
                </a:tc>
              </a:tr>
              <a:tr h="329259">
                <a:tc>
                  <a:txBody>
                    <a:bodyPr/>
                    <a:lstStyle/>
                    <a:p>
                      <a:pPr algn="l" rtl="0"/>
                      <a:r>
                        <a:rPr lang="en-US" sz="1400" dirty="0" err="1" smtClean="0"/>
                        <a:t>microsoft</a:t>
                      </a:r>
                      <a:endParaRPr lang="en-US" sz="1400" dirty="0"/>
                    </a:p>
                  </a:txBody>
                  <a:tcPr marL="89798" marR="89798" marT="44899" marB="44899" anchor="ctr"/>
                </a:tc>
                <a:tc>
                  <a:txBody>
                    <a:bodyPr/>
                    <a:lstStyle/>
                    <a:p>
                      <a:pPr algn="l" rtl="0"/>
                      <a:r>
                        <a:rPr lang="en-US" sz="1400" dirty="0" err="1" smtClean="0"/>
                        <a:t>mac_os_x</a:t>
                      </a:r>
                      <a:endParaRPr lang="en-US" sz="1400" dirty="0"/>
                    </a:p>
                  </a:txBody>
                  <a:tcPr marL="89798" marR="89798" marT="44899" marB="44899"/>
                </a:tc>
                <a:tc>
                  <a:txBody>
                    <a:bodyPr/>
                    <a:lstStyle/>
                    <a:p>
                      <a:pPr algn="l" rtl="0"/>
                      <a:r>
                        <a:rPr lang="en-US" sz="1400" dirty="0" smtClean="0"/>
                        <a:t>0.96</a:t>
                      </a:r>
                      <a:endParaRPr lang="en-US" sz="1400" dirty="0"/>
                    </a:p>
                  </a:txBody>
                  <a:tcPr marL="89798" marR="89798" marT="44899" marB="44899"/>
                </a:tc>
              </a:tr>
              <a:tr h="329259">
                <a:tc>
                  <a:txBody>
                    <a:bodyPr/>
                    <a:lstStyle/>
                    <a:p>
                      <a:pPr algn="l" rtl="0"/>
                      <a:r>
                        <a:rPr lang="en-US" sz="1400" dirty="0" err="1" smtClean="0"/>
                        <a:t>ibm</a:t>
                      </a:r>
                      <a:endParaRPr lang="en-US" sz="1400" dirty="0"/>
                    </a:p>
                  </a:txBody>
                  <a:tcPr marL="89798" marR="89798" marT="44899" marB="44899"/>
                </a:tc>
                <a:tc>
                  <a:txBody>
                    <a:bodyPr/>
                    <a:lstStyle/>
                    <a:p>
                      <a:pPr algn="l" rtl="0"/>
                      <a:r>
                        <a:rPr lang="en-US" sz="1400" dirty="0" err="1" smtClean="0"/>
                        <a:t>personal_computer</a:t>
                      </a:r>
                      <a:endParaRPr lang="en-US" sz="1400" dirty="0"/>
                    </a:p>
                  </a:txBody>
                  <a:tcPr marL="89798" marR="89798" marT="44899" marB="44899"/>
                </a:tc>
                <a:tc>
                  <a:txBody>
                    <a:bodyPr/>
                    <a:lstStyle/>
                    <a:p>
                      <a:pPr algn="l" rtl="0"/>
                      <a:r>
                        <a:rPr lang="en-US" sz="1400" dirty="0" smtClean="0"/>
                        <a:t>0.96</a:t>
                      </a:r>
                      <a:endParaRPr lang="en-US" sz="1400" dirty="0"/>
                    </a:p>
                  </a:txBody>
                  <a:tcPr marL="89798" marR="89798" marT="44899" marB="44899"/>
                </a:tc>
              </a:tr>
              <a:tr h="329259">
                <a:tc>
                  <a:txBody>
                    <a:bodyPr/>
                    <a:lstStyle/>
                    <a:p>
                      <a:pPr algn="l" rtl="0"/>
                      <a:r>
                        <a:rPr lang="en-US" sz="1400" dirty="0" smtClean="0"/>
                        <a:t>adobe</a:t>
                      </a:r>
                      <a:endParaRPr lang="en-US" sz="1400" dirty="0"/>
                    </a:p>
                  </a:txBody>
                  <a:tcPr marL="89798" marR="89798" marT="44899" marB="44899"/>
                </a:tc>
                <a:tc>
                  <a:txBody>
                    <a:bodyPr/>
                    <a:lstStyle/>
                    <a:p>
                      <a:pPr algn="l" rtl="0"/>
                      <a:r>
                        <a:rPr lang="en-US" sz="1400" dirty="0" err="1" smtClean="0"/>
                        <a:t>adobe_illustrator</a:t>
                      </a:r>
                      <a:endParaRPr lang="en-US" sz="1400" dirty="0"/>
                    </a:p>
                  </a:txBody>
                  <a:tcPr marL="89798" marR="89798" marT="44899" marB="44899"/>
                </a:tc>
                <a:tc>
                  <a:txBody>
                    <a:bodyPr/>
                    <a:lstStyle/>
                    <a:p>
                      <a:pPr algn="l" rtl="0"/>
                      <a:r>
                        <a:rPr lang="en-US" sz="1400" dirty="0" smtClean="0"/>
                        <a:t>0.96</a:t>
                      </a:r>
                      <a:endParaRPr lang="en-US" sz="1400" dirty="0"/>
                    </a:p>
                  </a:txBody>
                  <a:tcPr marL="89798" marR="89798" marT="44899" marB="44899"/>
                </a:tc>
              </a:tr>
              <a:tr h="329259">
                <a:tc>
                  <a:txBody>
                    <a:bodyPr/>
                    <a:lstStyle/>
                    <a:p>
                      <a:pPr algn="l" rtl="0"/>
                      <a:r>
                        <a:rPr lang="en-US" sz="1400" dirty="0" err="1" smtClean="0"/>
                        <a:t>microsoft</a:t>
                      </a:r>
                      <a:endParaRPr lang="en-US" sz="1400" dirty="0"/>
                    </a:p>
                  </a:txBody>
                  <a:tcPr marL="89798" marR="89798" marT="44899" marB="44899"/>
                </a:tc>
                <a:tc>
                  <a:txBody>
                    <a:bodyPr/>
                    <a:lstStyle/>
                    <a:p>
                      <a:pPr algn="l" rtl="0"/>
                      <a:r>
                        <a:rPr lang="en-US" sz="1400" dirty="0" err="1" smtClean="0"/>
                        <a:t>mac_os</a:t>
                      </a:r>
                      <a:endParaRPr lang="en-US" sz="1400" dirty="0"/>
                    </a:p>
                  </a:txBody>
                  <a:tcPr marL="89798" marR="89798" marT="44899" marB="44899"/>
                </a:tc>
                <a:tc>
                  <a:txBody>
                    <a:bodyPr/>
                    <a:lstStyle/>
                    <a:p>
                      <a:pPr algn="l" rtl="0"/>
                      <a:r>
                        <a:rPr lang="en-US" sz="1400" dirty="0" smtClean="0"/>
                        <a:t>0.9</a:t>
                      </a:r>
                      <a:endParaRPr lang="en-US" sz="1400" dirty="0"/>
                    </a:p>
                  </a:txBody>
                  <a:tcPr marL="89798" marR="89798" marT="44899" marB="44899"/>
                </a:tc>
              </a:tr>
              <a:tr h="329259">
                <a:tc>
                  <a:txBody>
                    <a:bodyPr/>
                    <a:lstStyle/>
                    <a:p>
                      <a:pPr algn="l" rtl="0"/>
                      <a:r>
                        <a:rPr lang="en-US" sz="1400" dirty="0" smtClean="0"/>
                        <a:t>adobe</a:t>
                      </a:r>
                      <a:endParaRPr lang="en-US" sz="1400" dirty="0"/>
                    </a:p>
                  </a:txBody>
                  <a:tcPr marL="89798" marR="89798" marT="44899" marB="44899"/>
                </a:tc>
                <a:tc>
                  <a:txBody>
                    <a:bodyPr/>
                    <a:lstStyle/>
                    <a:p>
                      <a:pPr algn="l" rtl="0"/>
                      <a:r>
                        <a:rPr lang="en-US" sz="1400" dirty="0" err="1" smtClean="0"/>
                        <a:t>adobe_indesign</a:t>
                      </a:r>
                      <a:endParaRPr lang="en-US" sz="1400" dirty="0"/>
                    </a:p>
                  </a:txBody>
                  <a:tcPr marL="89798" marR="89798" marT="44899" marB="44899"/>
                </a:tc>
                <a:tc>
                  <a:txBody>
                    <a:bodyPr/>
                    <a:lstStyle/>
                    <a:p>
                      <a:pPr algn="l" rtl="0"/>
                      <a:r>
                        <a:rPr lang="en-US" sz="1400" dirty="0" smtClean="0"/>
                        <a:t>0.9</a:t>
                      </a:r>
                      <a:endParaRPr lang="en-US" sz="1400" dirty="0"/>
                    </a:p>
                  </a:txBody>
                  <a:tcPr marL="89798" marR="89798" marT="44899" marB="44899"/>
                </a:tc>
              </a:tr>
              <a:tr h="329259">
                <a:tc>
                  <a:txBody>
                    <a:bodyPr/>
                    <a:lstStyle/>
                    <a:p>
                      <a:pPr algn="l" rtl="0"/>
                      <a:r>
                        <a:rPr lang="en-US" sz="1400" dirty="0" smtClean="0"/>
                        <a:t>adobe</a:t>
                      </a:r>
                      <a:endParaRPr lang="en-US" sz="1400" dirty="0"/>
                    </a:p>
                  </a:txBody>
                  <a:tcPr marL="89798" marR="89798" marT="44899" marB="44899"/>
                </a:tc>
                <a:tc>
                  <a:txBody>
                    <a:bodyPr/>
                    <a:lstStyle/>
                    <a:p>
                      <a:pPr algn="l" rtl="0"/>
                      <a:r>
                        <a:rPr lang="en-US" sz="1400" dirty="0" err="1" smtClean="0"/>
                        <a:t>adobe_dreamweaver</a:t>
                      </a:r>
                      <a:endParaRPr lang="en-US" sz="1400" dirty="0"/>
                    </a:p>
                  </a:txBody>
                  <a:tcPr marL="89798" marR="89798" marT="44899" marB="44899"/>
                </a:tc>
                <a:tc>
                  <a:txBody>
                    <a:bodyPr/>
                    <a:lstStyle/>
                    <a:p>
                      <a:pPr algn="l" rtl="0"/>
                      <a:r>
                        <a:rPr lang="en-US" sz="1400" dirty="0" smtClean="0"/>
                        <a:t>0.87</a:t>
                      </a:r>
                      <a:endParaRPr lang="en-US" sz="1400" dirty="0"/>
                    </a:p>
                  </a:txBody>
                  <a:tcPr marL="89798" marR="89798" marT="44899" marB="44899"/>
                </a:tc>
              </a:tr>
              <a:tr h="329259">
                <a:tc>
                  <a:txBody>
                    <a:bodyPr/>
                    <a:lstStyle/>
                    <a:p>
                      <a:pPr algn="ctr" rtl="0"/>
                      <a:r>
                        <a:rPr lang="en-US" sz="1400" dirty="0" smtClean="0"/>
                        <a:t>…</a:t>
                      </a:r>
                      <a:endParaRPr lang="en-US" sz="1400" dirty="0"/>
                    </a:p>
                  </a:txBody>
                  <a:tcPr marL="89798" marR="89798" marT="44899" marB="44899"/>
                </a:tc>
                <a:tc>
                  <a:txBody>
                    <a:bodyPr/>
                    <a:lstStyle/>
                    <a:p>
                      <a:pPr algn="ctr" rtl="0"/>
                      <a:r>
                        <a:rPr lang="en-US" sz="1400" dirty="0" smtClean="0"/>
                        <a:t>…</a:t>
                      </a:r>
                      <a:endParaRPr lang="en-US" sz="1400" dirty="0"/>
                    </a:p>
                  </a:txBody>
                  <a:tcPr marL="89798" marR="89798" marT="44899" marB="44899"/>
                </a:tc>
                <a:tc>
                  <a:txBody>
                    <a:bodyPr/>
                    <a:lstStyle/>
                    <a:p>
                      <a:pPr algn="ctr" rtl="0"/>
                      <a:r>
                        <a:rPr lang="en-US" sz="1400" dirty="0" smtClean="0"/>
                        <a:t>…</a:t>
                      </a:r>
                      <a:endParaRPr lang="en-US" sz="1400" dirty="0"/>
                    </a:p>
                  </a:txBody>
                  <a:tcPr marL="89798" marR="89798" marT="44899" marB="44899"/>
                </a:tc>
              </a:tr>
            </a:tbl>
          </a:graphicData>
        </a:graphic>
      </p:graphicFrame>
      <p:sp>
        <p:nvSpPr>
          <p:cNvPr id="5" name="Rectangle 4"/>
          <p:cNvSpPr/>
          <p:nvPr/>
        </p:nvSpPr>
        <p:spPr>
          <a:xfrm>
            <a:off x="457200" y="762000"/>
            <a:ext cx="3124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err="1" smtClean="0">
                <a:solidFill>
                  <a:schemeClr val="tx1"/>
                </a:solidFill>
              </a:rPr>
              <a:t>ProducesProduct</a:t>
            </a:r>
            <a:endParaRPr lang="en-US"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167408276"/>
              </p:ext>
            </p:extLst>
          </p:nvPr>
        </p:nvGraphicFramePr>
        <p:xfrm>
          <a:off x="5326218" y="1176271"/>
          <a:ext cx="2834963" cy="3687608"/>
        </p:xfrm>
        <a:graphic>
          <a:graphicData uri="http://schemas.openxmlformats.org/drawingml/2006/table">
            <a:tbl>
              <a:tblPr firstRow="1" bandRow="1">
                <a:tableStyleId>{93296810-A885-4BE3-A3E7-6D5BEEA58F35}</a:tableStyleId>
              </a:tblPr>
              <a:tblGrid>
                <a:gridCol w="1379650"/>
                <a:gridCol w="862884"/>
                <a:gridCol w="592429"/>
              </a:tblGrid>
              <a:tr h="347472">
                <a:tc>
                  <a:txBody>
                    <a:bodyPr/>
                    <a:lstStyle/>
                    <a:p>
                      <a:pPr algn="l"/>
                      <a:r>
                        <a:rPr lang="en-US" sz="1600" dirty="0" smtClean="0"/>
                        <a:t>Company</a:t>
                      </a:r>
                      <a:endParaRPr lang="en-US" sz="1600" dirty="0"/>
                    </a:p>
                  </a:txBody>
                  <a:tcPr marL="89798" marR="89798" marT="44899" marB="44899"/>
                </a:tc>
                <a:tc>
                  <a:txBody>
                    <a:bodyPr/>
                    <a:lstStyle/>
                    <a:p>
                      <a:pPr algn="l"/>
                      <a:r>
                        <a:rPr lang="en-US" sz="1600" dirty="0" smtClean="0"/>
                        <a:t>City</a:t>
                      </a:r>
                      <a:endParaRPr lang="en-US" sz="1600" dirty="0"/>
                    </a:p>
                  </a:txBody>
                  <a:tcPr marL="89798" marR="89798" marT="44899" marB="44899"/>
                </a:tc>
                <a:tc>
                  <a:txBody>
                    <a:bodyPr/>
                    <a:lstStyle/>
                    <a:p>
                      <a:pPr algn="l"/>
                      <a:r>
                        <a:rPr lang="en-US" sz="1600" dirty="0" smtClean="0"/>
                        <a:t>P</a:t>
                      </a:r>
                      <a:endParaRPr lang="en-US" sz="1600" dirty="0"/>
                    </a:p>
                  </a:txBody>
                  <a:tcPr marL="89798" marR="89798" marT="44899" marB="44899"/>
                </a:tc>
              </a:tr>
              <a:tr h="318516">
                <a:tc>
                  <a:txBody>
                    <a:bodyPr/>
                    <a:lstStyle/>
                    <a:p>
                      <a:pPr algn="l" rtl="0"/>
                      <a:r>
                        <a:rPr lang="en-US" sz="1400" dirty="0" err="1" smtClean="0"/>
                        <a:t>microsoft</a:t>
                      </a:r>
                      <a:endParaRPr lang="en-US" sz="1400" dirty="0"/>
                    </a:p>
                  </a:txBody>
                  <a:tcPr marL="89798" marR="89798" marT="44899" marB="44899"/>
                </a:tc>
                <a:tc>
                  <a:txBody>
                    <a:bodyPr/>
                    <a:lstStyle/>
                    <a:p>
                      <a:pPr algn="l" rtl="0"/>
                      <a:r>
                        <a:rPr lang="en-US" sz="1400" dirty="0" err="1" smtClean="0"/>
                        <a:t>redmond</a:t>
                      </a:r>
                      <a:endParaRPr lang="en-US" sz="1400" dirty="0"/>
                    </a:p>
                  </a:txBody>
                  <a:tcPr marL="89798" marR="89798" marT="44899" marB="44899"/>
                </a:tc>
                <a:tc>
                  <a:txBody>
                    <a:bodyPr/>
                    <a:lstStyle/>
                    <a:p>
                      <a:pPr algn="l" rtl="0"/>
                      <a:r>
                        <a:rPr lang="en-US" sz="1400" dirty="0" smtClean="0"/>
                        <a:t>1.00</a:t>
                      </a:r>
                      <a:endParaRPr lang="en-US" sz="1400" dirty="0"/>
                    </a:p>
                  </a:txBody>
                  <a:tcPr marL="89798" marR="89798" marT="44899" marB="44899"/>
                </a:tc>
              </a:tr>
              <a:tr h="318516">
                <a:tc>
                  <a:txBody>
                    <a:bodyPr/>
                    <a:lstStyle/>
                    <a:p>
                      <a:pPr algn="l" rtl="0"/>
                      <a:r>
                        <a:rPr lang="en-US" sz="1400" dirty="0" err="1" smtClean="0"/>
                        <a:t>ibm</a:t>
                      </a:r>
                      <a:endParaRPr lang="en-US" sz="1400" dirty="0"/>
                    </a:p>
                  </a:txBody>
                  <a:tcPr marL="89798" marR="89798" marT="44899" marB="44899" anchor="ctr"/>
                </a:tc>
                <a:tc>
                  <a:txBody>
                    <a:bodyPr/>
                    <a:lstStyle/>
                    <a:p>
                      <a:pPr algn="l" rtl="0"/>
                      <a:r>
                        <a:rPr lang="en-US" sz="1400" dirty="0" err="1" smtClean="0"/>
                        <a:t>san_jose</a:t>
                      </a:r>
                      <a:endParaRPr lang="en-US" sz="1400" dirty="0"/>
                    </a:p>
                  </a:txBody>
                  <a:tcPr marL="89798" marR="89798" marT="44899" marB="44899"/>
                </a:tc>
                <a:tc>
                  <a:txBody>
                    <a:bodyPr/>
                    <a:lstStyle/>
                    <a:p>
                      <a:pPr algn="l" rtl="0"/>
                      <a:r>
                        <a:rPr lang="en-US" sz="1400" dirty="0" smtClean="0"/>
                        <a:t>0.99</a:t>
                      </a:r>
                      <a:endParaRPr lang="en-US" sz="1400" dirty="0"/>
                    </a:p>
                  </a:txBody>
                  <a:tcPr marL="89798" marR="89798" marT="44899" marB="44899"/>
                </a:tc>
              </a:tr>
              <a:tr h="318516">
                <a:tc>
                  <a:txBody>
                    <a:bodyPr/>
                    <a:lstStyle/>
                    <a:p>
                      <a:pPr algn="l" rtl="0"/>
                      <a:r>
                        <a:rPr lang="en-US" sz="1400" dirty="0" err="1" smtClean="0"/>
                        <a:t>emirates_airline</a:t>
                      </a:r>
                      <a:endParaRPr lang="en-US" sz="1400" dirty="0"/>
                    </a:p>
                  </a:txBody>
                  <a:tcPr marL="89798" marR="89798" marT="44899" marB="44899"/>
                </a:tc>
                <a:tc>
                  <a:txBody>
                    <a:bodyPr/>
                    <a:lstStyle/>
                    <a:p>
                      <a:pPr algn="l" rtl="0"/>
                      <a:r>
                        <a:rPr lang="en-US" sz="1400" dirty="0" err="1" smtClean="0"/>
                        <a:t>dubai</a:t>
                      </a:r>
                      <a:endParaRPr lang="en-US" sz="1400" dirty="0"/>
                    </a:p>
                  </a:txBody>
                  <a:tcPr marL="89798" marR="89798" marT="44899" marB="44899"/>
                </a:tc>
                <a:tc>
                  <a:txBody>
                    <a:bodyPr/>
                    <a:lstStyle/>
                    <a:p>
                      <a:pPr algn="l" rtl="0"/>
                      <a:r>
                        <a:rPr lang="en-US" sz="1400" dirty="0" smtClean="0"/>
                        <a:t>0.93</a:t>
                      </a:r>
                      <a:endParaRPr lang="en-US" sz="1400" dirty="0"/>
                    </a:p>
                  </a:txBody>
                  <a:tcPr marL="89798" marR="89798" marT="44899" marB="44899"/>
                </a:tc>
              </a:tr>
              <a:tr h="318516">
                <a:tc>
                  <a:txBody>
                    <a:bodyPr/>
                    <a:lstStyle/>
                    <a:p>
                      <a:pPr algn="l" rtl="0"/>
                      <a:r>
                        <a:rPr lang="en-US" sz="1400" dirty="0" err="1" smtClean="0"/>
                        <a:t>honda</a:t>
                      </a:r>
                      <a:endParaRPr lang="en-US" sz="1400" dirty="0"/>
                    </a:p>
                  </a:txBody>
                  <a:tcPr marL="89798" marR="89798" marT="44899" marB="44899"/>
                </a:tc>
                <a:tc>
                  <a:txBody>
                    <a:bodyPr/>
                    <a:lstStyle/>
                    <a:p>
                      <a:pPr algn="l" rtl="0"/>
                      <a:r>
                        <a:rPr lang="en-US" sz="1400" dirty="0" err="1" smtClean="0"/>
                        <a:t>torrance</a:t>
                      </a:r>
                      <a:endParaRPr lang="en-US" sz="1400" dirty="0"/>
                    </a:p>
                  </a:txBody>
                  <a:tcPr marL="89798" marR="89798" marT="44899" marB="44899"/>
                </a:tc>
                <a:tc>
                  <a:txBody>
                    <a:bodyPr/>
                    <a:lstStyle/>
                    <a:p>
                      <a:pPr algn="l" rtl="0"/>
                      <a:r>
                        <a:rPr lang="en-US" sz="1400" smtClean="0"/>
                        <a:t>0.93</a:t>
                      </a:r>
                      <a:endParaRPr lang="en-US" sz="1400" dirty="0"/>
                    </a:p>
                  </a:txBody>
                  <a:tcPr marL="89798" marR="89798" marT="44899" marB="44899"/>
                </a:tc>
              </a:tr>
              <a:tr h="318516">
                <a:tc>
                  <a:txBody>
                    <a:bodyPr/>
                    <a:lstStyle/>
                    <a:p>
                      <a:pPr algn="l" rtl="0"/>
                      <a:r>
                        <a:rPr lang="en-US" sz="1400" dirty="0" smtClean="0"/>
                        <a:t>horizon</a:t>
                      </a:r>
                      <a:endParaRPr lang="en-US" sz="1400" dirty="0"/>
                    </a:p>
                  </a:txBody>
                  <a:tcPr marL="89798" marR="89798" marT="44899" marB="44899"/>
                </a:tc>
                <a:tc>
                  <a:txBody>
                    <a:bodyPr/>
                    <a:lstStyle/>
                    <a:p>
                      <a:pPr algn="l" rtl="0"/>
                      <a:r>
                        <a:rPr lang="en-US" sz="1400" dirty="0" err="1" smtClean="0"/>
                        <a:t>seattle</a:t>
                      </a:r>
                      <a:endParaRPr lang="en-US" sz="1400" dirty="0"/>
                    </a:p>
                  </a:txBody>
                  <a:tcPr marL="89798" marR="89798" marT="44899" marB="44899"/>
                </a:tc>
                <a:tc>
                  <a:txBody>
                    <a:bodyPr/>
                    <a:lstStyle/>
                    <a:p>
                      <a:pPr algn="l" rtl="0"/>
                      <a:r>
                        <a:rPr lang="en-US" sz="1400" smtClean="0"/>
                        <a:t>0.93</a:t>
                      </a:r>
                      <a:endParaRPr lang="en-US" sz="1400" dirty="0"/>
                    </a:p>
                  </a:txBody>
                  <a:tcPr marL="89798" marR="89798" marT="44899" marB="44899"/>
                </a:tc>
              </a:tr>
              <a:tr h="318516">
                <a:tc>
                  <a:txBody>
                    <a:bodyPr/>
                    <a:lstStyle/>
                    <a:p>
                      <a:pPr algn="l" rtl="0"/>
                      <a:r>
                        <a:rPr lang="en-US" sz="1400" dirty="0" err="1" smtClean="0"/>
                        <a:t>egyptair</a:t>
                      </a:r>
                      <a:endParaRPr lang="en-US" sz="1400" dirty="0"/>
                    </a:p>
                  </a:txBody>
                  <a:tcPr marL="89798" marR="89798" marT="44899" marB="44899"/>
                </a:tc>
                <a:tc>
                  <a:txBody>
                    <a:bodyPr/>
                    <a:lstStyle/>
                    <a:p>
                      <a:pPr algn="l" rtl="0"/>
                      <a:r>
                        <a:rPr lang="en-US" sz="1400" dirty="0" err="1" smtClean="0"/>
                        <a:t>cairo</a:t>
                      </a:r>
                      <a:endParaRPr lang="en-US" sz="1400" dirty="0"/>
                    </a:p>
                  </a:txBody>
                  <a:tcPr marL="89798" marR="89798" marT="44899" marB="44899"/>
                </a:tc>
                <a:tc>
                  <a:txBody>
                    <a:bodyPr/>
                    <a:lstStyle/>
                    <a:p>
                      <a:pPr algn="l" rtl="0"/>
                      <a:r>
                        <a:rPr lang="en-US" sz="1400" smtClean="0"/>
                        <a:t>0.93</a:t>
                      </a:r>
                      <a:endParaRPr lang="en-US" sz="1400" dirty="0"/>
                    </a:p>
                  </a:txBody>
                  <a:tcPr marL="89798" marR="89798" marT="44899" marB="44899"/>
                </a:tc>
              </a:tr>
              <a:tr h="318516">
                <a:tc>
                  <a:txBody>
                    <a:bodyPr/>
                    <a:lstStyle/>
                    <a:p>
                      <a:pPr algn="l" rtl="0"/>
                      <a:r>
                        <a:rPr lang="en-US" sz="1400" dirty="0" smtClean="0"/>
                        <a:t>adobe</a:t>
                      </a:r>
                      <a:endParaRPr lang="en-US" sz="1400" dirty="0"/>
                    </a:p>
                  </a:txBody>
                  <a:tcPr marL="89798" marR="89798" marT="44899" marB="44899"/>
                </a:tc>
                <a:tc>
                  <a:txBody>
                    <a:bodyPr/>
                    <a:lstStyle/>
                    <a:p>
                      <a:pPr algn="l" rtl="0"/>
                      <a:r>
                        <a:rPr lang="en-US" sz="1400" dirty="0" err="1" smtClean="0"/>
                        <a:t>san_jose</a:t>
                      </a:r>
                      <a:endParaRPr lang="en-US" sz="1400" dirty="0"/>
                    </a:p>
                  </a:txBody>
                  <a:tcPr marL="89798" marR="89798" marT="44899" marB="44899"/>
                </a:tc>
                <a:tc>
                  <a:txBody>
                    <a:bodyPr/>
                    <a:lstStyle/>
                    <a:p>
                      <a:pPr algn="l" rtl="0"/>
                      <a:r>
                        <a:rPr lang="en-US" sz="1400" dirty="0" smtClean="0"/>
                        <a:t>0.93</a:t>
                      </a:r>
                      <a:endParaRPr lang="en-US" sz="1400" dirty="0"/>
                    </a:p>
                  </a:txBody>
                  <a:tcPr marL="89798" marR="89798" marT="44899" marB="44899"/>
                </a:tc>
              </a:tr>
              <a:tr h="318516">
                <a:tc>
                  <a:txBody>
                    <a:bodyPr/>
                    <a:lstStyle/>
                    <a:p>
                      <a:pPr algn="ctr" rtl="0"/>
                      <a:r>
                        <a:rPr lang="en-US" sz="1400" dirty="0" smtClean="0"/>
                        <a:t>…</a:t>
                      </a:r>
                      <a:endParaRPr lang="en-US" sz="1400" dirty="0"/>
                    </a:p>
                  </a:txBody>
                  <a:tcPr marL="89798" marR="89798" marT="44899" marB="44899"/>
                </a:tc>
                <a:tc>
                  <a:txBody>
                    <a:bodyPr/>
                    <a:lstStyle/>
                    <a:p>
                      <a:pPr algn="ctr" rtl="0"/>
                      <a:r>
                        <a:rPr lang="en-US" sz="1400" dirty="0" smtClean="0"/>
                        <a:t>…</a:t>
                      </a:r>
                      <a:endParaRPr lang="en-US" sz="1400" dirty="0"/>
                    </a:p>
                  </a:txBody>
                  <a:tcPr marL="89798" marR="89798" marT="44899" marB="44899"/>
                </a:tc>
                <a:tc>
                  <a:txBody>
                    <a:bodyPr/>
                    <a:lstStyle/>
                    <a:p>
                      <a:pPr algn="ctr" rtl="0"/>
                      <a:r>
                        <a:rPr lang="en-US" sz="1400" dirty="0" smtClean="0"/>
                        <a:t>…</a:t>
                      </a:r>
                      <a:endParaRPr lang="en-US" sz="1400" dirty="0"/>
                    </a:p>
                  </a:txBody>
                  <a:tcPr marL="89798" marR="89798" marT="44899" marB="44899"/>
                </a:tc>
              </a:tr>
            </a:tbl>
          </a:graphicData>
        </a:graphic>
      </p:graphicFrame>
      <p:sp>
        <p:nvSpPr>
          <p:cNvPr id="7" name="Rectangle 6"/>
          <p:cNvSpPr/>
          <p:nvPr/>
        </p:nvSpPr>
        <p:spPr>
          <a:xfrm>
            <a:off x="5184820" y="762000"/>
            <a:ext cx="3124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err="1" smtClean="0">
                <a:solidFill>
                  <a:schemeClr val="tx1"/>
                </a:solidFill>
              </a:rPr>
              <a:t>HeadquarteredIn</a:t>
            </a:r>
            <a:endParaRPr lang="en-US" dirty="0">
              <a:solidFill>
                <a:schemeClr val="tx1"/>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552391673"/>
              </p:ext>
            </p:extLst>
          </p:nvPr>
        </p:nvGraphicFramePr>
        <p:xfrm>
          <a:off x="3759200" y="2209800"/>
          <a:ext cx="254000" cy="279400"/>
        </p:xfrm>
        <a:graphic>
          <a:graphicData uri="http://schemas.openxmlformats.org/presentationml/2006/ole">
            <mc:AlternateContent xmlns:mc="http://schemas.openxmlformats.org/markup-compatibility/2006">
              <mc:Choice xmlns:v="urn:schemas-microsoft-com:vml" Requires="v">
                <p:oleObj spid="_x0000_s56058" name="Equation" r:id="rId4" imgW="253800" imgH="279360" progId="Equation.DSMT4">
                  <p:embed/>
                </p:oleObj>
              </mc:Choice>
              <mc:Fallback>
                <p:oleObj name="Equation" r:id="rId4" imgW="253800" imgH="279360" progId="Equation.DSMT4">
                  <p:embed/>
                  <p:pic>
                    <p:nvPicPr>
                      <p:cNvPr id="0" name=""/>
                      <p:cNvPicPr/>
                      <p:nvPr/>
                    </p:nvPicPr>
                    <p:blipFill>
                      <a:blip r:embed="rId5"/>
                      <a:stretch>
                        <a:fillRect/>
                      </a:stretch>
                    </p:blipFill>
                    <p:spPr>
                      <a:xfrm>
                        <a:off x="3759200" y="2209800"/>
                        <a:ext cx="254000" cy="2794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91539742"/>
              </p:ext>
            </p:extLst>
          </p:nvPr>
        </p:nvGraphicFramePr>
        <p:xfrm>
          <a:off x="3770291" y="3208986"/>
          <a:ext cx="279400" cy="279400"/>
        </p:xfrm>
        <a:graphic>
          <a:graphicData uri="http://schemas.openxmlformats.org/presentationml/2006/ole">
            <mc:AlternateContent xmlns:mc="http://schemas.openxmlformats.org/markup-compatibility/2006">
              <mc:Choice xmlns:v="urn:schemas-microsoft-com:vml" Requires="v">
                <p:oleObj spid="_x0000_s56059" name="Equation" r:id="rId6" imgW="279360" imgH="279360" progId="Equation.DSMT4">
                  <p:embed/>
                </p:oleObj>
              </mc:Choice>
              <mc:Fallback>
                <p:oleObj name="Equation" r:id="rId6" imgW="279360" imgH="279360" progId="Equation.DSMT4">
                  <p:embed/>
                  <p:pic>
                    <p:nvPicPr>
                      <p:cNvPr id="0" name=""/>
                      <p:cNvPicPr/>
                      <p:nvPr/>
                    </p:nvPicPr>
                    <p:blipFill>
                      <a:blip r:embed="rId7"/>
                      <a:stretch>
                        <a:fillRect/>
                      </a:stretch>
                    </p:blipFill>
                    <p:spPr>
                      <a:xfrm>
                        <a:off x="3770291" y="3208986"/>
                        <a:ext cx="279400" cy="2794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91379634"/>
              </p:ext>
            </p:extLst>
          </p:nvPr>
        </p:nvGraphicFramePr>
        <p:xfrm>
          <a:off x="8202590" y="1860013"/>
          <a:ext cx="177800" cy="279400"/>
        </p:xfrm>
        <a:graphic>
          <a:graphicData uri="http://schemas.openxmlformats.org/presentationml/2006/ole">
            <mc:AlternateContent xmlns:mc="http://schemas.openxmlformats.org/markup-compatibility/2006">
              <mc:Choice xmlns:v="urn:schemas-microsoft-com:vml" Requires="v">
                <p:oleObj spid="_x0000_s56060" name="Equation" r:id="rId8" imgW="177480" imgH="279360" progId="Equation.DSMT4">
                  <p:embed/>
                </p:oleObj>
              </mc:Choice>
              <mc:Fallback>
                <p:oleObj name="Equation" r:id="rId8" imgW="177480" imgH="279360" progId="Equation.DSMT4">
                  <p:embed/>
                  <p:pic>
                    <p:nvPicPr>
                      <p:cNvPr id="0" name=""/>
                      <p:cNvPicPr/>
                      <p:nvPr/>
                    </p:nvPicPr>
                    <p:blipFill>
                      <a:blip r:embed="rId9"/>
                      <a:stretch>
                        <a:fillRect/>
                      </a:stretch>
                    </p:blipFill>
                    <p:spPr>
                      <a:xfrm>
                        <a:off x="8202590" y="1860013"/>
                        <a:ext cx="177800" cy="2794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503778266"/>
              </p:ext>
            </p:extLst>
          </p:nvPr>
        </p:nvGraphicFramePr>
        <p:xfrm>
          <a:off x="8215648" y="3444115"/>
          <a:ext cx="203200" cy="279400"/>
        </p:xfrm>
        <a:graphic>
          <a:graphicData uri="http://schemas.openxmlformats.org/presentationml/2006/ole">
            <mc:AlternateContent xmlns:mc="http://schemas.openxmlformats.org/markup-compatibility/2006">
              <mc:Choice xmlns:v="urn:schemas-microsoft-com:vml" Requires="v">
                <p:oleObj spid="_x0000_s56061" name="Equation" r:id="rId10" imgW="203040" imgH="279360" progId="Equation.DSMT4">
                  <p:embed/>
                </p:oleObj>
              </mc:Choice>
              <mc:Fallback>
                <p:oleObj name="Equation" r:id="rId10" imgW="203040" imgH="279360" progId="Equation.DSMT4">
                  <p:embed/>
                  <p:pic>
                    <p:nvPicPr>
                      <p:cNvPr id="0" name=""/>
                      <p:cNvPicPr/>
                      <p:nvPr/>
                    </p:nvPicPr>
                    <p:blipFill>
                      <a:blip r:embed="rId11"/>
                      <a:stretch>
                        <a:fillRect/>
                      </a:stretch>
                    </p:blipFill>
                    <p:spPr>
                      <a:xfrm>
                        <a:off x="8215648" y="3444115"/>
                        <a:ext cx="203200" cy="279400"/>
                      </a:xfrm>
                      <a:prstGeom prst="rect">
                        <a:avLst/>
                      </a:prstGeom>
                    </p:spPr>
                  </p:pic>
                </p:oleObj>
              </mc:Fallback>
            </mc:AlternateContent>
          </a:graphicData>
        </a:graphic>
      </p:graphicFrame>
      <p:sp>
        <p:nvSpPr>
          <p:cNvPr id="12" name="Rounded Rectangle 11"/>
          <p:cNvSpPr/>
          <p:nvPr/>
        </p:nvSpPr>
        <p:spPr>
          <a:xfrm>
            <a:off x="1467118" y="4267200"/>
            <a:ext cx="5943600" cy="585452"/>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dirty="0">
                <a:solidFill>
                  <a:schemeClr val="tx1"/>
                </a:solidFill>
              </a:rPr>
              <a:t>Retrieve all products manufactured by </a:t>
            </a:r>
            <a:r>
              <a:rPr lang="en-US" dirty="0" smtClean="0">
                <a:solidFill>
                  <a:schemeClr val="tx1"/>
                </a:solidFill>
              </a:rPr>
              <a:t>a company headquartered </a:t>
            </a:r>
            <a:r>
              <a:rPr lang="en-US" dirty="0">
                <a:solidFill>
                  <a:schemeClr val="tx1"/>
                </a:solidFill>
              </a:rPr>
              <a:t>in San Jose</a:t>
            </a:r>
          </a:p>
        </p:txBody>
      </p:sp>
      <p:sp>
        <p:nvSpPr>
          <p:cNvPr id="14" name="TextBox 13"/>
          <p:cNvSpPr txBox="1"/>
          <p:nvPr/>
        </p:nvSpPr>
        <p:spPr>
          <a:xfrm>
            <a:off x="221323" y="5181600"/>
            <a:ext cx="3969677"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rtl="0"/>
            <a:r>
              <a:rPr lang="en-US" sz="1600" b="1" dirty="0"/>
              <a:t>SELECT </a:t>
            </a:r>
            <a:r>
              <a:rPr lang="en-US" sz="1600" dirty="0" err="1" smtClean="0"/>
              <a:t>x.Product</a:t>
            </a:r>
            <a:r>
              <a:rPr lang="en-US" sz="1600" dirty="0" smtClean="0"/>
              <a:t>, </a:t>
            </a:r>
            <a:r>
              <a:rPr lang="en-US" sz="1600" dirty="0" err="1" smtClean="0"/>
              <a:t>x.Company</a:t>
            </a:r>
            <a:endParaRPr lang="en-US" sz="1600" dirty="0"/>
          </a:p>
          <a:p>
            <a:pPr algn="l" rtl="0"/>
            <a:r>
              <a:rPr lang="en-US" sz="1600" b="1" dirty="0"/>
              <a:t>FROM </a:t>
            </a:r>
            <a:r>
              <a:rPr lang="en-US" sz="1600" dirty="0" err="1" smtClean="0"/>
              <a:t>ProducesProduct</a:t>
            </a:r>
            <a:r>
              <a:rPr lang="en-US" sz="1600" dirty="0" smtClean="0"/>
              <a:t> x, </a:t>
            </a:r>
            <a:r>
              <a:rPr lang="en-US" sz="1600" dirty="0" err="1" smtClean="0"/>
              <a:t>HeadquarteredIn</a:t>
            </a:r>
            <a:r>
              <a:rPr lang="en-US" sz="1600" dirty="0" smtClean="0"/>
              <a:t> y</a:t>
            </a:r>
            <a:endParaRPr lang="en-US" sz="1600" dirty="0"/>
          </a:p>
          <a:p>
            <a:pPr algn="l"/>
            <a:r>
              <a:rPr lang="en-US" sz="1600" b="1" dirty="0"/>
              <a:t>WHERE </a:t>
            </a:r>
            <a:r>
              <a:rPr lang="en-US" sz="1600" dirty="0" err="1" smtClean="0"/>
              <a:t>x.Company</a:t>
            </a:r>
            <a:r>
              <a:rPr lang="en-US" sz="1600" dirty="0" smtClean="0"/>
              <a:t>=</a:t>
            </a:r>
            <a:r>
              <a:rPr lang="en-US" sz="1600" dirty="0" err="1" smtClean="0"/>
              <a:t>y.Company</a:t>
            </a:r>
            <a:r>
              <a:rPr lang="en-US" sz="1600" dirty="0" smtClean="0"/>
              <a:t>  </a:t>
            </a:r>
            <a:r>
              <a:rPr lang="en-US" sz="1600" b="1" dirty="0" smtClean="0"/>
              <a:t>AND </a:t>
            </a:r>
          </a:p>
          <a:p>
            <a:pPr algn="l"/>
            <a:r>
              <a:rPr lang="en-US" sz="1600" dirty="0" err="1" smtClean="0"/>
              <a:t>y.City</a:t>
            </a:r>
            <a:r>
              <a:rPr lang="en-US" sz="1600" dirty="0" smtClean="0"/>
              <a:t> =‘</a:t>
            </a:r>
            <a:r>
              <a:rPr lang="en-US" sz="1600" dirty="0" err="1" smtClean="0"/>
              <a:t>san_jose</a:t>
            </a:r>
            <a:r>
              <a:rPr lang="en-US" sz="1600" dirty="0" smtClean="0"/>
              <a:t>’</a:t>
            </a:r>
            <a:endParaRPr lang="en-US" sz="1600" dirty="0"/>
          </a:p>
        </p:txBody>
      </p:sp>
      <p:graphicFrame>
        <p:nvGraphicFramePr>
          <p:cNvPr id="17" name="Table 16"/>
          <p:cNvGraphicFramePr>
            <a:graphicFrameLocks noGrp="1"/>
          </p:cNvGraphicFramePr>
          <p:nvPr>
            <p:extLst>
              <p:ext uri="{D42A27DB-BD31-4B8C-83A1-F6EECF244321}">
                <p14:modId xmlns:p14="http://schemas.microsoft.com/office/powerpoint/2010/main" val="4197026828"/>
              </p:ext>
            </p:extLst>
          </p:nvPr>
        </p:nvGraphicFramePr>
        <p:xfrm>
          <a:off x="4706155" y="5005052"/>
          <a:ext cx="3447245" cy="1670068"/>
        </p:xfrm>
        <a:graphic>
          <a:graphicData uri="http://schemas.openxmlformats.org/drawingml/2006/table">
            <a:tbl>
              <a:tblPr firstRow="1" bandRow="1">
                <a:tableStyleId>{5940675A-B579-460E-94D1-54222C63F5DA}</a:tableStyleId>
              </a:tblPr>
              <a:tblGrid>
                <a:gridCol w="1779431"/>
                <a:gridCol w="905814"/>
                <a:gridCol w="762000"/>
              </a:tblGrid>
              <a:tr h="264497">
                <a:tc>
                  <a:txBody>
                    <a:bodyPr/>
                    <a:lstStyle/>
                    <a:p>
                      <a:pPr algn="l" rtl="0"/>
                      <a:r>
                        <a:rPr lang="en-US" sz="1400" dirty="0" smtClean="0"/>
                        <a:t>Product</a:t>
                      </a:r>
                      <a:endParaRPr lang="en-US" sz="1400" dirty="0"/>
                    </a:p>
                  </a:txBody>
                  <a:tcPr/>
                </a:tc>
                <a:tc>
                  <a:txBody>
                    <a:bodyPr/>
                    <a:lstStyle/>
                    <a:p>
                      <a:pPr algn="l" rtl="0"/>
                      <a:r>
                        <a:rPr lang="en-US" sz="1400" dirty="0" smtClean="0"/>
                        <a:t>Company</a:t>
                      </a:r>
                      <a:endParaRPr lang="en-US" sz="1400" dirty="0"/>
                    </a:p>
                  </a:txBody>
                  <a:tcPr/>
                </a:tc>
                <a:tc>
                  <a:txBody>
                    <a:bodyPr/>
                    <a:lstStyle/>
                    <a:p>
                      <a:pPr algn="l" rtl="0"/>
                      <a:r>
                        <a:rPr lang="en-US" sz="1400" dirty="0" smtClean="0"/>
                        <a:t>Lineage</a:t>
                      </a:r>
                      <a:endParaRPr lang="en-US" sz="1400" dirty="0"/>
                    </a:p>
                  </a:txBody>
                  <a:tcPr/>
                </a:tc>
              </a:tr>
              <a:tr h="328948">
                <a:tc>
                  <a:txBody>
                    <a:bodyPr/>
                    <a:lstStyle/>
                    <a:p>
                      <a:pPr algn="l" rtl="0"/>
                      <a:r>
                        <a:rPr lang="en-US" sz="1400" b="0" i="0" u="none" strike="noStrike" kern="1200" baseline="0" dirty="0" err="1" smtClean="0">
                          <a:solidFill>
                            <a:schemeClr val="tx1"/>
                          </a:solidFill>
                          <a:latin typeface="+mn-lt"/>
                          <a:ea typeface="+mn-ea"/>
                          <a:cs typeface="+mn-cs"/>
                        </a:rPr>
                        <a:t>personal_computer</a:t>
                      </a:r>
                      <a:endParaRPr lang="en-US" sz="1400" dirty="0"/>
                    </a:p>
                  </a:txBody>
                  <a:tcPr/>
                </a:tc>
                <a:tc>
                  <a:txBody>
                    <a:bodyPr/>
                    <a:lstStyle/>
                    <a:p>
                      <a:pPr algn="l" rtl="0"/>
                      <a:r>
                        <a:rPr lang="en-US" sz="1400" dirty="0" err="1" smtClean="0"/>
                        <a:t>ibm</a:t>
                      </a:r>
                      <a:endParaRPr lang="en-US" sz="1400" dirty="0"/>
                    </a:p>
                  </a:txBody>
                  <a:tcPr/>
                </a:tc>
                <a:tc>
                  <a:txBody>
                    <a:bodyPr/>
                    <a:lstStyle/>
                    <a:p>
                      <a:pPr algn="l" rtl="0"/>
                      <a:endParaRPr lang="en-US" sz="1400" dirty="0"/>
                    </a:p>
                  </a:txBody>
                  <a:tcPr/>
                </a:tc>
              </a:tr>
              <a:tr h="304800">
                <a:tc>
                  <a:txBody>
                    <a:bodyPr/>
                    <a:lstStyle/>
                    <a:p>
                      <a:pPr algn="l" rtl="0"/>
                      <a:r>
                        <a:rPr lang="en-US" sz="1400" b="0" i="0" u="none" strike="noStrike" kern="1200" baseline="0" dirty="0" err="1" smtClean="0">
                          <a:solidFill>
                            <a:schemeClr val="tx1"/>
                          </a:solidFill>
                          <a:latin typeface="+mn-lt"/>
                          <a:ea typeface="+mn-ea"/>
                          <a:cs typeface="+mn-cs"/>
                        </a:rPr>
                        <a:t>adobe_indesign</a:t>
                      </a:r>
                      <a:endParaRPr lang="en-US" sz="1400" dirty="0"/>
                    </a:p>
                  </a:txBody>
                  <a:tcPr/>
                </a:tc>
                <a:tc>
                  <a:txBody>
                    <a:bodyPr/>
                    <a:lstStyle/>
                    <a:p>
                      <a:pPr algn="l" rtl="0"/>
                      <a:r>
                        <a:rPr lang="en-US" sz="1400" dirty="0" smtClean="0"/>
                        <a:t>adobe</a:t>
                      </a:r>
                      <a:endParaRPr lang="en-US" sz="1400" dirty="0"/>
                    </a:p>
                  </a:txBody>
                  <a:tcPr/>
                </a:tc>
                <a:tc>
                  <a:txBody>
                    <a:bodyPr/>
                    <a:lstStyle/>
                    <a:p>
                      <a:pPr algn="l" rtl="0"/>
                      <a:endParaRPr lang="en-US" sz="1400" dirty="0"/>
                    </a:p>
                  </a:txBody>
                  <a:tcPr/>
                </a:tc>
              </a:tr>
              <a:tr h="304800">
                <a:tc>
                  <a:txBody>
                    <a:bodyPr/>
                    <a:lstStyle/>
                    <a:p>
                      <a:pPr algn="l" rtl="0"/>
                      <a:r>
                        <a:rPr lang="en-US" sz="1400" b="0" i="0" u="none" strike="noStrike" kern="1200" baseline="0" dirty="0" err="1" smtClean="0">
                          <a:solidFill>
                            <a:schemeClr val="tx1"/>
                          </a:solidFill>
                          <a:latin typeface="+mn-lt"/>
                          <a:ea typeface="+mn-ea"/>
                          <a:cs typeface="+mn-cs"/>
                        </a:rPr>
                        <a:t>adobe_dreamweaver</a:t>
                      </a:r>
                      <a:endParaRPr lang="en-US" sz="1400" dirty="0"/>
                    </a:p>
                  </a:txBody>
                  <a:tcPr/>
                </a:tc>
                <a:tc>
                  <a:txBody>
                    <a:bodyPr/>
                    <a:lstStyle/>
                    <a:p>
                      <a:pPr algn="l" rtl="0"/>
                      <a:r>
                        <a:rPr lang="en-US" sz="1400" dirty="0" smtClean="0"/>
                        <a:t>adobe</a:t>
                      </a:r>
                      <a:endParaRPr lang="en-US" sz="1400" dirty="0"/>
                    </a:p>
                  </a:txBody>
                  <a:tcPr/>
                </a:tc>
                <a:tc>
                  <a:txBody>
                    <a:bodyPr/>
                    <a:lstStyle/>
                    <a:p>
                      <a:pPr algn="l" rtl="0"/>
                      <a:endParaRPr lang="en-US" sz="1400" dirty="0"/>
                    </a:p>
                  </a:txBody>
                  <a:tcPr/>
                </a:tc>
              </a:tr>
            </a:tbl>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228731077"/>
              </p:ext>
            </p:extLst>
          </p:nvPr>
        </p:nvGraphicFramePr>
        <p:xfrm>
          <a:off x="3758484" y="3505200"/>
          <a:ext cx="279400" cy="279400"/>
        </p:xfrm>
        <a:graphic>
          <a:graphicData uri="http://schemas.openxmlformats.org/presentationml/2006/ole">
            <mc:AlternateContent xmlns:mc="http://schemas.openxmlformats.org/markup-compatibility/2006">
              <mc:Choice xmlns:v="urn:schemas-microsoft-com:vml" Requires="v">
                <p:oleObj spid="_x0000_s56062" name="Equation" r:id="rId12" imgW="279360" imgH="279360" progId="Equation.DSMT4">
                  <p:embed/>
                </p:oleObj>
              </mc:Choice>
              <mc:Fallback>
                <p:oleObj name="Equation" r:id="rId12" imgW="279360" imgH="279360" progId="Equation.DSMT4">
                  <p:embed/>
                  <p:pic>
                    <p:nvPicPr>
                      <p:cNvPr id="0" name=""/>
                      <p:cNvPicPr>
                        <a:picLocks noChangeAspect="1" noChangeArrowheads="1"/>
                      </p:cNvPicPr>
                      <p:nvPr/>
                    </p:nvPicPr>
                    <p:blipFill>
                      <a:blip r:embed="rId13"/>
                      <a:srcRect/>
                      <a:stretch>
                        <a:fillRect/>
                      </a:stretch>
                    </p:blipFill>
                    <p:spPr bwMode="auto">
                      <a:xfrm>
                        <a:off x="3758484" y="3505200"/>
                        <a:ext cx="279400" cy="279400"/>
                      </a:xfrm>
                      <a:prstGeom prst="rect">
                        <a:avLst/>
                      </a:prstGeom>
                      <a:noFill/>
                      <a:ln>
                        <a:noFill/>
                      </a:ln>
                    </p:spPr>
                  </p:pic>
                </p:oleObj>
              </mc:Fallback>
            </mc:AlternateContent>
          </a:graphicData>
        </a:graphic>
      </p:graphicFrame>
      <p:grpSp>
        <p:nvGrpSpPr>
          <p:cNvPr id="23" name="Group 22"/>
          <p:cNvGrpSpPr/>
          <p:nvPr/>
        </p:nvGrpSpPr>
        <p:grpSpPr>
          <a:xfrm>
            <a:off x="7435850" y="5356225"/>
            <a:ext cx="669925" cy="909638"/>
            <a:chOff x="7435850" y="5356225"/>
            <a:chExt cx="669925" cy="909638"/>
          </a:xfrm>
        </p:grpSpPr>
        <p:graphicFrame>
          <p:nvGraphicFramePr>
            <p:cNvPr id="18" name="Object 17"/>
            <p:cNvGraphicFramePr>
              <a:graphicFrameLocks noChangeAspect="1"/>
            </p:cNvGraphicFramePr>
            <p:nvPr>
              <p:extLst>
                <p:ext uri="{D42A27DB-BD31-4B8C-83A1-F6EECF244321}">
                  <p14:modId xmlns:p14="http://schemas.microsoft.com/office/powerpoint/2010/main" val="1434376531"/>
                </p:ext>
              </p:extLst>
            </p:nvPr>
          </p:nvGraphicFramePr>
          <p:xfrm>
            <a:off x="7439025" y="5356225"/>
            <a:ext cx="622300" cy="279400"/>
          </p:xfrm>
          <a:graphic>
            <a:graphicData uri="http://schemas.openxmlformats.org/presentationml/2006/ole">
              <mc:AlternateContent xmlns:mc="http://schemas.openxmlformats.org/markup-compatibility/2006">
                <mc:Choice xmlns:v="urn:schemas-microsoft-com:vml" Requires="v">
                  <p:oleObj spid="_x0000_s56063" name="Equation" r:id="rId14" imgW="622080" imgH="279360" progId="Equation.DSMT4">
                    <p:embed/>
                  </p:oleObj>
                </mc:Choice>
                <mc:Fallback>
                  <p:oleObj name="Equation" r:id="rId14" imgW="622080" imgH="279360" progId="Equation.DSMT4">
                    <p:embed/>
                    <p:pic>
                      <p:nvPicPr>
                        <p:cNvPr id="0" name=""/>
                        <p:cNvPicPr/>
                        <p:nvPr/>
                      </p:nvPicPr>
                      <p:blipFill>
                        <a:blip r:embed="rId15"/>
                        <a:stretch>
                          <a:fillRect/>
                        </a:stretch>
                      </p:blipFill>
                      <p:spPr>
                        <a:xfrm>
                          <a:off x="7439025" y="5356225"/>
                          <a:ext cx="622300" cy="2794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397270263"/>
                </p:ext>
              </p:extLst>
            </p:nvPr>
          </p:nvGraphicFramePr>
          <p:xfrm>
            <a:off x="7445375" y="5986463"/>
            <a:ext cx="660400" cy="279400"/>
          </p:xfrm>
          <a:graphic>
            <a:graphicData uri="http://schemas.openxmlformats.org/presentationml/2006/ole">
              <mc:AlternateContent xmlns:mc="http://schemas.openxmlformats.org/markup-compatibility/2006">
                <mc:Choice xmlns:v="urn:schemas-microsoft-com:vml" Requires="v">
                  <p:oleObj spid="_x0000_s56064" name="Equation" r:id="rId16" imgW="660240" imgH="279360" progId="Equation.DSMT4">
                    <p:embed/>
                  </p:oleObj>
                </mc:Choice>
                <mc:Fallback>
                  <p:oleObj name="Equation" r:id="rId16" imgW="660240" imgH="279360" progId="Equation.DSMT4">
                    <p:embed/>
                    <p:pic>
                      <p:nvPicPr>
                        <p:cNvPr id="0" name=""/>
                        <p:cNvPicPr/>
                        <p:nvPr/>
                      </p:nvPicPr>
                      <p:blipFill>
                        <a:blip r:embed="rId17"/>
                        <a:stretch>
                          <a:fillRect/>
                        </a:stretch>
                      </p:blipFill>
                      <p:spPr>
                        <a:xfrm>
                          <a:off x="7445375" y="5986463"/>
                          <a:ext cx="660400" cy="2794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402446649"/>
                </p:ext>
              </p:extLst>
            </p:nvPr>
          </p:nvGraphicFramePr>
          <p:xfrm>
            <a:off x="7435850" y="5668963"/>
            <a:ext cx="660400" cy="279400"/>
          </p:xfrm>
          <a:graphic>
            <a:graphicData uri="http://schemas.openxmlformats.org/presentationml/2006/ole">
              <mc:AlternateContent xmlns:mc="http://schemas.openxmlformats.org/markup-compatibility/2006">
                <mc:Choice xmlns:v="urn:schemas-microsoft-com:vml" Requires="v">
                  <p:oleObj spid="_x0000_s56065" name="Equation" r:id="rId18" imgW="660240" imgH="279360" progId="Equation.DSMT4">
                    <p:embed/>
                  </p:oleObj>
                </mc:Choice>
                <mc:Fallback>
                  <p:oleObj name="Equation" r:id="rId18" imgW="660240" imgH="279360" progId="Equation.DSMT4">
                    <p:embed/>
                    <p:pic>
                      <p:nvPicPr>
                        <p:cNvPr id="0" name=""/>
                        <p:cNvPicPr>
                          <a:picLocks noChangeAspect="1" noChangeArrowheads="1"/>
                        </p:cNvPicPr>
                        <p:nvPr/>
                      </p:nvPicPr>
                      <p:blipFill>
                        <a:blip r:embed="rId19"/>
                        <a:srcRect/>
                        <a:stretch>
                          <a:fillRect/>
                        </a:stretch>
                      </p:blipFill>
                      <p:spPr bwMode="auto">
                        <a:xfrm>
                          <a:off x="7435850" y="5668963"/>
                          <a:ext cx="660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2" name="Table 21"/>
          <p:cNvGraphicFramePr>
            <a:graphicFrameLocks noGrp="1"/>
          </p:cNvGraphicFramePr>
          <p:nvPr>
            <p:extLst>
              <p:ext uri="{D42A27DB-BD31-4B8C-83A1-F6EECF244321}">
                <p14:modId xmlns:p14="http://schemas.microsoft.com/office/powerpoint/2010/main" val="911462575"/>
              </p:ext>
            </p:extLst>
          </p:nvPr>
        </p:nvGraphicFramePr>
        <p:xfrm>
          <a:off x="4724400" y="5015470"/>
          <a:ext cx="3447245" cy="1670068"/>
        </p:xfrm>
        <a:graphic>
          <a:graphicData uri="http://schemas.openxmlformats.org/drawingml/2006/table">
            <a:tbl>
              <a:tblPr firstRow="1" bandRow="1">
                <a:tableStyleId>{5940675A-B579-460E-94D1-54222C63F5DA}</a:tableStyleId>
              </a:tblPr>
              <a:tblGrid>
                <a:gridCol w="1779431"/>
                <a:gridCol w="905814"/>
                <a:gridCol w="762000"/>
              </a:tblGrid>
              <a:tr h="264497">
                <a:tc>
                  <a:txBody>
                    <a:bodyPr/>
                    <a:lstStyle/>
                    <a:p>
                      <a:pPr algn="l" rtl="0"/>
                      <a:r>
                        <a:rPr lang="en-US" sz="1400" dirty="0" smtClean="0"/>
                        <a:t>Product</a:t>
                      </a:r>
                      <a:endParaRPr lang="en-US" sz="1400" dirty="0"/>
                    </a:p>
                  </a:txBody>
                  <a:tcPr/>
                </a:tc>
                <a:tc>
                  <a:txBody>
                    <a:bodyPr/>
                    <a:lstStyle/>
                    <a:p>
                      <a:pPr algn="l" rtl="0"/>
                      <a:r>
                        <a:rPr lang="en-US" sz="1400" dirty="0" smtClean="0"/>
                        <a:t>Company</a:t>
                      </a:r>
                      <a:endParaRPr lang="en-US" sz="1400" dirty="0"/>
                    </a:p>
                  </a:txBody>
                  <a:tcPr/>
                </a:tc>
                <a:tc>
                  <a:txBody>
                    <a:bodyPr/>
                    <a:lstStyle/>
                    <a:p>
                      <a:pPr algn="l" rtl="0"/>
                      <a:r>
                        <a:rPr lang="en-US" sz="1400" dirty="0" smtClean="0"/>
                        <a:t>P</a:t>
                      </a:r>
                      <a:endParaRPr lang="en-US" sz="1400" dirty="0"/>
                    </a:p>
                  </a:txBody>
                  <a:tcPr/>
                </a:tc>
              </a:tr>
              <a:tr h="328948">
                <a:tc>
                  <a:txBody>
                    <a:bodyPr/>
                    <a:lstStyle/>
                    <a:p>
                      <a:pPr algn="l" rtl="0"/>
                      <a:r>
                        <a:rPr lang="en-US" sz="1400" b="0" i="0" u="none" strike="noStrike" kern="1200" baseline="0" dirty="0" err="1" smtClean="0">
                          <a:solidFill>
                            <a:schemeClr val="tx1"/>
                          </a:solidFill>
                          <a:latin typeface="+mn-lt"/>
                          <a:ea typeface="+mn-ea"/>
                          <a:cs typeface="+mn-cs"/>
                        </a:rPr>
                        <a:t>personal_computer</a:t>
                      </a:r>
                      <a:endParaRPr lang="en-US" sz="1400" dirty="0"/>
                    </a:p>
                  </a:txBody>
                  <a:tcPr/>
                </a:tc>
                <a:tc>
                  <a:txBody>
                    <a:bodyPr/>
                    <a:lstStyle/>
                    <a:p>
                      <a:pPr algn="l" rtl="0"/>
                      <a:r>
                        <a:rPr lang="en-US" sz="1400" dirty="0" err="1" smtClean="0"/>
                        <a:t>ibm</a:t>
                      </a:r>
                      <a:endParaRPr lang="en-US" sz="1400" dirty="0"/>
                    </a:p>
                  </a:txBody>
                  <a:tcPr/>
                </a:tc>
                <a:tc>
                  <a:txBody>
                    <a:bodyPr/>
                    <a:lstStyle/>
                    <a:p>
                      <a:pPr algn="l" rtl="0"/>
                      <a:r>
                        <a:rPr lang="en-US" sz="1400" dirty="0" smtClean="0"/>
                        <a:t>?</a:t>
                      </a:r>
                      <a:endParaRPr lang="en-US" sz="1400" dirty="0"/>
                    </a:p>
                  </a:txBody>
                  <a:tcPr/>
                </a:tc>
              </a:tr>
              <a:tr h="304800">
                <a:tc>
                  <a:txBody>
                    <a:bodyPr/>
                    <a:lstStyle/>
                    <a:p>
                      <a:pPr algn="l" rtl="0"/>
                      <a:r>
                        <a:rPr lang="en-US" sz="1400" b="0" i="0" u="none" strike="noStrike" kern="1200" baseline="0" dirty="0" err="1" smtClean="0">
                          <a:solidFill>
                            <a:schemeClr val="tx1"/>
                          </a:solidFill>
                          <a:latin typeface="+mn-lt"/>
                          <a:ea typeface="+mn-ea"/>
                          <a:cs typeface="+mn-cs"/>
                        </a:rPr>
                        <a:t>adobe_indesign</a:t>
                      </a:r>
                      <a:endParaRPr lang="en-US" sz="1400" dirty="0"/>
                    </a:p>
                  </a:txBody>
                  <a:tcPr/>
                </a:tc>
                <a:tc>
                  <a:txBody>
                    <a:bodyPr/>
                    <a:lstStyle/>
                    <a:p>
                      <a:pPr algn="l" rtl="0"/>
                      <a:r>
                        <a:rPr lang="en-US" sz="1400" dirty="0" smtClean="0"/>
                        <a:t>adobe</a:t>
                      </a:r>
                      <a:endParaRPr lang="en-US" sz="1400" dirty="0"/>
                    </a:p>
                  </a:txBody>
                  <a:tcPr/>
                </a:tc>
                <a:tc>
                  <a:txBody>
                    <a:bodyPr/>
                    <a:lstStyle/>
                    <a:p>
                      <a:pPr algn="l" rtl="0"/>
                      <a:r>
                        <a:rPr lang="en-US" sz="1400" dirty="0" smtClean="0"/>
                        <a:t>?</a:t>
                      </a:r>
                      <a:endParaRPr lang="en-US" sz="1400" dirty="0"/>
                    </a:p>
                  </a:txBody>
                  <a:tcPr/>
                </a:tc>
              </a:tr>
              <a:tr h="304800">
                <a:tc>
                  <a:txBody>
                    <a:bodyPr/>
                    <a:lstStyle/>
                    <a:p>
                      <a:pPr algn="l" rtl="0"/>
                      <a:r>
                        <a:rPr lang="en-US" sz="1400" b="0" i="0" u="none" strike="noStrike" kern="1200" baseline="0" dirty="0" err="1" smtClean="0">
                          <a:solidFill>
                            <a:schemeClr val="tx1"/>
                          </a:solidFill>
                          <a:latin typeface="+mn-lt"/>
                          <a:ea typeface="+mn-ea"/>
                          <a:cs typeface="+mn-cs"/>
                        </a:rPr>
                        <a:t>adobe_dreamweaver</a:t>
                      </a:r>
                      <a:endParaRPr lang="en-US" sz="1400" dirty="0"/>
                    </a:p>
                  </a:txBody>
                  <a:tcPr/>
                </a:tc>
                <a:tc>
                  <a:txBody>
                    <a:bodyPr/>
                    <a:lstStyle/>
                    <a:p>
                      <a:pPr algn="l" rtl="0"/>
                      <a:r>
                        <a:rPr lang="en-US" sz="1400" dirty="0" smtClean="0"/>
                        <a:t>adobe</a:t>
                      </a:r>
                      <a:endParaRPr lang="en-US" sz="1400" dirty="0"/>
                    </a:p>
                  </a:txBody>
                  <a:tcPr/>
                </a:tc>
                <a:tc>
                  <a:txBody>
                    <a:bodyPr/>
                    <a:lstStyle/>
                    <a:p>
                      <a:pPr algn="l" rtl="0"/>
                      <a:r>
                        <a:rPr lang="en-US" sz="1400" dirty="0" smtClean="0"/>
                        <a:t>?</a:t>
                      </a:r>
                      <a:endParaRPr lang="en-US" sz="1400" dirty="0"/>
                    </a:p>
                  </a:txBody>
                  <a:tcPr/>
                </a:tc>
              </a:tr>
            </a:tbl>
          </a:graphicData>
        </a:graphic>
      </p:graphicFrame>
      <p:grpSp>
        <p:nvGrpSpPr>
          <p:cNvPr id="27" name="Group 26"/>
          <p:cNvGrpSpPr/>
          <p:nvPr/>
        </p:nvGrpSpPr>
        <p:grpSpPr>
          <a:xfrm>
            <a:off x="3862674" y="5335488"/>
            <a:ext cx="5290985" cy="923330"/>
            <a:chOff x="3581400" y="3124200"/>
            <a:chExt cx="5290985" cy="923330"/>
          </a:xfrm>
        </p:grpSpPr>
        <p:sp>
          <p:nvSpPr>
            <p:cNvPr id="24" name="TextBox 23"/>
            <p:cNvSpPr txBox="1">
              <a:spLocks noChangeArrowheads="1"/>
            </p:cNvSpPr>
            <p:nvPr/>
          </p:nvSpPr>
          <p:spPr bwMode="auto">
            <a:xfrm>
              <a:off x="3581400" y="3124200"/>
              <a:ext cx="5290985" cy="923330"/>
            </a:xfrm>
            <a:prstGeom prst="rect">
              <a:avLst/>
            </a:prstGeom>
            <a:solidFill>
              <a:schemeClr val="bg1"/>
            </a:solidFill>
            <a:ln w="9525">
              <a:noFill/>
              <a:miter lim="800000"/>
              <a:headEnd/>
              <a:tailEnd/>
            </a:ln>
          </p:spPr>
          <p:txBody>
            <a:bodyPr wrap="square">
              <a:prstTxWarp prst="textNoShape">
                <a:avLst/>
              </a:prstTxWarp>
              <a:spAutoFit/>
            </a:bodyPr>
            <a:lstStyle/>
            <a:p>
              <a:pPr algn="l"/>
              <a:r>
                <a:rPr lang="en-US" b="1" dirty="0" smtClean="0">
                  <a:solidFill>
                    <a:srgbClr val="FF0000"/>
                  </a:solidFill>
                  <a:latin typeface="Arial" pitchFamily="34" charset="0"/>
                  <a:cs typeface="Arial" pitchFamily="34" charset="0"/>
                </a:rPr>
                <a:t>For the corresponding Boolean query,</a:t>
              </a:r>
            </a:p>
            <a:p>
              <a:pPr algn="l"/>
              <a:r>
                <a:rPr lang="en-US" b="1" dirty="0" smtClean="0">
                  <a:solidFill>
                    <a:srgbClr val="FF0000"/>
                  </a:solidFill>
                  <a:latin typeface="Arial" pitchFamily="34" charset="0"/>
                  <a:cs typeface="Arial" pitchFamily="34" charset="0"/>
                </a:rPr>
                <a:t> we need to calculate the probability</a:t>
              </a:r>
            </a:p>
            <a:p>
              <a:pPr algn="l"/>
              <a:r>
                <a:rPr lang="en-US" b="1" dirty="0" smtClean="0">
                  <a:solidFill>
                    <a:srgbClr val="FF0000"/>
                  </a:solidFill>
                  <a:latin typeface="Arial" pitchFamily="34" charset="0"/>
                  <a:cs typeface="Arial" pitchFamily="34" charset="0"/>
                </a:rPr>
                <a:t> of the formula: </a:t>
              </a:r>
            </a:p>
          </p:txBody>
        </p:sp>
        <p:graphicFrame>
          <p:nvGraphicFramePr>
            <p:cNvPr id="25" name="Object 24"/>
            <p:cNvGraphicFramePr>
              <a:graphicFrameLocks noChangeAspect="1"/>
            </p:cNvGraphicFramePr>
            <p:nvPr>
              <p:extLst>
                <p:ext uri="{D42A27DB-BD31-4B8C-83A1-F6EECF244321}">
                  <p14:modId xmlns:p14="http://schemas.microsoft.com/office/powerpoint/2010/main" val="804060441"/>
                </p:ext>
              </p:extLst>
            </p:nvPr>
          </p:nvGraphicFramePr>
          <p:xfrm>
            <a:off x="5362620" y="3762764"/>
            <a:ext cx="2768600" cy="279400"/>
          </p:xfrm>
          <a:graphic>
            <a:graphicData uri="http://schemas.openxmlformats.org/presentationml/2006/ole">
              <mc:AlternateContent xmlns:mc="http://schemas.openxmlformats.org/markup-compatibility/2006">
                <mc:Choice xmlns:v="urn:schemas-microsoft-com:vml" Requires="v">
                  <p:oleObj spid="_x0000_s56066" name="Equation" r:id="rId20" imgW="2768400" imgH="279360" progId="Equation.DSMT4">
                    <p:embed/>
                  </p:oleObj>
                </mc:Choice>
                <mc:Fallback>
                  <p:oleObj name="Equation" r:id="rId20" imgW="2768400" imgH="279360" progId="Equation.DSMT4">
                    <p:embed/>
                    <p:pic>
                      <p:nvPicPr>
                        <p:cNvPr id="0" name=""/>
                        <p:cNvPicPr/>
                        <p:nvPr/>
                      </p:nvPicPr>
                      <p:blipFill>
                        <a:blip r:embed="rId21"/>
                        <a:stretch>
                          <a:fillRect/>
                        </a:stretch>
                      </p:blipFill>
                      <p:spPr>
                        <a:xfrm>
                          <a:off x="5362620" y="3762764"/>
                          <a:ext cx="2768600" cy="279400"/>
                        </a:xfrm>
                        <a:prstGeom prst="rect">
                          <a:avLst/>
                        </a:prstGeom>
                      </p:spPr>
                    </p:pic>
                  </p:oleObj>
                </mc:Fallback>
              </mc:AlternateContent>
            </a:graphicData>
          </a:graphic>
        </p:graphicFrame>
      </p:grpSp>
      <p:sp>
        <p:nvSpPr>
          <p:cNvPr id="29" name="Rectangle 28"/>
          <p:cNvSpPr/>
          <p:nvPr/>
        </p:nvSpPr>
        <p:spPr>
          <a:xfrm>
            <a:off x="2743200" y="6347138"/>
            <a:ext cx="3261342" cy="369332"/>
          </a:xfrm>
          <a:prstGeom prst="rect">
            <a:avLst/>
          </a:prstGeom>
        </p:spPr>
        <p:txBody>
          <a:bodyPr wrap="none">
            <a:spAutoFit/>
          </a:bodyPr>
          <a:lstStyle/>
          <a:p>
            <a:pPr eaLnBrk="0" fontAlgn="auto" hangingPunct="0">
              <a:spcBef>
                <a:spcPts val="0"/>
              </a:spcBef>
              <a:spcAft>
                <a:spcPts val="0"/>
              </a:spcAft>
              <a:defRPr/>
            </a:pPr>
            <a:r>
              <a:rPr lang="en-US" dirty="0">
                <a:solidFill>
                  <a:srgbClr val="7F7F7F"/>
                </a:solidFill>
              </a:rPr>
              <a:t>[</a:t>
            </a:r>
            <a:r>
              <a:rPr lang="en-US" dirty="0" smtClean="0">
                <a:solidFill>
                  <a:srgbClr val="7F7F7F"/>
                </a:solidFill>
              </a:rPr>
              <a:t>Suciu&amp;Olteanu&amp;Re’&amp;Koch2011]</a:t>
            </a:r>
            <a:endParaRPr lang="en-US" dirty="0">
              <a:solidFill>
                <a:srgbClr val="7F7F7F"/>
              </a:solidFill>
            </a:endParaRPr>
          </a:p>
        </p:txBody>
      </p:sp>
    </p:spTree>
    <p:extLst>
      <p:ext uri="{BB962C8B-B14F-4D97-AF65-F5344CB8AC3E}">
        <p14:creationId xmlns:p14="http://schemas.microsoft.com/office/powerpoint/2010/main" val="439246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8"/>
            <a:ext cx="8229600" cy="1143000"/>
          </a:xfrm>
        </p:spPr>
        <p:txBody>
          <a:bodyPr>
            <a:normAutofit/>
          </a:bodyPr>
          <a:lstStyle/>
          <a:p>
            <a:r>
              <a:rPr lang="en-US" dirty="0" smtClean="0"/>
              <a:t>Motivation: Census scenario</a:t>
            </a:r>
            <a:endParaRPr lang="en-US" dirty="0"/>
          </a:p>
        </p:txBody>
      </p:sp>
      <p:sp>
        <p:nvSpPr>
          <p:cNvPr id="4" name="Rectangle 3"/>
          <p:cNvSpPr/>
          <p:nvPr/>
        </p:nvSpPr>
        <p:spPr>
          <a:xfrm>
            <a:off x="1447800" y="1211702"/>
            <a:ext cx="4572000"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lgn="l" rtl="0"/>
            <a:r>
              <a:rPr lang="en-US" sz="2400" dirty="0"/>
              <a:t>I</a:t>
            </a:r>
            <a:r>
              <a:rPr lang="en-US" sz="2400" dirty="0" smtClean="0"/>
              <a:t>ndividuals </a:t>
            </a:r>
            <a:r>
              <a:rPr lang="en-US" sz="2400" dirty="0"/>
              <a:t>manually fill in forms</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32" t="14464" r="1209" b="20357"/>
          <a:stretch/>
        </p:blipFill>
        <p:spPr bwMode="auto">
          <a:xfrm>
            <a:off x="343268" y="1993733"/>
            <a:ext cx="3998374" cy="16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1" t="16428" r="1209" b="18393"/>
          <a:stretch/>
        </p:blipFill>
        <p:spPr bwMode="auto">
          <a:xfrm>
            <a:off x="4572000" y="1981200"/>
            <a:ext cx="4028578" cy="162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430866" y="3962400"/>
            <a:ext cx="6189134"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algn="l" rtl="0"/>
            <a:r>
              <a:rPr lang="en-US" sz="2400" dirty="0" smtClean="0"/>
              <a:t>Data is placed in a DB using OCR or manually</a:t>
            </a:r>
            <a:endParaRPr lang="en-US" sz="2400" dirty="0"/>
          </a:p>
        </p:txBody>
      </p:sp>
      <p:sp>
        <p:nvSpPr>
          <p:cNvPr id="8" name="TextBox 7"/>
          <p:cNvSpPr txBox="1"/>
          <p:nvPr/>
        </p:nvSpPr>
        <p:spPr>
          <a:xfrm>
            <a:off x="152400" y="4648200"/>
            <a:ext cx="8610600" cy="2554545"/>
          </a:xfrm>
          <a:prstGeom prst="rect">
            <a:avLst/>
          </a:prstGeom>
          <a:noFill/>
        </p:spPr>
        <p:txBody>
          <a:bodyPr wrap="square" rtlCol="0">
            <a:spAutoFit/>
          </a:bodyPr>
          <a:lstStyle/>
          <a:p>
            <a:pPr algn="l" rtl="0"/>
            <a:r>
              <a:rPr lang="en-US" sz="2000" dirty="0" smtClean="0"/>
              <a:t>Uncertainty:</a:t>
            </a:r>
          </a:p>
          <a:p>
            <a:pPr marL="742950" lvl="1" indent="-285750" algn="l" rtl="0">
              <a:buFont typeface="Arial" pitchFamily="34" charset="0"/>
              <a:buChar char="•"/>
            </a:pPr>
            <a:r>
              <a:rPr lang="en-US" sz="2000" dirty="0" smtClean="0"/>
              <a:t>Is Smith single or married ?</a:t>
            </a:r>
          </a:p>
          <a:p>
            <a:pPr marL="742950" lvl="1" indent="-285750" algn="l" rtl="0">
              <a:buFont typeface="Arial" pitchFamily="34" charset="0"/>
              <a:buChar char="•"/>
            </a:pPr>
            <a:r>
              <a:rPr lang="en-US" sz="2000" dirty="0" smtClean="0"/>
              <a:t>What is Brown’s marital status ?</a:t>
            </a:r>
          </a:p>
          <a:p>
            <a:pPr marL="742950" lvl="1" indent="-285750" algn="l" rtl="0">
              <a:buFont typeface="Arial" pitchFamily="34" charset="0"/>
              <a:buChar char="•"/>
            </a:pPr>
            <a:r>
              <a:rPr lang="en-US" sz="2000" dirty="0" smtClean="0"/>
              <a:t>What is Smith’s social security number:  185 or 785 ?</a:t>
            </a:r>
          </a:p>
          <a:p>
            <a:pPr marL="742950" lvl="1" indent="-285750" algn="l" rtl="0">
              <a:buFont typeface="Arial" pitchFamily="34" charset="0"/>
              <a:buChar char="•"/>
            </a:pPr>
            <a:r>
              <a:rPr lang="en-US" sz="2000" dirty="0"/>
              <a:t>What is </a:t>
            </a:r>
            <a:r>
              <a:rPr lang="en-US" sz="2000" dirty="0" smtClean="0"/>
              <a:t>Brown’s social </a:t>
            </a:r>
            <a:r>
              <a:rPr lang="en-US" sz="2000" dirty="0"/>
              <a:t>security number:  185 or </a:t>
            </a:r>
            <a:r>
              <a:rPr lang="en-US" sz="2000" dirty="0" smtClean="0"/>
              <a:t>186 </a:t>
            </a:r>
            <a:r>
              <a:rPr lang="en-US" sz="2000" dirty="0"/>
              <a:t>?</a:t>
            </a:r>
          </a:p>
          <a:p>
            <a:pPr lvl="1" algn="l" rtl="0"/>
            <a:endParaRPr lang="en-US" sz="2000" dirty="0" smtClean="0"/>
          </a:p>
          <a:p>
            <a:pPr marL="742950" lvl="1" indent="-285750" algn="l" rtl="0">
              <a:buFont typeface="Arial" pitchFamily="34" charset="0"/>
              <a:buChar char="•"/>
            </a:pPr>
            <a:endParaRPr lang="en-US" sz="2000" dirty="0" smtClean="0"/>
          </a:p>
          <a:p>
            <a:pPr algn="l" rtl="0"/>
            <a:endParaRPr lang="en-US" sz="2000" dirty="0"/>
          </a:p>
        </p:txBody>
      </p:sp>
      <p:sp>
        <p:nvSpPr>
          <p:cNvPr id="9" name="Rectangle 8"/>
          <p:cNvSpPr/>
          <p:nvPr/>
        </p:nvSpPr>
        <p:spPr>
          <a:xfrm>
            <a:off x="2743200" y="6400800"/>
            <a:ext cx="3261342" cy="369332"/>
          </a:xfrm>
          <a:prstGeom prst="rect">
            <a:avLst/>
          </a:prstGeom>
        </p:spPr>
        <p:txBody>
          <a:bodyPr wrap="none">
            <a:spAutoFit/>
          </a:bodyPr>
          <a:lstStyle/>
          <a:p>
            <a:pPr eaLnBrk="0" fontAlgn="auto" hangingPunct="0">
              <a:spcBef>
                <a:spcPts val="0"/>
              </a:spcBef>
              <a:spcAft>
                <a:spcPts val="0"/>
              </a:spcAft>
              <a:defRPr/>
            </a:pPr>
            <a:r>
              <a:rPr lang="en-US" dirty="0">
                <a:solidFill>
                  <a:srgbClr val="7F7F7F"/>
                </a:solidFill>
              </a:rPr>
              <a:t>[</a:t>
            </a:r>
            <a:r>
              <a:rPr lang="en-US" dirty="0" smtClean="0">
                <a:solidFill>
                  <a:srgbClr val="7F7F7F"/>
                </a:solidFill>
              </a:rPr>
              <a:t>Suciu&amp;Olteanu&amp;Re’&amp;Koch2011]</a:t>
            </a:r>
            <a:endParaRPr lang="en-US" dirty="0">
              <a:solidFill>
                <a:srgbClr val="7F7F7F"/>
              </a:solidFill>
            </a:endParaRPr>
          </a:p>
        </p:txBody>
      </p:sp>
    </p:spTree>
    <p:extLst>
      <p:ext uri="{BB962C8B-B14F-4D97-AF65-F5344CB8AC3E}">
        <p14:creationId xmlns:p14="http://schemas.microsoft.com/office/powerpoint/2010/main" val="580147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8801099" cy="965730"/>
          </a:xfrm>
        </p:spPr>
        <p:txBody>
          <a:bodyPr/>
          <a:lstStyle/>
          <a:p>
            <a:r>
              <a:rPr lang="en-US" sz="3200" dirty="0" smtClean="0"/>
              <a:t>Tuple Independent Probabilistic Databases</a:t>
            </a:r>
            <a:endParaRPr lang="en-US" sz="3200"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001239077"/>
                  </p:ext>
                </p:extLst>
              </p:nvPr>
            </p:nvGraphicFramePr>
            <p:xfrm>
              <a:off x="3734271" y="1241442"/>
              <a:ext cx="2071434" cy="1625600"/>
            </p:xfrm>
            <a:graphic>
              <a:graphicData uri="http://schemas.openxmlformats.org/drawingml/2006/table">
                <a:tbl>
                  <a:tblPr firstRow="1" bandRow="1">
                    <a:tableStyleId>{5C22544A-7EE6-4342-B048-85BDC9FD1C3A}</a:tableStyleId>
                  </a:tblPr>
                  <a:tblGrid>
                    <a:gridCol w="767198"/>
                    <a:gridCol w="488217"/>
                    <a:gridCol w="816019"/>
                  </a:tblGrid>
                  <a:tr h="406400">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2</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0.5</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2</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2</m:t>
                                    </m:r>
                                  </m:sub>
                                </m:sSub>
                              </m:oMath>
                            </m:oMathPara>
                          </a14:m>
                          <a:endParaRPr lang="en-US" dirty="0">
                            <a:solidFill>
                              <a:schemeClr val="tx1"/>
                            </a:solidFill>
                          </a:endParaRPr>
                        </a:p>
                      </a:txBody>
                      <a:tcPr/>
                    </a:tc>
                    <a:tc>
                      <a:txBody>
                        <a:bodyPr/>
                        <a:lstStyle/>
                        <a:p>
                          <a:pPr algn="l" rtl="0"/>
                          <a:r>
                            <a:rPr lang="en-US" dirty="0" smtClean="0">
                              <a:solidFill>
                                <a:schemeClr val="tx1"/>
                              </a:solidFill>
                            </a:rPr>
                            <a:t>0.25</a:t>
                          </a:r>
                          <a:endParaRPr lang="en-US" dirty="0">
                            <a:solidFill>
                              <a:schemeClr val="tx1"/>
                            </a:solidFill>
                          </a:endParaRPr>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001239077"/>
                  </p:ext>
                </p:extLst>
              </p:nvPr>
            </p:nvGraphicFramePr>
            <p:xfrm>
              <a:off x="3734271" y="1241442"/>
              <a:ext cx="2071434" cy="1625600"/>
            </p:xfrm>
            <a:graphic>
              <a:graphicData uri="http://schemas.openxmlformats.org/drawingml/2006/table">
                <a:tbl>
                  <a:tblPr firstRow="1" bandRow="1">
                    <a:tableStyleId>{5C22544A-7EE6-4342-B048-85BDC9FD1C3A}</a:tableStyleId>
                  </a:tblPr>
                  <a:tblGrid>
                    <a:gridCol w="767198"/>
                    <a:gridCol w="488217"/>
                    <a:gridCol w="816019"/>
                  </a:tblGrid>
                  <a:tr h="406400">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endParaRPr lang="en-US"/>
                        </a:p>
                      </a:txBody>
                      <a:tcPr>
                        <a:blipFill rotWithShape="1">
                          <a:blip r:embed="rId2"/>
                          <a:stretch>
                            <a:fillRect l="-794" t="-107576" r="-169841" b="-228788"/>
                          </a:stretch>
                        </a:blipFill>
                      </a:tcPr>
                    </a:tc>
                    <a:tc>
                      <a:txBody>
                        <a:bodyPr/>
                        <a:lstStyle/>
                        <a:p>
                          <a:endParaRPr lang="en-US"/>
                        </a:p>
                      </a:txBody>
                      <a:tcPr>
                        <a:blipFill rotWithShape="1">
                          <a:blip r:embed="rId2"/>
                          <a:stretch>
                            <a:fillRect l="-160759" t="-107576" r="-170886" b="-228788"/>
                          </a:stretch>
                        </a:blipFill>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endParaRPr lang="en-US"/>
                        </a:p>
                      </a:txBody>
                      <a:tcPr>
                        <a:blipFill rotWithShape="1">
                          <a:blip r:embed="rId2"/>
                          <a:stretch>
                            <a:fillRect l="-794" t="-204478" r="-169841" b="-125373"/>
                          </a:stretch>
                        </a:blipFill>
                      </a:tcPr>
                    </a:tc>
                    <a:tc>
                      <a:txBody>
                        <a:bodyPr/>
                        <a:lstStyle/>
                        <a:p>
                          <a:endParaRPr lang="en-US"/>
                        </a:p>
                      </a:txBody>
                      <a:tcPr>
                        <a:blipFill rotWithShape="1">
                          <a:blip r:embed="rId2"/>
                          <a:stretch>
                            <a:fillRect l="-160759" t="-204478" r="-170886" b="-125373"/>
                          </a:stretch>
                        </a:blipFill>
                      </a:tcPr>
                    </a:tc>
                    <a:tc>
                      <a:txBody>
                        <a:bodyPr/>
                        <a:lstStyle/>
                        <a:p>
                          <a:pPr algn="l" rtl="0"/>
                          <a:r>
                            <a:rPr lang="en-US" dirty="0" smtClean="0">
                              <a:solidFill>
                                <a:schemeClr val="tx1"/>
                              </a:solidFill>
                            </a:rPr>
                            <a:t>0.5</a:t>
                          </a:r>
                          <a:endParaRPr lang="en-US" dirty="0">
                            <a:solidFill>
                              <a:schemeClr val="tx1"/>
                            </a:solidFill>
                          </a:endParaRPr>
                        </a:p>
                      </a:txBody>
                      <a:tcPr/>
                    </a:tc>
                  </a:tr>
                  <a:tr h="406400">
                    <a:tc>
                      <a:txBody>
                        <a:bodyPr/>
                        <a:lstStyle/>
                        <a:p>
                          <a:endParaRPr lang="en-US"/>
                        </a:p>
                      </a:txBody>
                      <a:tcPr>
                        <a:blipFill rotWithShape="1">
                          <a:blip r:embed="rId2"/>
                          <a:stretch>
                            <a:fillRect l="-794" t="-309091" r="-169841" b="-27273"/>
                          </a:stretch>
                        </a:blipFill>
                      </a:tcPr>
                    </a:tc>
                    <a:tc>
                      <a:txBody>
                        <a:bodyPr/>
                        <a:lstStyle/>
                        <a:p>
                          <a:endParaRPr lang="en-US"/>
                        </a:p>
                      </a:txBody>
                      <a:tcPr>
                        <a:blipFill rotWithShape="1">
                          <a:blip r:embed="rId2"/>
                          <a:stretch>
                            <a:fillRect l="-160759" t="-309091" r="-170886" b="-27273"/>
                          </a:stretch>
                        </a:blipFill>
                      </a:tcPr>
                    </a:tc>
                    <a:tc>
                      <a:txBody>
                        <a:bodyPr/>
                        <a:lstStyle/>
                        <a:p>
                          <a:pPr algn="l" rtl="0"/>
                          <a:r>
                            <a:rPr lang="en-US" dirty="0" smtClean="0">
                              <a:solidFill>
                                <a:schemeClr val="tx1"/>
                              </a:solidFill>
                            </a:rPr>
                            <a:t>0.25</a:t>
                          </a:r>
                          <a:endParaRPr lang="en-US" dirty="0">
                            <a:solidFill>
                              <a:schemeClr val="tx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3349826" y="1590116"/>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𝑠</m:t>
                          </m:r>
                        </m:e>
                        <m:sub>
                          <m:r>
                            <a:rPr lang="en-US" b="0" i="1" smtClean="0">
                              <a:solidFill>
                                <a:srgbClr val="00B050"/>
                              </a:solidFill>
                              <a:latin typeface="Cambria Math"/>
                            </a:rPr>
                            <m:t>1</m:t>
                          </m:r>
                        </m:sub>
                      </m:sSub>
                    </m:oMath>
                  </m:oMathPara>
                </a14:m>
                <a:endParaRPr lang="en-US" b="0" dirty="0" smtClean="0"/>
              </a:p>
              <a:p>
                <a:pPr algn="l" rtl="0"/>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349826" y="1590116"/>
                <a:ext cx="304800" cy="646331"/>
              </a:xfrm>
              <a:prstGeom prst="rect">
                <a:avLst/>
              </a:prstGeom>
              <a:blipFill rotWithShape="1">
                <a:blip r:embed="rId3"/>
                <a:stretch>
                  <a:fillRect r="-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45471" y="2042963"/>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𝑠</m:t>
                          </m:r>
                        </m:e>
                        <m:sub>
                          <m:r>
                            <a:rPr lang="en-US" b="0" i="1" smtClean="0">
                              <a:solidFill>
                                <a:srgbClr val="00B050"/>
                              </a:solidFill>
                              <a:latin typeface="Cambria Math"/>
                            </a:rPr>
                            <m:t>2</m:t>
                          </m:r>
                        </m:sub>
                      </m:sSub>
                    </m:oMath>
                  </m:oMathPara>
                </a14:m>
                <a:endParaRPr lang="en-US" b="0" dirty="0" smtClean="0"/>
              </a:p>
              <a:p>
                <a:pPr algn="l" rtl="0"/>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345471" y="2042963"/>
                <a:ext cx="304800" cy="646331"/>
              </a:xfrm>
              <a:prstGeom prst="rect">
                <a:avLst/>
              </a:prstGeom>
              <a:blipFill rotWithShape="1">
                <a:blip r:embed="rId4"/>
                <a:stretch>
                  <a:fillRect r="-1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266825262"/>
                  </p:ext>
                </p:extLst>
              </p:nvPr>
            </p:nvGraphicFramePr>
            <p:xfrm>
              <a:off x="6495576" y="1350330"/>
              <a:ext cx="1321083" cy="792480"/>
            </p:xfrm>
            <a:graphic>
              <a:graphicData uri="http://schemas.openxmlformats.org/drawingml/2006/table">
                <a:tbl>
                  <a:tblPr firstRow="1" bandRow="1">
                    <a:tableStyleId>{5C22544A-7EE6-4342-B048-85BDC9FD1C3A}</a:tableStyleId>
                  </a:tblPr>
                  <a:tblGrid>
                    <a:gridCol w="389561"/>
                    <a:gridCol w="389561"/>
                    <a:gridCol w="541961"/>
                  </a:tblGrid>
                  <a:tr h="381000">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D</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381000">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𝑑</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0.4</a:t>
                          </a:r>
                          <a:endParaRPr lang="en-US" dirty="0">
                            <a:solidFill>
                              <a:schemeClr val="tx1"/>
                            </a:solidFill>
                          </a:endParaRPr>
                        </a:p>
                      </a:txBody>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266825262"/>
                  </p:ext>
                </p:extLst>
              </p:nvPr>
            </p:nvGraphicFramePr>
            <p:xfrm>
              <a:off x="6495576" y="1350330"/>
              <a:ext cx="1321083" cy="792480"/>
            </p:xfrm>
            <a:graphic>
              <a:graphicData uri="http://schemas.openxmlformats.org/drawingml/2006/table">
                <a:tbl>
                  <a:tblPr firstRow="1" bandRow="1">
                    <a:tableStyleId>{5C22544A-7EE6-4342-B048-85BDC9FD1C3A}</a:tableStyleId>
                  </a:tblPr>
                  <a:tblGrid>
                    <a:gridCol w="389561"/>
                    <a:gridCol w="389561"/>
                    <a:gridCol w="541961"/>
                  </a:tblGrid>
                  <a:tr h="396240">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D</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396240">
                    <a:tc>
                      <a:txBody>
                        <a:bodyPr/>
                        <a:lstStyle/>
                        <a:p>
                          <a:endParaRPr lang="en-US"/>
                        </a:p>
                      </a:txBody>
                      <a:tcPr>
                        <a:blipFill rotWithShape="1">
                          <a:blip r:embed="rId5"/>
                          <a:stretch>
                            <a:fillRect l="-1563" t="-106154" r="-239063" b="-29231"/>
                          </a:stretch>
                        </a:blipFill>
                      </a:tcPr>
                    </a:tc>
                    <a:tc>
                      <a:txBody>
                        <a:bodyPr/>
                        <a:lstStyle/>
                        <a:p>
                          <a:endParaRPr lang="en-US"/>
                        </a:p>
                      </a:txBody>
                      <a:tcPr>
                        <a:blipFill rotWithShape="1">
                          <a:blip r:embed="rId5"/>
                          <a:stretch>
                            <a:fillRect l="-103175" t="-106154" r="-142857" b="-29231"/>
                          </a:stretch>
                        </a:blipFill>
                      </a:tcPr>
                    </a:tc>
                    <a:tc>
                      <a:txBody>
                        <a:bodyPr/>
                        <a:lstStyle/>
                        <a:p>
                          <a:pPr algn="l" rtl="0"/>
                          <a:r>
                            <a:rPr lang="en-US" dirty="0" smtClean="0">
                              <a:solidFill>
                                <a:schemeClr val="tx1"/>
                              </a:solidFill>
                            </a:rPr>
                            <a:t>0.4</a:t>
                          </a:r>
                          <a:endParaRPr lang="en-US" dirty="0">
                            <a:solidFill>
                              <a:schemeClr val="tx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6123293" y="1720445"/>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𝑡</m:t>
                          </m:r>
                        </m:e>
                        <m:sub>
                          <m:r>
                            <a:rPr lang="en-US" b="0" i="1" smtClean="0">
                              <a:solidFill>
                                <a:srgbClr val="00B050"/>
                              </a:solidFill>
                              <a:latin typeface="Cambria Math"/>
                            </a:rPr>
                            <m:t>1</m:t>
                          </m:r>
                        </m:sub>
                      </m:sSub>
                    </m:oMath>
                  </m:oMathPara>
                </a14:m>
                <a:endParaRPr lang="en-US" b="0" dirty="0" smtClean="0"/>
              </a:p>
              <a:p>
                <a:pPr algn="l" rtl="0"/>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123293" y="1720445"/>
                <a:ext cx="304800" cy="646331"/>
              </a:xfrm>
              <a:prstGeom prst="rect">
                <a:avLst/>
              </a:prstGeom>
              <a:blipFill rotWithShape="1">
                <a:blip r:embed="rId6"/>
                <a:stretch>
                  <a:fillRect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188724" y="1197225"/>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𝑆</m:t>
                      </m:r>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3188724" y="1197225"/>
                <a:ext cx="618294" cy="52322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966546" y="1328506"/>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𝑇</m:t>
                      </m:r>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5966546" y="1328506"/>
                <a:ext cx="618294" cy="52322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940748213"/>
                  </p:ext>
                </p:extLst>
              </p:nvPr>
            </p:nvGraphicFramePr>
            <p:xfrm>
              <a:off x="1298378" y="1233681"/>
              <a:ext cx="1508760" cy="1219200"/>
            </p:xfrm>
            <a:graphic>
              <a:graphicData uri="http://schemas.openxmlformats.org/drawingml/2006/table">
                <a:tbl>
                  <a:tblPr firstRow="1" bandRow="1">
                    <a:tableStyleId>{5C22544A-7EE6-4342-B048-85BDC9FD1C3A}</a:tableStyleId>
                  </a:tblPr>
                  <a:tblGrid>
                    <a:gridCol w="498481"/>
                    <a:gridCol w="415919"/>
                    <a:gridCol w="594360"/>
                  </a:tblGrid>
                  <a:tr h="406400">
                    <a:tc>
                      <a:txBody>
                        <a:bodyPr/>
                        <a:lstStyle/>
                        <a:p>
                          <a:pPr algn="l" rtl="0"/>
                          <a:r>
                            <a:rPr lang="en-US" dirty="0" smtClean="0">
                              <a:solidFill>
                                <a:schemeClr val="tx1"/>
                              </a:solidFill>
                            </a:rPr>
                            <a:t>A</a:t>
                          </a:r>
                          <a:endParaRPr lang="en-US" dirty="0">
                            <a:solidFill>
                              <a:schemeClr val="tx1"/>
                            </a:solidFill>
                          </a:endParaRPr>
                        </a:p>
                      </a:txBody>
                      <a:tcPr/>
                    </a:tc>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𝑎</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pPr algn="l" rtl="0"/>
                          <a14:m>
                            <m:oMath xmlns:m="http://schemas.openxmlformats.org/officeDocument/2006/math">
                              <m:sSub>
                                <m:sSubPr>
                                  <m:ctrlPr>
                                    <a:rPr lang="en-US" b="0" i="1" dirty="0" smtClean="0">
                                      <a:latin typeface="Cambria Math"/>
                                    </a:rPr>
                                  </m:ctrlPr>
                                </m:sSubPr>
                                <m:e>
                                  <m:r>
                                    <a:rPr lang="en-US" b="0" i="1" dirty="0" smtClean="0">
                                      <a:latin typeface="Cambria Math"/>
                                    </a:rPr>
                                    <m:t>𝑎</m:t>
                                  </m:r>
                                </m:e>
                                <m:sub>
                                  <m:r>
                                    <a:rPr lang="en-US" b="0" i="1" dirty="0" smtClean="0">
                                      <a:latin typeface="Cambria Math"/>
                                    </a:rPr>
                                    <m:t>2</m:t>
                                  </m:r>
                                </m:sub>
                              </m:sSub>
                            </m:oMath>
                          </a14:m>
                          <a:r>
                            <a:rPr lang="en-US" dirty="0" smtClean="0"/>
                            <a:t> </a:t>
                          </a:r>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2</m:t>
                                    </m:r>
                                  </m:sub>
                                </m:sSub>
                              </m:oMath>
                            </m:oMathPara>
                          </a14:m>
                          <a:endParaRPr lang="en-US" dirty="0">
                            <a:solidFill>
                              <a:schemeClr val="tx1"/>
                            </a:solidFill>
                          </a:endParaRPr>
                        </a:p>
                      </a:txBody>
                      <a:tcPr/>
                    </a:tc>
                    <a:tc>
                      <a:txBody>
                        <a:bodyPr/>
                        <a:lstStyle/>
                        <a:p>
                          <a:pPr algn="l" rtl="0"/>
                          <a:r>
                            <a:rPr lang="en-US" dirty="0" smtClean="0">
                              <a:solidFill>
                                <a:schemeClr val="tx1"/>
                              </a:solidFill>
                            </a:rPr>
                            <a:t>0.5</a:t>
                          </a:r>
                          <a:endParaRPr lang="en-US" dirty="0">
                            <a:solidFill>
                              <a:schemeClr val="tx1"/>
                            </a:solidFill>
                          </a:endParaRPr>
                        </a:p>
                      </a:txBody>
                      <a:tcPr/>
                    </a:tc>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940748213"/>
                  </p:ext>
                </p:extLst>
              </p:nvPr>
            </p:nvGraphicFramePr>
            <p:xfrm>
              <a:off x="1298378" y="1233681"/>
              <a:ext cx="1508760" cy="1219200"/>
            </p:xfrm>
            <a:graphic>
              <a:graphicData uri="http://schemas.openxmlformats.org/drawingml/2006/table">
                <a:tbl>
                  <a:tblPr firstRow="1" bandRow="1">
                    <a:tableStyleId>{5C22544A-7EE6-4342-B048-85BDC9FD1C3A}</a:tableStyleId>
                  </a:tblPr>
                  <a:tblGrid>
                    <a:gridCol w="498481"/>
                    <a:gridCol w="415919"/>
                    <a:gridCol w="594360"/>
                  </a:tblGrid>
                  <a:tr h="406400">
                    <a:tc>
                      <a:txBody>
                        <a:bodyPr/>
                        <a:lstStyle/>
                        <a:p>
                          <a:pPr algn="l" rtl="0"/>
                          <a:r>
                            <a:rPr lang="en-US" dirty="0" smtClean="0">
                              <a:solidFill>
                                <a:schemeClr val="tx1"/>
                              </a:solidFill>
                            </a:rPr>
                            <a:t>A</a:t>
                          </a:r>
                          <a:endParaRPr lang="en-US" dirty="0">
                            <a:solidFill>
                              <a:schemeClr val="tx1"/>
                            </a:solidFill>
                          </a:endParaRPr>
                        </a:p>
                      </a:txBody>
                      <a:tcPr/>
                    </a:tc>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endParaRPr lang="en-US"/>
                        </a:p>
                      </a:txBody>
                      <a:tcPr>
                        <a:blipFill rotWithShape="1">
                          <a:blip r:embed="rId9"/>
                          <a:stretch>
                            <a:fillRect l="-1220" t="-107576" r="-202439" b="-128788"/>
                          </a:stretch>
                        </a:blipFill>
                      </a:tcPr>
                    </a:tc>
                    <a:tc>
                      <a:txBody>
                        <a:bodyPr/>
                        <a:lstStyle/>
                        <a:p>
                          <a:endParaRPr lang="en-US"/>
                        </a:p>
                      </a:txBody>
                      <a:tcPr>
                        <a:blipFill rotWithShape="1">
                          <a:blip r:embed="rId9"/>
                          <a:stretch>
                            <a:fillRect l="-122059" t="-107576" r="-144118" b="-128788"/>
                          </a:stretch>
                        </a:blipFill>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endParaRPr lang="en-US"/>
                        </a:p>
                      </a:txBody>
                      <a:tcPr>
                        <a:blipFill rotWithShape="1">
                          <a:blip r:embed="rId9"/>
                          <a:stretch>
                            <a:fillRect l="-1220" t="-204478" r="-202439" b="-26866"/>
                          </a:stretch>
                        </a:blipFill>
                      </a:tcPr>
                    </a:tc>
                    <a:tc>
                      <a:txBody>
                        <a:bodyPr/>
                        <a:lstStyle/>
                        <a:p>
                          <a:endParaRPr lang="en-US"/>
                        </a:p>
                      </a:txBody>
                      <a:tcPr>
                        <a:blipFill rotWithShape="1">
                          <a:blip r:embed="rId9"/>
                          <a:stretch>
                            <a:fillRect l="-122059" t="-204478" r="-144118" b="-26866"/>
                          </a:stretch>
                        </a:blipFill>
                      </a:tcPr>
                    </a:tc>
                    <a:tc>
                      <a:txBody>
                        <a:bodyPr/>
                        <a:lstStyle/>
                        <a:p>
                          <a:pPr algn="l" rtl="0"/>
                          <a:r>
                            <a:rPr lang="en-US" dirty="0" smtClean="0">
                              <a:solidFill>
                                <a:schemeClr val="tx1"/>
                              </a:solidFill>
                            </a:rPr>
                            <a:t>0.5</a:t>
                          </a:r>
                          <a:endParaRPr lang="en-US" dirty="0">
                            <a:solidFill>
                              <a:schemeClr val="tx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12" name="TextBox 11"/>
              <p:cNvSpPr txBox="1"/>
              <p:nvPr/>
            </p:nvSpPr>
            <p:spPr>
              <a:xfrm>
                <a:off x="891261" y="1627744"/>
                <a:ext cx="304800" cy="923330"/>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𝑟</m:t>
                          </m:r>
                        </m:e>
                        <m:sub>
                          <m:r>
                            <a:rPr lang="en-US" b="0" i="1" smtClean="0">
                              <a:solidFill>
                                <a:srgbClr val="00B050"/>
                              </a:solidFill>
                              <a:latin typeface="Cambria Math"/>
                            </a:rPr>
                            <m:t>1</m:t>
                          </m:r>
                        </m:sub>
                      </m:sSub>
                    </m:oMath>
                  </m:oMathPara>
                </a14:m>
                <a:endParaRPr lang="en-US" b="0" dirty="0" smtClean="0">
                  <a:solidFill>
                    <a:srgbClr val="00B050"/>
                  </a:solidFill>
                </a:endParaRPr>
              </a:p>
              <a:p>
                <a:pPr algn="l" rtl="0"/>
                <a:endParaRPr lang="en-US" b="0" dirty="0" smtClean="0"/>
              </a:p>
              <a:p>
                <a:pPr algn="l" rtl="0"/>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91261" y="1627744"/>
                <a:ext cx="304800" cy="923330"/>
              </a:xfrm>
              <a:prstGeom prst="rect">
                <a:avLst/>
              </a:prstGeom>
              <a:blipFill rotWithShape="1">
                <a:blip r:embed="rId10"/>
                <a:stretch>
                  <a:fillRect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86906" y="2080591"/>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𝑟</m:t>
                          </m:r>
                        </m:e>
                        <m:sub>
                          <m:r>
                            <a:rPr lang="en-US" b="0" i="1" smtClean="0">
                              <a:solidFill>
                                <a:srgbClr val="00B050"/>
                              </a:solidFill>
                              <a:latin typeface="Cambria Math"/>
                            </a:rPr>
                            <m:t>2</m:t>
                          </m:r>
                        </m:sub>
                      </m:sSub>
                    </m:oMath>
                  </m:oMathPara>
                </a14:m>
                <a:endParaRPr lang="en-US" b="0" dirty="0" smtClean="0"/>
              </a:p>
              <a:p>
                <a:pPr algn="l" rtl="0"/>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886906" y="2080591"/>
                <a:ext cx="304800" cy="646331"/>
              </a:xfrm>
              <a:prstGeom prst="rect">
                <a:avLst/>
              </a:prstGeom>
              <a:blipFill rotWithShape="1">
                <a:blip r:embed="rId11"/>
                <a:stretch>
                  <a:fillRect r="-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26473" y="1171120"/>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𝑅</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26473" y="1171120"/>
                <a:ext cx="618294" cy="523220"/>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327769" y="2509510"/>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𝑠</m:t>
                          </m:r>
                        </m:e>
                        <m:sub>
                          <m:r>
                            <a:rPr lang="en-US" b="0" i="1" smtClean="0">
                              <a:solidFill>
                                <a:srgbClr val="00B050"/>
                              </a:solidFill>
                              <a:latin typeface="Cambria Math"/>
                            </a:rPr>
                            <m:t>3</m:t>
                          </m:r>
                        </m:sub>
                      </m:sSub>
                    </m:oMath>
                  </m:oMathPara>
                </a14:m>
                <a:endParaRPr lang="en-US" b="0" dirty="0" smtClean="0"/>
              </a:p>
              <a:p>
                <a:pPr algn="l" rtl="0"/>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327769" y="2509510"/>
                <a:ext cx="304800" cy="646331"/>
              </a:xfrm>
              <a:prstGeom prst="rect">
                <a:avLst/>
              </a:prstGeom>
              <a:blipFill rotWithShape="1">
                <a:blip r:embed="rId13"/>
                <a:stretch>
                  <a:fillRect r="-1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244767" y="3048000"/>
                <a:ext cx="7024255" cy="830997"/>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l" rtl="0"/>
                <a:r>
                  <a:rPr lang="en-US" sz="2400" dirty="0" smtClean="0"/>
                  <a:t>Each possible world </a:t>
                </a:r>
                <a14:m>
                  <m:oMath xmlns:m="http://schemas.openxmlformats.org/officeDocument/2006/math">
                    <m:r>
                      <a:rPr lang="en-US" sz="2400" i="1" dirty="0" smtClean="0">
                        <a:latin typeface="Cambria Math"/>
                      </a:rPr>
                      <m:t>𝐼</m:t>
                    </m:r>
                  </m:oMath>
                </a14:m>
                <a:r>
                  <a:rPr lang="en-US" sz="2400" dirty="0" smtClean="0"/>
                  <a:t> is </a:t>
                </a:r>
                <a:r>
                  <a:rPr lang="en-US" sz="2400" dirty="0"/>
                  <a:t>a standard database </a:t>
                </a:r>
                <a:r>
                  <a:rPr lang="en-US" sz="2400" dirty="0" smtClean="0"/>
                  <a:t>instance with probability </a:t>
                </a:r>
                <a14:m>
                  <m:oMath xmlns:m="http://schemas.openxmlformats.org/officeDocument/2006/math">
                    <m:r>
                      <a:rPr lang="en-US" sz="2400" i="1" dirty="0" smtClean="0">
                        <a:latin typeface="Cambria Math"/>
                      </a:rPr>
                      <m:t>𝑃</m:t>
                    </m:r>
                    <m:r>
                      <a:rPr lang="en-US" sz="2400" i="1" dirty="0" smtClean="0">
                        <a:latin typeface="Cambria Math"/>
                      </a:rPr>
                      <m:t>(</m:t>
                    </m:r>
                    <m:r>
                      <a:rPr lang="en-US" sz="2400" b="0" i="1" dirty="0" smtClean="0">
                        <a:latin typeface="Cambria Math"/>
                      </a:rPr>
                      <m:t>𝐼</m:t>
                    </m:r>
                    <m:r>
                      <a:rPr lang="en-US" sz="2400" i="1" dirty="0" smtClean="0">
                        <a:latin typeface="Cambria Math"/>
                      </a:rPr>
                      <m:t>)</m:t>
                    </m:r>
                  </m:oMath>
                </a14:m>
                <a:endParaRPr lang="en-US" sz="2400" dirty="0" smtClean="0"/>
              </a:p>
            </p:txBody>
          </p:sp>
        </mc:Choice>
        <mc:Fallback xmlns="">
          <p:sp>
            <p:nvSpPr>
              <p:cNvPr id="16" name="TextBox 15"/>
              <p:cNvSpPr txBox="1">
                <a:spLocks noRot="1" noChangeAspect="1" noMove="1" noResize="1" noEditPoints="1" noAdjustHandles="1" noChangeArrowheads="1" noChangeShapeType="1" noTextEdit="1"/>
              </p:cNvSpPr>
              <p:nvPr/>
            </p:nvSpPr>
            <p:spPr>
              <a:xfrm>
                <a:off x="1244767" y="3048000"/>
                <a:ext cx="7024255" cy="830997"/>
              </a:xfrm>
              <a:prstGeom prst="rect">
                <a:avLst/>
              </a:prstGeom>
              <a:blipFill rotWithShape="1">
                <a:blip r:embed="rId14"/>
                <a:stretch>
                  <a:fillRect l="-1302" t="-5147" b="-16912"/>
                </a:stretch>
              </a:blipFill>
            </p:spPr>
            <p:txBody>
              <a:bodyPr/>
              <a:lstStyle/>
              <a:p>
                <a:r>
                  <a:rPr lang="en-US">
                    <a:noFill/>
                  </a:rPr>
                  <a:t> </a:t>
                </a:r>
              </a:p>
            </p:txBody>
          </p:sp>
        </mc:Fallback>
      </mc:AlternateContent>
      <p:graphicFrame>
        <p:nvGraphicFramePr>
          <p:cNvPr id="52" name="Table 51"/>
          <p:cNvGraphicFramePr>
            <a:graphicFrameLocks noGrp="1"/>
          </p:cNvGraphicFramePr>
          <p:nvPr>
            <p:extLst>
              <p:ext uri="{D42A27DB-BD31-4B8C-83A1-F6EECF244321}">
                <p14:modId xmlns:p14="http://schemas.microsoft.com/office/powerpoint/2010/main" val="4216111817"/>
              </p:ext>
            </p:extLst>
          </p:nvPr>
        </p:nvGraphicFramePr>
        <p:xfrm>
          <a:off x="694010" y="4307972"/>
          <a:ext cx="914400" cy="406400"/>
        </p:xfrm>
        <a:graphic>
          <a:graphicData uri="http://schemas.openxmlformats.org/drawingml/2006/table">
            <a:tbl>
              <a:tblPr firstRow="1" bandRow="1">
                <a:tableStyleId>{5C22544A-7EE6-4342-B048-85BDC9FD1C3A}</a:tableStyleId>
              </a:tblPr>
              <a:tblGrid>
                <a:gridCol w="558800"/>
                <a:gridCol w="355600"/>
              </a:tblGrid>
              <a:tr h="406400">
                <a:tc>
                  <a:txBody>
                    <a:bodyPr/>
                    <a:lstStyle/>
                    <a:p>
                      <a:pPr algn="l" rtl="0"/>
                      <a:r>
                        <a:rPr lang="en-US" dirty="0" smtClean="0">
                          <a:solidFill>
                            <a:schemeClr val="tx1"/>
                          </a:solidFill>
                        </a:rPr>
                        <a:t>A</a:t>
                      </a:r>
                      <a:endParaRPr lang="en-US" dirty="0">
                        <a:solidFill>
                          <a:schemeClr val="tx1"/>
                        </a:solidFill>
                      </a:endParaRPr>
                    </a:p>
                  </a:txBody>
                  <a:tcPr/>
                </a:tc>
                <a:tc>
                  <a:txBody>
                    <a:bodyPr/>
                    <a:lstStyle/>
                    <a:p>
                      <a:pPr algn="l" rtl="0"/>
                      <a:r>
                        <a:rPr lang="en-US" dirty="0" smtClean="0">
                          <a:solidFill>
                            <a:schemeClr val="tx1"/>
                          </a:solidFill>
                        </a:rPr>
                        <a:t>B</a:t>
                      </a:r>
                      <a:endParaRPr lang="en-US" dirty="0">
                        <a:solidFill>
                          <a:schemeClr val="tx1"/>
                        </a:solidFill>
                      </a:endParaRPr>
                    </a:p>
                  </a:txBody>
                  <a:tcPr/>
                </a:tc>
              </a:tr>
            </a:tbl>
          </a:graphicData>
        </a:graphic>
      </p:graphicFrame>
      <mc:AlternateContent xmlns:mc="http://schemas.openxmlformats.org/markup-compatibility/2006" xmlns:a14="http://schemas.microsoft.com/office/drawing/2010/main">
        <mc:Choice Requires="a14">
          <p:sp>
            <p:nvSpPr>
              <p:cNvPr id="53" name="TextBox 52"/>
              <p:cNvSpPr txBox="1"/>
              <p:nvPr/>
            </p:nvSpPr>
            <p:spPr>
              <a:xfrm>
                <a:off x="87146" y="4215272"/>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𝑅</m:t>
                      </m:r>
                    </m:oMath>
                  </m:oMathPara>
                </a14:m>
                <a:endParaRPr lang="en-US" sz="2800" dirty="0"/>
              </a:p>
            </p:txBody>
          </p:sp>
        </mc:Choice>
        <mc:Fallback xmlns="">
          <p:sp>
            <p:nvSpPr>
              <p:cNvPr id="53" name="TextBox 52"/>
              <p:cNvSpPr txBox="1">
                <a:spLocks noRot="1" noChangeAspect="1" noMove="1" noResize="1" noEditPoints="1" noAdjustHandles="1" noChangeArrowheads="1" noChangeShapeType="1" noTextEdit="1"/>
              </p:cNvSpPr>
              <p:nvPr/>
            </p:nvSpPr>
            <p:spPr>
              <a:xfrm>
                <a:off x="87146" y="4215272"/>
                <a:ext cx="618294" cy="523220"/>
              </a:xfrm>
              <a:prstGeom prst="rect">
                <a:avLst/>
              </a:prstGeom>
              <a:blipFill rotWithShape="1">
                <a:blip r:embed="rId15"/>
                <a:stretch>
                  <a:fillRect/>
                </a:stretch>
              </a:blipFill>
            </p:spPr>
            <p:txBody>
              <a:bodyPr/>
              <a:lstStyle/>
              <a:p>
                <a:r>
                  <a:rPr lang="en-US">
                    <a:noFill/>
                  </a:rPr>
                  <a:t> </a:t>
                </a:r>
              </a:p>
            </p:txBody>
          </p:sp>
        </mc:Fallback>
      </mc:AlternateContent>
      <p:graphicFrame>
        <p:nvGraphicFramePr>
          <p:cNvPr id="54" name="Table 53"/>
          <p:cNvGraphicFramePr>
            <a:graphicFrameLocks noGrp="1"/>
          </p:cNvGraphicFramePr>
          <p:nvPr>
            <p:extLst>
              <p:ext uri="{D42A27DB-BD31-4B8C-83A1-F6EECF244321}">
                <p14:modId xmlns:p14="http://schemas.microsoft.com/office/powerpoint/2010/main" val="2032595131"/>
              </p:ext>
            </p:extLst>
          </p:nvPr>
        </p:nvGraphicFramePr>
        <p:xfrm>
          <a:off x="694507" y="4834992"/>
          <a:ext cx="1016000" cy="396240"/>
        </p:xfrm>
        <a:graphic>
          <a:graphicData uri="http://schemas.openxmlformats.org/drawingml/2006/table">
            <a:tbl>
              <a:tblPr firstRow="1" bandRow="1">
                <a:tableStyleId>{5C22544A-7EE6-4342-B048-85BDC9FD1C3A}</a:tableStyleId>
              </a:tblPr>
              <a:tblGrid>
                <a:gridCol w="508000"/>
                <a:gridCol w="508000"/>
              </a:tblGrid>
              <a:tr h="381000">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C</a:t>
                      </a:r>
                      <a:endParaRPr lang="en-US" dirty="0">
                        <a:solidFill>
                          <a:schemeClr val="tx1"/>
                        </a:solidFill>
                      </a:endParaRPr>
                    </a:p>
                  </a:txBody>
                  <a:tcPr/>
                </a:tc>
              </a:tr>
            </a:tbl>
          </a:graphicData>
        </a:graphic>
      </p:graphicFrame>
      <mc:AlternateContent xmlns:mc="http://schemas.openxmlformats.org/markup-compatibility/2006" xmlns:a14="http://schemas.microsoft.com/office/drawing/2010/main">
        <mc:Choice Requires="a14">
          <p:sp>
            <p:nvSpPr>
              <p:cNvPr id="55" name="TextBox 54"/>
              <p:cNvSpPr txBox="1"/>
              <p:nvPr/>
            </p:nvSpPr>
            <p:spPr>
              <a:xfrm>
                <a:off x="75716" y="4781652"/>
                <a:ext cx="618294" cy="523220"/>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𝑆</m:t>
                      </m:r>
                    </m:oMath>
                  </m:oMathPara>
                </a14:m>
                <a:endParaRPr lang="en-US" sz="2800" dirty="0"/>
              </a:p>
            </p:txBody>
          </p:sp>
        </mc:Choice>
        <mc:Fallback xmlns="">
          <p:sp>
            <p:nvSpPr>
              <p:cNvPr id="55" name="TextBox 54"/>
              <p:cNvSpPr txBox="1">
                <a:spLocks noRot="1" noChangeAspect="1" noMove="1" noResize="1" noEditPoints="1" noAdjustHandles="1" noChangeArrowheads="1" noChangeShapeType="1" noTextEdit="1"/>
              </p:cNvSpPr>
              <p:nvPr/>
            </p:nvSpPr>
            <p:spPr>
              <a:xfrm>
                <a:off x="75716" y="4781652"/>
                <a:ext cx="618294" cy="523220"/>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50221" y="3932648"/>
                <a:ext cx="1621854"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m:t>
                      </m:r>
                      <m:d>
                        <m:dPr>
                          <m:ctrlPr>
                            <a:rPr lang="en-US" b="0" i="1" smtClean="0">
                              <a:latin typeface="Cambria Math"/>
                            </a:rPr>
                          </m:ctrlPr>
                        </m:dPr>
                        <m:e>
                          <m:sSub>
                            <m:sSubPr>
                              <m:ctrlPr>
                                <a:rPr lang="en-US" b="0" i="1" smtClean="0">
                                  <a:latin typeface="Cambria Math"/>
                                </a:rPr>
                              </m:ctrlPr>
                            </m:sSubPr>
                            <m:e>
                              <m:r>
                                <a:rPr lang="en-US" b="0" i="1" smtClean="0">
                                  <a:latin typeface="Cambria Math"/>
                                </a:rPr>
                                <m:t>𝐼</m:t>
                              </m:r>
                            </m:e>
                            <m:sub>
                              <m:r>
                                <a:rPr lang="en-US" b="0" i="1" smtClean="0">
                                  <a:latin typeface="Cambria Math"/>
                                </a:rPr>
                                <m:t>0</m:t>
                              </m:r>
                            </m:sub>
                          </m:sSub>
                        </m:e>
                      </m:d>
                      <m:r>
                        <a:rPr lang="en-US" b="0" i="1" smtClean="0">
                          <a:latin typeface="Cambria Math"/>
                        </a:rPr>
                        <m:t>=</m:t>
                      </m:r>
                      <m:r>
                        <a:rPr lang="en-US" b="0" i="1" smtClean="0">
                          <a:latin typeface="Cambria Math"/>
                        </a:rPr>
                        <m:t>0</m:t>
                      </m:r>
                      <m:r>
                        <a:rPr lang="en-US" b="0" i="1" smtClean="0">
                          <a:latin typeface="Cambria Math"/>
                        </a:rPr>
                        <m:t>.</m:t>
                      </m:r>
                      <m:r>
                        <a:rPr lang="en-US" b="0" i="1" smtClean="0">
                          <a:latin typeface="Cambria Math"/>
                        </a:rPr>
                        <m:t>018</m:t>
                      </m:r>
                    </m:oMath>
                  </m:oMathPara>
                </a14:m>
                <a:endParaRPr 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350221" y="3932648"/>
                <a:ext cx="1621854" cy="369332"/>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8001000" y="4713808"/>
                <a:ext cx="917747" cy="83099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a:ea typeface="Cambria Math"/>
                        </a:rPr>
                        <m:t>⋯</m:t>
                      </m:r>
                    </m:oMath>
                  </m:oMathPara>
                </a14:m>
                <a:endParaRPr lang="en-US" sz="4800" dirty="0"/>
              </a:p>
            </p:txBody>
          </p:sp>
        </mc:Choice>
        <mc:Fallback xmlns="">
          <p:sp>
            <p:nvSpPr>
              <p:cNvPr id="57" name="TextBox 56"/>
              <p:cNvSpPr txBox="1">
                <a:spLocks noRot="1" noChangeAspect="1" noMove="1" noResize="1" noEditPoints="1" noAdjustHandles="1" noChangeArrowheads="1" noChangeShapeType="1" noTextEdit="1"/>
              </p:cNvSpPr>
              <p:nvPr/>
            </p:nvSpPr>
            <p:spPr>
              <a:xfrm>
                <a:off x="8001000" y="4713808"/>
                <a:ext cx="917747" cy="830997"/>
              </a:xfrm>
              <a:prstGeom prst="rect">
                <a:avLst/>
              </a:prstGeom>
              <a:blipFill rotWithShape="1">
                <a:blip r:embed="rId18"/>
                <a:stretch>
                  <a:fillRect/>
                </a:stretch>
              </a:blipFill>
            </p:spPr>
            <p:txBody>
              <a:bodyPr/>
              <a:lstStyle/>
              <a:p>
                <a:r>
                  <a:rPr lang="en-US">
                    <a:noFill/>
                  </a:rPr>
                  <a:t> </a:t>
                </a:r>
              </a:p>
            </p:txBody>
          </p:sp>
        </mc:Fallback>
      </mc:AlternateContent>
      <p:graphicFrame>
        <p:nvGraphicFramePr>
          <p:cNvPr id="58" name="Table 57"/>
          <p:cNvGraphicFramePr>
            <a:graphicFrameLocks noGrp="1"/>
          </p:cNvGraphicFramePr>
          <p:nvPr>
            <p:extLst>
              <p:ext uri="{D42A27DB-BD31-4B8C-83A1-F6EECF244321}">
                <p14:modId xmlns:p14="http://schemas.microsoft.com/office/powerpoint/2010/main" val="2407740229"/>
              </p:ext>
            </p:extLst>
          </p:nvPr>
        </p:nvGraphicFramePr>
        <p:xfrm>
          <a:off x="685900" y="5387442"/>
          <a:ext cx="508000" cy="396240"/>
        </p:xfrm>
        <a:graphic>
          <a:graphicData uri="http://schemas.openxmlformats.org/drawingml/2006/table">
            <a:tbl>
              <a:tblPr firstRow="1" bandRow="1">
                <a:tableStyleId>{5C22544A-7EE6-4342-B048-85BDC9FD1C3A}</a:tableStyleId>
              </a:tblPr>
              <a:tblGrid>
                <a:gridCol w="254000"/>
                <a:gridCol w="254000"/>
              </a:tblGrid>
              <a:tr h="381000">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D</a:t>
                      </a:r>
                      <a:endParaRPr lang="en-US" dirty="0">
                        <a:solidFill>
                          <a:schemeClr val="tx1"/>
                        </a:solidFill>
                      </a:endParaRPr>
                    </a:p>
                  </a:txBody>
                  <a:tcPr/>
                </a:tc>
              </a:tr>
            </a:tbl>
          </a:graphicData>
        </a:graphic>
      </p:graphicFrame>
      <mc:AlternateContent xmlns:mc="http://schemas.openxmlformats.org/markup-compatibility/2006" xmlns:a14="http://schemas.microsoft.com/office/drawing/2010/main">
        <mc:Choice Requires="a14">
          <p:sp>
            <p:nvSpPr>
              <p:cNvPr id="59" name="TextBox 58"/>
              <p:cNvSpPr txBox="1"/>
              <p:nvPr/>
            </p:nvSpPr>
            <p:spPr>
              <a:xfrm>
                <a:off x="53722" y="5357076"/>
                <a:ext cx="618294" cy="523220"/>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𝑇</m:t>
                      </m:r>
                    </m:oMath>
                  </m:oMathPara>
                </a14:m>
                <a:endParaRPr lang="en-US" sz="2800" dirty="0"/>
              </a:p>
            </p:txBody>
          </p:sp>
        </mc:Choice>
        <mc:Fallback xmlns="">
          <p:sp>
            <p:nvSpPr>
              <p:cNvPr id="59" name="TextBox 58"/>
              <p:cNvSpPr txBox="1">
                <a:spLocks noRot="1" noChangeAspect="1" noMove="1" noResize="1" noEditPoints="1" noAdjustHandles="1" noChangeArrowheads="1" noChangeShapeType="1" noTextEdit="1"/>
              </p:cNvSpPr>
              <p:nvPr/>
            </p:nvSpPr>
            <p:spPr>
              <a:xfrm>
                <a:off x="53722" y="5357076"/>
                <a:ext cx="618294" cy="523220"/>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0" name="Table 59"/>
              <p:cNvGraphicFramePr>
                <a:graphicFrameLocks noGrp="1"/>
              </p:cNvGraphicFramePr>
              <p:nvPr>
                <p:extLst>
                  <p:ext uri="{D42A27DB-BD31-4B8C-83A1-F6EECF244321}">
                    <p14:modId xmlns:p14="http://schemas.microsoft.com/office/powerpoint/2010/main" val="2475977249"/>
                  </p:ext>
                </p:extLst>
              </p:nvPr>
            </p:nvGraphicFramePr>
            <p:xfrm>
              <a:off x="2490842" y="4325407"/>
              <a:ext cx="914400" cy="812800"/>
            </p:xfrm>
            <a:graphic>
              <a:graphicData uri="http://schemas.openxmlformats.org/drawingml/2006/table">
                <a:tbl>
                  <a:tblPr firstRow="1" bandRow="1">
                    <a:tableStyleId>{5C22544A-7EE6-4342-B048-85BDC9FD1C3A}</a:tableStyleId>
                  </a:tblPr>
                  <a:tblGrid>
                    <a:gridCol w="558800"/>
                    <a:gridCol w="355600"/>
                  </a:tblGrid>
                  <a:tr h="406400">
                    <a:tc>
                      <a:txBody>
                        <a:bodyPr/>
                        <a:lstStyle/>
                        <a:p>
                          <a:pPr algn="l" rtl="0"/>
                          <a:r>
                            <a:rPr lang="en-US" dirty="0" smtClean="0">
                              <a:solidFill>
                                <a:schemeClr val="tx1"/>
                              </a:solidFill>
                            </a:rPr>
                            <a:t>A</a:t>
                          </a:r>
                          <a:endParaRPr lang="en-US" dirty="0">
                            <a:solidFill>
                              <a:schemeClr val="tx1"/>
                            </a:solidFill>
                          </a:endParaRPr>
                        </a:p>
                      </a:txBody>
                      <a:tcPr/>
                    </a:tc>
                    <a:tc>
                      <a:txBody>
                        <a:bodyPr/>
                        <a:lstStyle/>
                        <a:p>
                          <a:pPr algn="l" rtl="0"/>
                          <a:r>
                            <a:rPr lang="en-US" dirty="0" smtClean="0">
                              <a:solidFill>
                                <a:schemeClr val="tx1"/>
                              </a:solidFill>
                            </a:rPr>
                            <a:t>B</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𝑎</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1</m:t>
                                    </m:r>
                                  </m:sub>
                                </m:sSub>
                              </m:oMath>
                            </m:oMathPara>
                          </a14:m>
                          <a:endParaRPr lang="en-US" dirty="0">
                            <a:solidFill>
                              <a:schemeClr val="tx1"/>
                            </a:solidFill>
                          </a:endParaRPr>
                        </a:p>
                      </a:txBody>
                      <a:tcPr/>
                    </a:tc>
                  </a:tr>
                </a:tbl>
              </a:graphicData>
            </a:graphic>
          </p:graphicFrame>
        </mc:Choice>
        <mc:Fallback xmlns="">
          <p:graphicFrame>
            <p:nvGraphicFramePr>
              <p:cNvPr id="60" name="Table 59"/>
              <p:cNvGraphicFramePr>
                <a:graphicFrameLocks noGrp="1"/>
              </p:cNvGraphicFramePr>
              <p:nvPr>
                <p:extLst>
                  <p:ext uri="{D42A27DB-BD31-4B8C-83A1-F6EECF244321}">
                    <p14:modId xmlns:p14="http://schemas.microsoft.com/office/powerpoint/2010/main" val="2475977249"/>
                  </p:ext>
                </p:extLst>
              </p:nvPr>
            </p:nvGraphicFramePr>
            <p:xfrm>
              <a:off x="2490842" y="4325407"/>
              <a:ext cx="914400" cy="812800"/>
            </p:xfrm>
            <a:graphic>
              <a:graphicData uri="http://schemas.openxmlformats.org/drawingml/2006/table">
                <a:tbl>
                  <a:tblPr firstRow="1" bandRow="1">
                    <a:tableStyleId>{5C22544A-7EE6-4342-B048-85BDC9FD1C3A}</a:tableStyleId>
                  </a:tblPr>
                  <a:tblGrid>
                    <a:gridCol w="558800"/>
                    <a:gridCol w="355600"/>
                  </a:tblGrid>
                  <a:tr h="406400">
                    <a:tc>
                      <a:txBody>
                        <a:bodyPr/>
                        <a:lstStyle/>
                        <a:p>
                          <a:pPr algn="l" rtl="0"/>
                          <a:r>
                            <a:rPr lang="en-US" dirty="0" smtClean="0">
                              <a:solidFill>
                                <a:schemeClr val="tx1"/>
                              </a:solidFill>
                            </a:rPr>
                            <a:t>A</a:t>
                          </a:r>
                          <a:endParaRPr lang="en-US" dirty="0">
                            <a:solidFill>
                              <a:schemeClr val="tx1"/>
                            </a:solidFill>
                          </a:endParaRPr>
                        </a:p>
                      </a:txBody>
                      <a:tcPr/>
                    </a:tc>
                    <a:tc>
                      <a:txBody>
                        <a:bodyPr/>
                        <a:lstStyle/>
                        <a:p>
                          <a:pPr algn="l" rtl="0"/>
                          <a:r>
                            <a:rPr lang="en-US" dirty="0" smtClean="0">
                              <a:solidFill>
                                <a:schemeClr val="tx1"/>
                              </a:solidFill>
                            </a:rPr>
                            <a:t>B</a:t>
                          </a:r>
                          <a:endParaRPr lang="en-US" dirty="0">
                            <a:solidFill>
                              <a:schemeClr val="tx1"/>
                            </a:solidFill>
                          </a:endParaRPr>
                        </a:p>
                      </a:txBody>
                      <a:tcPr/>
                    </a:tc>
                  </a:tr>
                  <a:tr h="406400">
                    <a:tc>
                      <a:txBody>
                        <a:bodyPr/>
                        <a:lstStyle/>
                        <a:p>
                          <a:endParaRPr lang="en-US"/>
                        </a:p>
                      </a:txBody>
                      <a:tcPr>
                        <a:blipFill rotWithShape="1">
                          <a:blip r:embed="rId20"/>
                          <a:stretch>
                            <a:fillRect l="-1087" t="-107576" r="-63043"/>
                          </a:stretch>
                        </a:blipFill>
                      </a:tcPr>
                    </a:tc>
                    <a:tc>
                      <a:txBody>
                        <a:bodyPr/>
                        <a:lstStyle/>
                        <a:p>
                          <a:endParaRPr lang="en-US"/>
                        </a:p>
                      </a:txBody>
                      <a:tcPr>
                        <a:blipFill rotWithShape="1">
                          <a:blip r:embed="rId20"/>
                          <a:stretch>
                            <a:fillRect l="-160345" t="-107576"/>
                          </a:stretch>
                        </a:blipFill>
                      </a:tcPr>
                    </a:tc>
                  </a:tr>
                </a:tbl>
              </a:graphicData>
            </a:graphic>
          </p:graphicFrame>
        </mc:Fallback>
      </mc:AlternateContent>
      <p:graphicFrame>
        <p:nvGraphicFramePr>
          <p:cNvPr id="61" name="Table 60"/>
          <p:cNvGraphicFramePr>
            <a:graphicFrameLocks noGrp="1"/>
          </p:cNvGraphicFramePr>
          <p:nvPr>
            <p:extLst>
              <p:ext uri="{D42A27DB-BD31-4B8C-83A1-F6EECF244321}">
                <p14:modId xmlns:p14="http://schemas.microsoft.com/office/powerpoint/2010/main" val="3804368243"/>
              </p:ext>
            </p:extLst>
          </p:nvPr>
        </p:nvGraphicFramePr>
        <p:xfrm>
          <a:off x="2479718" y="5326703"/>
          <a:ext cx="1016000" cy="396240"/>
        </p:xfrm>
        <a:graphic>
          <a:graphicData uri="http://schemas.openxmlformats.org/drawingml/2006/table">
            <a:tbl>
              <a:tblPr firstRow="1" bandRow="1">
                <a:tableStyleId>{5C22544A-7EE6-4342-B048-85BDC9FD1C3A}</a:tableStyleId>
              </a:tblPr>
              <a:tblGrid>
                <a:gridCol w="508000"/>
                <a:gridCol w="508000"/>
              </a:tblGrid>
              <a:tr h="381000">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C</a:t>
                      </a:r>
                      <a:endParaRPr lang="en-US" dirty="0">
                        <a:solidFill>
                          <a:schemeClr val="tx1"/>
                        </a:solidFill>
                      </a:endParaRPr>
                    </a:p>
                  </a:txBody>
                  <a:tcPr/>
                </a:tc>
              </a:tr>
            </a:tbl>
          </a:graphicData>
        </a:graphic>
      </p:graphicFrame>
      <mc:AlternateContent xmlns:mc="http://schemas.openxmlformats.org/markup-compatibility/2006" xmlns:a14="http://schemas.microsoft.com/office/drawing/2010/main">
        <mc:Choice Requires="a14">
          <p:sp>
            <p:nvSpPr>
              <p:cNvPr id="62" name="TextBox 61"/>
              <p:cNvSpPr txBox="1"/>
              <p:nvPr/>
            </p:nvSpPr>
            <p:spPr>
              <a:xfrm>
                <a:off x="2147053" y="3950083"/>
                <a:ext cx="1621854"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m:t>
                      </m:r>
                      <m:d>
                        <m:dPr>
                          <m:ctrlPr>
                            <a:rPr lang="en-US" b="0" i="1" smtClean="0">
                              <a:latin typeface="Cambria Math"/>
                            </a:rPr>
                          </m:ctrlPr>
                        </m:dPr>
                        <m:e>
                          <m:sSub>
                            <m:sSubPr>
                              <m:ctrlPr>
                                <a:rPr lang="en-US" b="0" i="1" smtClean="0">
                                  <a:latin typeface="Cambria Math"/>
                                </a:rPr>
                              </m:ctrlPr>
                            </m:sSubPr>
                            <m:e>
                              <m:r>
                                <a:rPr lang="en-US" b="0" i="1" smtClean="0">
                                  <a:latin typeface="Cambria Math"/>
                                </a:rPr>
                                <m:t>𝐼</m:t>
                              </m:r>
                            </m:e>
                            <m:sub>
                              <m:r>
                                <a:rPr lang="en-US" b="0" i="1" smtClean="0">
                                  <a:latin typeface="Cambria Math"/>
                                </a:rPr>
                                <m:t>1</m:t>
                              </m:r>
                            </m:sub>
                          </m:sSub>
                        </m:e>
                      </m:d>
                      <m:r>
                        <a:rPr lang="en-US" b="0" i="1" smtClean="0">
                          <a:latin typeface="Cambria Math"/>
                        </a:rPr>
                        <m:t>=</m:t>
                      </m:r>
                      <m:r>
                        <a:rPr lang="en-US" b="0" i="1" smtClean="0">
                          <a:latin typeface="Cambria Math"/>
                        </a:rPr>
                        <m:t>0</m:t>
                      </m:r>
                      <m:r>
                        <a:rPr lang="en-US" b="0" i="1" smtClean="0">
                          <a:latin typeface="Cambria Math"/>
                        </a:rPr>
                        <m:t>.</m:t>
                      </m:r>
                      <m:r>
                        <a:rPr lang="en-US" b="0" i="1" smtClean="0">
                          <a:latin typeface="Cambria Math"/>
                        </a:rPr>
                        <m:t>027</m:t>
                      </m:r>
                    </m:oMath>
                  </m:oMathPara>
                </a14:m>
                <a:endParaRPr 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2147053" y="3950083"/>
                <a:ext cx="1621854" cy="369332"/>
              </a:xfrm>
              <a:prstGeom prst="rect">
                <a:avLst/>
              </a:prstGeom>
              <a:blipFill rotWithShape="1">
                <a:blip r:embed="rId21"/>
                <a:stretch>
                  <a:fillRect/>
                </a:stretch>
              </a:blipFill>
            </p:spPr>
            <p:txBody>
              <a:bodyPr/>
              <a:lstStyle/>
              <a:p>
                <a:r>
                  <a:rPr lang="en-US">
                    <a:noFill/>
                  </a:rPr>
                  <a:t> </a:t>
                </a:r>
              </a:p>
            </p:txBody>
          </p:sp>
        </mc:Fallback>
      </mc:AlternateContent>
      <p:graphicFrame>
        <p:nvGraphicFramePr>
          <p:cNvPr id="63" name="Table 62"/>
          <p:cNvGraphicFramePr>
            <a:graphicFrameLocks noGrp="1"/>
          </p:cNvGraphicFramePr>
          <p:nvPr>
            <p:extLst>
              <p:ext uri="{D42A27DB-BD31-4B8C-83A1-F6EECF244321}">
                <p14:modId xmlns:p14="http://schemas.microsoft.com/office/powerpoint/2010/main" val="2819816689"/>
              </p:ext>
            </p:extLst>
          </p:nvPr>
        </p:nvGraphicFramePr>
        <p:xfrm>
          <a:off x="2471111" y="5879153"/>
          <a:ext cx="508000" cy="396240"/>
        </p:xfrm>
        <a:graphic>
          <a:graphicData uri="http://schemas.openxmlformats.org/drawingml/2006/table">
            <a:tbl>
              <a:tblPr firstRow="1" bandRow="1">
                <a:tableStyleId>{5C22544A-7EE6-4342-B048-85BDC9FD1C3A}</a:tableStyleId>
              </a:tblPr>
              <a:tblGrid>
                <a:gridCol w="254000"/>
                <a:gridCol w="254000"/>
              </a:tblGrid>
              <a:tr h="381000">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D</a:t>
                      </a:r>
                      <a:endParaRPr lang="en-US" dirty="0">
                        <a:solidFill>
                          <a:schemeClr val="tx1"/>
                        </a:solidFill>
                      </a:endParaRPr>
                    </a:p>
                  </a:txBody>
                  <a:tcPr/>
                </a:tc>
              </a:tr>
            </a:tbl>
          </a:graphicData>
        </a:graphic>
      </p:graphicFrame>
      <mc:AlternateContent xmlns:mc="http://schemas.openxmlformats.org/markup-compatibility/2006" xmlns:a14="http://schemas.microsoft.com/office/drawing/2010/main">
        <mc:Choice Requires="a14">
          <p:sp>
            <p:nvSpPr>
              <p:cNvPr id="64" name="TextBox 63"/>
              <p:cNvSpPr txBox="1"/>
              <p:nvPr/>
            </p:nvSpPr>
            <p:spPr>
              <a:xfrm>
                <a:off x="2147053" y="4732448"/>
                <a:ext cx="304800" cy="923330"/>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𝑟</m:t>
                          </m:r>
                        </m:e>
                        <m:sub>
                          <m:r>
                            <a:rPr lang="en-US" b="0" i="1" smtClean="0">
                              <a:solidFill>
                                <a:srgbClr val="00B050"/>
                              </a:solidFill>
                              <a:latin typeface="Cambria Math"/>
                            </a:rPr>
                            <m:t>1</m:t>
                          </m:r>
                        </m:sub>
                      </m:sSub>
                    </m:oMath>
                  </m:oMathPara>
                </a14:m>
                <a:endParaRPr lang="en-US" b="0" dirty="0" smtClean="0">
                  <a:solidFill>
                    <a:srgbClr val="00B050"/>
                  </a:solidFill>
                </a:endParaRPr>
              </a:p>
              <a:p>
                <a:pPr algn="l" rtl="0"/>
                <a:endParaRPr lang="en-US" b="0" dirty="0" smtClean="0"/>
              </a:p>
              <a:p>
                <a:pPr algn="l" rtl="0"/>
                <a:endParaRPr lang="en-US" dirty="0"/>
              </a:p>
            </p:txBody>
          </p:sp>
        </mc:Choice>
        <mc:Fallback xmlns="">
          <p:sp>
            <p:nvSpPr>
              <p:cNvPr id="64" name="TextBox 63"/>
              <p:cNvSpPr txBox="1">
                <a:spLocks noRot="1" noChangeAspect="1" noMove="1" noResize="1" noEditPoints="1" noAdjustHandles="1" noChangeArrowheads="1" noChangeShapeType="1" noTextEdit="1"/>
              </p:cNvSpPr>
              <p:nvPr/>
            </p:nvSpPr>
            <p:spPr>
              <a:xfrm>
                <a:off x="2147053" y="4732448"/>
                <a:ext cx="304800" cy="923330"/>
              </a:xfrm>
              <a:prstGeom prst="rect">
                <a:avLst/>
              </a:prstGeom>
              <a:blipFill rotWithShape="1">
                <a:blip r:embed="rId22"/>
                <a:stretch>
                  <a:fillRect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957306" y="4247638"/>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𝑅</m:t>
                      </m:r>
                    </m:oMath>
                  </m:oMathPara>
                </a14:m>
                <a:endParaRPr lang="en-US" sz="28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957306" y="4247638"/>
                <a:ext cx="618294" cy="523220"/>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1957306" y="5249092"/>
                <a:ext cx="618294" cy="523220"/>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𝑆</m:t>
                      </m:r>
                    </m:oMath>
                  </m:oMathPara>
                </a14:m>
                <a:endParaRPr lang="en-US" sz="2800" dirty="0"/>
              </a:p>
            </p:txBody>
          </p:sp>
        </mc:Choice>
        <mc:Fallback xmlns="">
          <p:sp>
            <p:nvSpPr>
              <p:cNvPr id="66" name="TextBox 65"/>
              <p:cNvSpPr txBox="1">
                <a:spLocks noRot="1" noChangeAspect="1" noMove="1" noResize="1" noEditPoints="1" noAdjustHandles="1" noChangeArrowheads="1" noChangeShapeType="1" noTextEdit="1"/>
              </p:cNvSpPr>
              <p:nvPr/>
            </p:nvSpPr>
            <p:spPr>
              <a:xfrm>
                <a:off x="1957306" y="5249092"/>
                <a:ext cx="618294" cy="523220"/>
              </a:xfrm>
              <a:prstGeom prst="rect">
                <a:avLst/>
              </a:prstGeom>
              <a:blipFill rotWithShape="1">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957306" y="5836854"/>
                <a:ext cx="618294" cy="523220"/>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𝑇</m:t>
                      </m:r>
                    </m:oMath>
                  </m:oMathPara>
                </a14:m>
                <a:endParaRPr lang="en-US" sz="2800" dirty="0"/>
              </a:p>
            </p:txBody>
          </p:sp>
        </mc:Choice>
        <mc:Fallback xmlns="">
          <p:sp>
            <p:nvSpPr>
              <p:cNvPr id="67" name="TextBox 66"/>
              <p:cNvSpPr txBox="1">
                <a:spLocks noRot="1" noChangeAspect="1" noMove="1" noResize="1" noEditPoints="1" noAdjustHandles="1" noChangeArrowheads="1" noChangeShapeType="1" noTextEdit="1"/>
              </p:cNvSpPr>
              <p:nvPr/>
            </p:nvSpPr>
            <p:spPr>
              <a:xfrm>
                <a:off x="1957306" y="5836854"/>
                <a:ext cx="618294" cy="523220"/>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8" name="Table 67"/>
              <p:cNvGraphicFramePr>
                <a:graphicFrameLocks noGrp="1"/>
              </p:cNvGraphicFramePr>
              <p:nvPr>
                <p:extLst>
                  <p:ext uri="{D42A27DB-BD31-4B8C-83A1-F6EECF244321}">
                    <p14:modId xmlns:p14="http://schemas.microsoft.com/office/powerpoint/2010/main" val="3741103338"/>
                  </p:ext>
                </p:extLst>
              </p:nvPr>
            </p:nvGraphicFramePr>
            <p:xfrm>
              <a:off x="4414089" y="4306767"/>
              <a:ext cx="914400" cy="812800"/>
            </p:xfrm>
            <a:graphic>
              <a:graphicData uri="http://schemas.openxmlformats.org/drawingml/2006/table">
                <a:tbl>
                  <a:tblPr firstRow="1" bandRow="1">
                    <a:tableStyleId>{5C22544A-7EE6-4342-B048-85BDC9FD1C3A}</a:tableStyleId>
                  </a:tblPr>
                  <a:tblGrid>
                    <a:gridCol w="558800"/>
                    <a:gridCol w="355600"/>
                  </a:tblGrid>
                  <a:tr h="406400">
                    <a:tc>
                      <a:txBody>
                        <a:bodyPr/>
                        <a:lstStyle/>
                        <a:p>
                          <a:pPr algn="l" rtl="0"/>
                          <a:r>
                            <a:rPr lang="en-US" dirty="0" smtClean="0">
                              <a:solidFill>
                                <a:schemeClr val="tx1"/>
                              </a:solidFill>
                            </a:rPr>
                            <a:t>A</a:t>
                          </a:r>
                          <a:endParaRPr lang="en-US" dirty="0">
                            <a:solidFill>
                              <a:schemeClr val="tx1"/>
                            </a:solidFill>
                          </a:endParaRPr>
                        </a:p>
                      </a:txBody>
                      <a:tcPr/>
                    </a:tc>
                    <a:tc>
                      <a:txBody>
                        <a:bodyPr/>
                        <a:lstStyle/>
                        <a:p>
                          <a:pPr algn="l" rtl="0"/>
                          <a:r>
                            <a:rPr lang="en-US" dirty="0" smtClean="0">
                              <a:solidFill>
                                <a:schemeClr val="tx1"/>
                              </a:solidFill>
                            </a:rPr>
                            <a:t>B</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𝑎</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1</m:t>
                                    </m:r>
                                  </m:sub>
                                </m:sSub>
                              </m:oMath>
                            </m:oMathPara>
                          </a14:m>
                          <a:endParaRPr lang="en-US" dirty="0">
                            <a:solidFill>
                              <a:schemeClr val="tx1"/>
                            </a:solidFill>
                          </a:endParaRPr>
                        </a:p>
                      </a:txBody>
                      <a:tcPr/>
                    </a:tc>
                  </a:tr>
                </a:tbl>
              </a:graphicData>
            </a:graphic>
          </p:graphicFrame>
        </mc:Choice>
        <mc:Fallback xmlns="">
          <p:graphicFrame>
            <p:nvGraphicFramePr>
              <p:cNvPr id="68" name="Table 67"/>
              <p:cNvGraphicFramePr>
                <a:graphicFrameLocks noGrp="1"/>
              </p:cNvGraphicFramePr>
              <p:nvPr>
                <p:extLst>
                  <p:ext uri="{D42A27DB-BD31-4B8C-83A1-F6EECF244321}">
                    <p14:modId xmlns:p14="http://schemas.microsoft.com/office/powerpoint/2010/main" val="3741103338"/>
                  </p:ext>
                </p:extLst>
              </p:nvPr>
            </p:nvGraphicFramePr>
            <p:xfrm>
              <a:off x="4414089" y="4306767"/>
              <a:ext cx="914400" cy="812800"/>
            </p:xfrm>
            <a:graphic>
              <a:graphicData uri="http://schemas.openxmlformats.org/drawingml/2006/table">
                <a:tbl>
                  <a:tblPr firstRow="1" bandRow="1">
                    <a:tableStyleId>{5C22544A-7EE6-4342-B048-85BDC9FD1C3A}</a:tableStyleId>
                  </a:tblPr>
                  <a:tblGrid>
                    <a:gridCol w="558800"/>
                    <a:gridCol w="355600"/>
                  </a:tblGrid>
                  <a:tr h="406400">
                    <a:tc>
                      <a:txBody>
                        <a:bodyPr/>
                        <a:lstStyle/>
                        <a:p>
                          <a:pPr algn="l" rtl="0"/>
                          <a:r>
                            <a:rPr lang="en-US" dirty="0" smtClean="0">
                              <a:solidFill>
                                <a:schemeClr val="tx1"/>
                              </a:solidFill>
                            </a:rPr>
                            <a:t>A</a:t>
                          </a:r>
                          <a:endParaRPr lang="en-US" dirty="0">
                            <a:solidFill>
                              <a:schemeClr val="tx1"/>
                            </a:solidFill>
                          </a:endParaRPr>
                        </a:p>
                      </a:txBody>
                      <a:tcPr/>
                    </a:tc>
                    <a:tc>
                      <a:txBody>
                        <a:bodyPr/>
                        <a:lstStyle/>
                        <a:p>
                          <a:pPr algn="l" rtl="0"/>
                          <a:r>
                            <a:rPr lang="en-US" dirty="0" smtClean="0">
                              <a:solidFill>
                                <a:schemeClr val="tx1"/>
                              </a:solidFill>
                            </a:rPr>
                            <a:t>B</a:t>
                          </a:r>
                          <a:endParaRPr lang="en-US" dirty="0">
                            <a:solidFill>
                              <a:schemeClr val="tx1"/>
                            </a:solidFill>
                          </a:endParaRPr>
                        </a:p>
                      </a:txBody>
                      <a:tcPr/>
                    </a:tc>
                  </a:tr>
                  <a:tr h="406400">
                    <a:tc>
                      <a:txBody>
                        <a:bodyPr/>
                        <a:lstStyle/>
                        <a:p>
                          <a:endParaRPr lang="en-US"/>
                        </a:p>
                      </a:txBody>
                      <a:tcPr>
                        <a:blipFill rotWithShape="1">
                          <a:blip r:embed="rId26"/>
                          <a:stretch>
                            <a:fillRect t="-105970" r="-64130"/>
                          </a:stretch>
                        </a:blipFill>
                      </a:tcPr>
                    </a:tc>
                    <a:tc>
                      <a:txBody>
                        <a:bodyPr/>
                        <a:lstStyle/>
                        <a:p>
                          <a:endParaRPr lang="en-US"/>
                        </a:p>
                      </a:txBody>
                      <a:tcPr>
                        <a:blipFill rotWithShape="1">
                          <a:blip r:embed="rId26"/>
                          <a:stretch>
                            <a:fillRect l="-158621" t="-105970" r="-1724"/>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69" name="Table 68"/>
              <p:cNvGraphicFramePr>
                <a:graphicFrameLocks noGrp="1"/>
              </p:cNvGraphicFramePr>
              <p:nvPr>
                <p:extLst>
                  <p:ext uri="{D42A27DB-BD31-4B8C-83A1-F6EECF244321}">
                    <p14:modId xmlns:p14="http://schemas.microsoft.com/office/powerpoint/2010/main" val="254967031"/>
                  </p:ext>
                </p:extLst>
              </p:nvPr>
            </p:nvGraphicFramePr>
            <p:xfrm>
              <a:off x="4402965" y="5308063"/>
              <a:ext cx="1016000" cy="792480"/>
            </p:xfrm>
            <a:graphic>
              <a:graphicData uri="http://schemas.openxmlformats.org/drawingml/2006/table">
                <a:tbl>
                  <a:tblPr firstRow="1" bandRow="1">
                    <a:tableStyleId>{5C22544A-7EE6-4342-B048-85BDC9FD1C3A}</a:tableStyleId>
                  </a:tblPr>
                  <a:tblGrid>
                    <a:gridCol w="508000"/>
                    <a:gridCol w="508000"/>
                  </a:tblGrid>
                  <a:tr h="381000">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C</a:t>
                          </a:r>
                          <a:endParaRPr lang="en-US" dirty="0">
                            <a:solidFill>
                              <a:schemeClr val="tx1"/>
                            </a:solidFill>
                          </a:endParaRPr>
                        </a:p>
                      </a:txBody>
                      <a:tcPr/>
                    </a:tc>
                  </a:tr>
                  <a:tr h="38100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r>
                </a:tbl>
              </a:graphicData>
            </a:graphic>
          </p:graphicFrame>
        </mc:Choice>
        <mc:Fallback xmlns="">
          <p:graphicFrame>
            <p:nvGraphicFramePr>
              <p:cNvPr id="69" name="Table 68"/>
              <p:cNvGraphicFramePr>
                <a:graphicFrameLocks noGrp="1"/>
              </p:cNvGraphicFramePr>
              <p:nvPr>
                <p:extLst>
                  <p:ext uri="{D42A27DB-BD31-4B8C-83A1-F6EECF244321}">
                    <p14:modId xmlns:p14="http://schemas.microsoft.com/office/powerpoint/2010/main" val="254967031"/>
                  </p:ext>
                </p:extLst>
              </p:nvPr>
            </p:nvGraphicFramePr>
            <p:xfrm>
              <a:off x="4402965" y="5308063"/>
              <a:ext cx="1016000" cy="792480"/>
            </p:xfrm>
            <a:graphic>
              <a:graphicData uri="http://schemas.openxmlformats.org/drawingml/2006/table">
                <a:tbl>
                  <a:tblPr firstRow="1" bandRow="1">
                    <a:tableStyleId>{5C22544A-7EE6-4342-B048-85BDC9FD1C3A}</a:tableStyleId>
                  </a:tblPr>
                  <a:tblGrid>
                    <a:gridCol w="508000"/>
                    <a:gridCol w="508000"/>
                  </a:tblGrid>
                  <a:tr h="396240">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C</a:t>
                          </a:r>
                          <a:endParaRPr lang="en-US" dirty="0">
                            <a:solidFill>
                              <a:schemeClr val="tx1"/>
                            </a:solidFill>
                          </a:endParaRPr>
                        </a:p>
                      </a:txBody>
                      <a:tcPr/>
                    </a:tc>
                  </a:tr>
                  <a:tr h="396240">
                    <a:tc>
                      <a:txBody>
                        <a:bodyPr/>
                        <a:lstStyle/>
                        <a:p>
                          <a:endParaRPr lang="en-US"/>
                        </a:p>
                      </a:txBody>
                      <a:tcPr>
                        <a:blipFill rotWithShape="1">
                          <a:blip r:embed="rId27"/>
                          <a:stretch>
                            <a:fillRect t="-106154" r="-98810" b="-3077"/>
                          </a:stretch>
                        </a:blipFill>
                      </a:tcPr>
                    </a:tc>
                    <a:tc>
                      <a:txBody>
                        <a:bodyPr/>
                        <a:lstStyle/>
                        <a:p>
                          <a:endParaRPr lang="en-US"/>
                        </a:p>
                      </a:txBody>
                      <a:tcPr>
                        <a:blipFill rotWithShape="1">
                          <a:blip r:embed="rId27"/>
                          <a:stretch>
                            <a:fillRect l="-101205" t="-106154" b="-3077"/>
                          </a:stretch>
                        </a:blipFill>
                      </a:tcPr>
                    </a:tc>
                  </a:tr>
                </a:tbl>
              </a:graphicData>
            </a:graphic>
          </p:graphicFrame>
        </mc:Fallback>
      </mc:AlternateContent>
      <mc:AlternateContent xmlns:mc="http://schemas.openxmlformats.org/markup-compatibility/2006" xmlns:a14="http://schemas.microsoft.com/office/drawing/2010/main">
        <mc:Choice Requires="a14">
          <p:sp>
            <p:nvSpPr>
              <p:cNvPr id="70" name="TextBox 69"/>
              <p:cNvSpPr txBox="1"/>
              <p:nvPr/>
            </p:nvSpPr>
            <p:spPr>
              <a:xfrm>
                <a:off x="3947382" y="3931443"/>
                <a:ext cx="1744772"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m:t>
                      </m:r>
                      <m:d>
                        <m:dPr>
                          <m:ctrlPr>
                            <a:rPr lang="en-US" b="0" i="1" smtClean="0">
                              <a:latin typeface="Cambria Math"/>
                            </a:rPr>
                          </m:ctrlPr>
                        </m:dPr>
                        <m:e>
                          <m:sSub>
                            <m:sSubPr>
                              <m:ctrlPr>
                                <a:rPr lang="en-US" b="0" i="1" smtClean="0">
                                  <a:latin typeface="Cambria Math"/>
                                </a:rPr>
                              </m:ctrlPr>
                            </m:sSubPr>
                            <m:e>
                              <m:r>
                                <a:rPr lang="en-US" b="0" i="1" smtClean="0">
                                  <a:latin typeface="Cambria Math"/>
                                </a:rPr>
                                <m:t>𝐼</m:t>
                              </m:r>
                            </m:e>
                            <m:sub>
                              <m:r>
                                <a:rPr lang="en-US" b="0" i="1" smtClean="0">
                                  <a:latin typeface="Cambria Math"/>
                                </a:rPr>
                                <m:t>2</m:t>
                              </m:r>
                            </m:sub>
                          </m:sSub>
                        </m:e>
                      </m:d>
                      <m:r>
                        <a:rPr lang="en-US" b="0" i="1" smtClean="0">
                          <a:latin typeface="Cambria Math"/>
                        </a:rPr>
                        <m:t>=</m:t>
                      </m:r>
                      <m:r>
                        <a:rPr lang="en-US" b="0" i="1" smtClean="0">
                          <a:latin typeface="Cambria Math"/>
                        </a:rPr>
                        <m:t>0</m:t>
                      </m:r>
                      <m:r>
                        <a:rPr lang="en-US" b="0" i="1" smtClean="0">
                          <a:latin typeface="Cambria Math"/>
                        </a:rPr>
                        <m:t>.</m:t>
                      </m:r>
                      <m:r>
                        <a:rPr lang="en-US" b="0" i="1" smtClean="0">
                          <a:latin typeface="Cambria Math"/>
                        </a:rPr>
                        <m:t>0405</m:t>
                      </m:r>
                    </m:oMath>
                  </m:oMathPara>
                </a14:m>
                <a:endParaRPr lang="en-US" dirty="0"/>
              </a:p>
            </p:txBody>
          </p:sp>
        </mc:Choice>
        <mc:Fallback xmlns="">
          <p:sp>
            <p:nvSpPr>
              <p:cNvPr id="70" name="TextBox 69"/>
              <p:cNvSpPr txBox="1">
                <a:spLocks noRot="1" noChangeAspect="1" noMove="1" noResize="1" noEditPoints="1" noAdjustHandles="1" noChangeArrowheads="1" noChangeShapeType="1" noTextEdit="1"/>
              </p:cNvSpPr>
              <p:nvPr/>
            </p:nvSpPr>
            <p:spPr>
              <a:xfrm>
                <a:off x="3947382" y="3931443"/>
                <a:ext cx="1744772" cy="369332"/>
              </a:xfrm>
              <a:prstGeom prst="rect">
                <a:avLst/>
              </a:prstGeom>
              <a:blipFill rotWithShape="1">
                <a:blip r:embed="rId28"/>
                <a:stretch>
                  <a:fillRect/>
                </a:stretch>
              </a:blipFill>
            </p:spPr>
            <p:txBody>
              <a:bodyPr/>
              <a:lstStyle/>
              <a:p>
                <a:r>
                  <a:rPr lang="en-US">
                    <a:noFill/>
                  </a:rPr>
                  <a:t> </a:t>
                </a:r>
              </a:p>
            </p:txBody>
          </p:sp>
        </mc:Fallback>
      </mc:AlternateContent>
      <p:graphicFrame>
        <p:nvGraphicFramePr>
          <p:cNvPr id="71" name="Table 70"/>
          <p:cNvGraphicFramePr>
            <a:graphicFrameLocks noGrp="1"/>
          </p:cNvGraphicFramePr>
          <p:nvPr>
            <p:extLst>
              <p:ext uri="{D42A27DB-BD31-4B8C-83A1-F6EECF244321}">
                <p14:modId xmlns:p14="http://schemas.microsoft.com/office/powerpoint/2010/main" val="2023592887"/>
              </p:ext>
            </p:extLst>
          </p:nvPr>
        </p:nvGraphicFramePr>
        <p:xfrm>
          <a:off x="4375100" y="6221652"/>
          <a:ext cx="508000" cy="396240"/>
        </p:xfrm>
        <a:graphic>
          <a:graphicData uri="http://schemas.openxmlformats.org/drawingml/2006/table">
            <a:tbl>
              <a:tblPr firstRow="1" bandRow="1">
                <a:tableStyleId>{5C22544A-7EE6-4342-B048-85BDC9FD1C3A}</a:tableStyleId>
              </a:tblPr>
              <a:tblGrid>
                <a:gridCol w="254000"/>
                <a:gridCol w="254000"/>
              </a:tblGrid>
              <a:tr h="381000">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D</a:t>
                      </a:r>
                      <a:endParaRPr lang="en-US" dirty="0">
                        <a:solidFill>
                          <a:schemeClr val="tx1"/>
                        </a:solidFill>
                      </a:endParaRPr>
                    </a:p>
                  </a:txBody>
                  <a:tcPr/>
                </a:tc>
              </a:tr>
            </a:tbl>
          </a:graphicData>
        </a:graphic>
      </p:graphicFrame>
      <mc:AlternateContent xmlns:mc="http://schemas.openxmlformats.org/markup-compatibility/2006" xmlns:a14="http://schemas.microsoft.com/office/drawing/2010/main">
        <mc:Choice Requires="a14">
          <p:sp>
            <p:nvSpPr>
              <p:cNvPr id="72" name="TextBox 71"/>
              <p:cNvSpPr txBox="1"/>
              <p:nvPr/>
            </p:nvSpPr>
            <p:spPr>
              <a:xfrm>
                <a:off x="4070300" y="4713808"/>
                <a:ext cx="304800" cy="923330"/>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𝑟</m:t>
                          </m:r>
                        </m:e>
                        <m:sub>
                          <m:r>
                            <a:rPr lang="en-US" b="0" i="1" smtClean="0">
                              <a:solidFill>
                                <a:srgbClr val="00B050"/>
                              </a:solidFill>
                              <a:latin typeface="Cambria Math"/>
                            </a:rPr>
                            <m:t>1</m:t>
                          </m:r>
                        </m:sub>
                      </m:sSub>
                    </m:oMath>
                  </m:oMathPara>
                </a14:m>
                <a:endParaRPr lang="en-US" b="0" dirty="0" smtClean="0">
                  <a:solidFill>
                    <a:srgbClr val="00B050"/>
                  </a:solidFill>
                </a:endParaRPr>
              </a:p>
              <a:p>
                <a:pPr algn="l" rtl="0"/>
                <a:endParaRPr lang="en-US" b="0" dirty="0" smtClean="0"/>
              </a:p>
              <a:p>
                <a:pPr algn="l" rtl="0"/>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070300" y="4713808"/>
                <a:ext cx="304800" cy="923330"/>
              </a:xfrm>
              <a:prstGeom prst="rect">
                <a:avLst/>
              </a:prstGeom>
              <a:blipFill rotWithShape="1">
                <a:blip r:embed="rId29"/>
                <a:stretch>
                  <a:fillRect r="-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3880553" y="4228998"/>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𝑅</m:t>
                      </m:r>
                    </m:oMath>
                  </m:oMathPara>
                </a14:m>
                <a:endParaRPr lang="en-US" sz="2800" dirty="0"/>
              </a:p>
            </p:txBody>
          </p:sp>
        </mc:Choice>
        <mc:Fallback xmlns="">
          <p:sp>
            <p:nvSpPr>
              <p:cNvPr id="73" name="TextBox 72"/>
              <p:cNvSpPr txBox="1">
                <a:spLocks noRot="1" noChangeAspect="1" noMove="1" noResize="1" noEditPoints="1" noAdjustHandles="1" noChangeArrowheads="1" noChangeShapeType="1" noTextEdit="1"/>
              </p:cNvSpPr>
              <p:nvPr/>
            </p:nvSpPr>
            <p:spPr>
              <a:xfrm>
                <a:off x="3880553" y="4228998"/>
                <a:ext cx="618294" cy="523220"/>
              </a:xfrm>
              <a:prstGeom prst="rect">
                <a:avLst/>
              </a:prstGeom>
              <a:blipFill rotWithShape="1">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3880553" y="5230452"/>
                <a:ext cx="618294" cy="523220"/>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𝑆</m:t>
                      </m:r>
                    </m:oMath>
                  </m:oMathPara>
                </a14:m>
                <a:endParaRPr lang="en-US" sz="2800" dirty="0"/>
              </a:p>
            </p:txBody>
          </p:sp>
        </mc:Choice>
        <mc:Fallback xmlns="">
          <p:sp>
            <p:nvSpPr>
              <p:cNvPr id="74" name="TextBox 73"/>
              <p:cNvSpPr txBox="1">
                <a:spLocks noRot="1" noChangeAspect="1" noMove="1" noResize="1" noEditPoints="1" noAdjustHandles="1" noChangeArrowheads="1" noChangeShapeType="1" noTextEdit="1"/>
              </p:cNvSpPr>
              <p:nvPr/>
            </p:nvSpPr>
            <p:spPr>
              <a:xfrm>
                <a:off x="3880553" y="5230452"/>
                <a:ext cx="618294" cy="523220"/>
              </a:xfrm>
              <a:prstGeom prst="rect">
                <a:avLst/>
              </a:prstGeom>
              <a:blipFill rotWithShape="1">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3845256" y="6172757"/>
                <a:ext cx="618294" cy="523220"/>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𝑇</m:t>
                      </m:r>
                    </m:oMath>
                  </m:oMathPara>
                </a14:m>
                <a:endParaRPr lang="en-US" sz="2800" dirty="0"/>
              </a:p>
            </p:txBody>
          </p:sp>
        </mc:Choice>
        <mc:Fallback xmlns="">
          <p:sp>
            <p:nvSpPr>
              <p:cNvPr id="75" name="TextBox 74"/>
              <p:cNvSpPr txBox="1">
                <a:spLocks noRot="1" noChangeAspect="1" noMove="1" noResize="1" noEditPoints="1" noAdjustHandles="1" noChangeArrowheads="1" noChangeShapeType="1" noTextEdit="1"/>
              </p:cNvSpPr>
              <p:nvPr/>
            </p:nvSpPr>
            <p:spPr>
              <a:xfrm>
                <a:off x="3845256" y="6172757"/>
                <a:ext cx="618294" cy="523220"/>
              </a:xfrm>
              <a:prstGeom prst="rect">
                <a:avLst/>
              </a:prstGeom>
              <a:blipFill rotWithShape="1">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4070300" y="5701658"/>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𝑠</m:t>
                          </m:r>
                        </m:e>
                        <m:sub>
                          <m:r>
                            <a:rPr lang="en-US" b="0" i="1" smtClean="0">
                              <a:solidFill>
                                <a:srgbClr val="00B050"/>
                              </a:solidFill>
                              <a:latin typeface="Cambria Math"/>
                            </a:rPr>
                            <m:t>1</m:t>
                          </m:r>
                        </m:sub>
                      </m:sSub>
                    </m:oMath>
                  </m:oMathPara>
                </a14:m>
                <a:endParaRPr lang="en-US" b="0" dirty="0" smtClean="0"/>
              </a:p>
              <a:p>
                <a:pPr algn="l" rtl="0"/>
                <a:endParaRPr lang="en-US" dirty="0"/>
              </a:p>
            </p:txBody>
          </p:sp>
        </mc:Choice>
        <mc:Fallback xmlns="">
          <p:sp>
            <p:nvSpPr>
              <p:cNvPr id="76" name="TextBox 75"/>
              <p:cNvSpPr txBox="1">
                <a:spLocks noRot="1" noChangeAspect="1" noMove="1" noResize="1" noEditPoints="1" noAdjustHandles="1" noChangeArrowheads="1" noChangeShapeType="1" noTextEdit="1"/>
              </p:cNvSpPr>
              <p:nvPr/>
            </p:nvSpPr>
            <p:spPr>
              <a:xfrm>
                <a:off x="4070300" y="5701658"/>
                <a:ext cx="304800" cy="646331"/>
              </a:xfrm>
              <a:prstGeom prst="rect">
                <a:avLst/>
              </a:prstGeom>
              <a:blipFill rotWithShape="1">
                <a:blip r:embed="rId33"/>
                <a:stretch>
                  <a:fillRect r="-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7" name="Table 76"/>
              <p:cNvGraphicFramePr>
                <a:graphicFrameLocks noGrp="1"/>
              </p:cNvGraphicFramePr>
              <p:nvPr>
                <p:extLst>
                  <p:ext uri="{D42A27DB-BD31-4B8C-83A1-F6EECF244321}">
                    <p14:modId xmlns:p14="http://schemas.microsoft.com/office/powerpoint/2010/main" val="197836302"/>
                  </p:ext>
                </p:extLst>
              </p:nvPr>
            </p:nvGraphicFramePr>
            <p:xfrm>
              <a:off x="6588347" y="4123306"/>
              <a:ext cx="914400" cy="812800"/>
            </p:xfrm>
            <a:graphic>
              <a:graphicData uri="http://schemas.openxmlformats.org/drawingml/2006/table">
                <a:tbl>
                  <a:tblPr firstRow="1" bandRow="1">
                    <a:tableStyleId>{5C22544A-7EE6-4342-B048-85BDC9FD1C3A}</a:tableStyleId>
                  </a:tblPr>
                  <a:tblGrid>
                    <a:gridCol w="558800"/>
                    <a:gridCol w="355600"/>
                  </a:tblGrid>
                  <a:tr h="406400">
                    <a:tc>
                      <a:txBody>
                        <a:bodyPr/>
                        <a:lstStyle/>
                        <a:p>
                          <a:pPr algn="l" rtl="0"/>
                          <a:r>
                            <a:rPr lang="en-US" dirty="0" smtClean="0">
                              <a:solidFill>
                                <a:schemeClr val="tx1"/>
                              </a:solidFill>
                            </a:rPr>
                            <a:t>A</a:t>
                          </a:r>
                          <a:endParaRPr lang="en-US" dirty="0">
                            <a:solidFill>
                              <a:schemeClr val="tx1"/>
                            </a:solidFill>
                          </a:endParaRPr>
                        </a:p>
                      </a:txBody>
                      <a:tcPr/>
                    </a:tc>
                    <a:tc>
                      <a:txBody>
                        <a:bodyPr/>
                        <a:lstStyle/>
                        <a:p>
                          <a:pPr algn="l" rtl="0"/>
                          <a:r>
                            <a:rPr lang="en-US" dirty="0" smtClean="0">
                              <a:solidFill>
                                <a:schemeClr val="tx1"/>
                              </a:solidFill>
                            </a:rPr>
                            <a:t>B</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𝑎</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1</m:t>
                                    </m:r>
                                  </m:sub>
                                </m:sSub>
                              </m:oMath>
                            </m:oMathPara>
                          </a14:m>
                          <a:endParaRPr lang="en-US" dirty="0">
                            <a:solidFill>
                              <a:schemeClr val="tx1"/>
                            </a:solidFill>
                          </a:endParaRPr>
                        </a:p>
                      </a:txBody>
                      <a:tcPr/>
                    </a:tc>
                  </a:tr>
                </a:tbl>
              </a:graphicData>
            </a:graphic>
          </p:graphicFrame>
        </mc:Choice>
        <mc:Fallback xmlns="">
          <p:graphicFrame>
            <p:nvGraphicFramePr>
              <p:cNvPr id="77" name="Table 76"/>
              <p:cNvGraphicFramePr>
                <a:graphicFrameLocks noGrp="1"/>
              </p:cNvGraphicFramePr>
              <p:nvPr>
                <p:extLst>
                  <p:ext uri="{D42A27DB-BD31-4B8C-83A1-F6EECF244321}">
                    <p14:modId xmlns:p14="http://schemas.microsoft.com/office/powerpoint/2010/main" val="197836302"/>
                  </p:ext>
                </p:extLst>
              </p:nvPr>
            </p:nvGraphicFramePr>
            <p:xfrm>
              <a:off x="6588347" y="4123306"/>
              <a:ext cx="914400" cy="812800"/>
            </p:xfrm>
            <a:graphic>
              <a:graphicData uri="http://schemas.openxmlformats.org/drawingml/2006/table">
                <a:tbl>
                  <a:tblPr firstRow="1" bandRow="1">
                    <a:tableStyleId>{5C22544A-7EE6-4342-B048-85BDC9FD1C3A}</a:tableStyleId>
                  </a:tblPr>
                  <a:tblGrid>
                    <a:gridCol w="558800"/>
                    <a:gridCol w="355600"/>
                  </a:tblGrid>
                  <a:tr h="406400">
                    <a:tc>
                      <a:txBody>
                        <a:bodyPr/>
                        <a:lstStyle/>
                        <a:p>
                          <a:pPr algn="l" rtl="0"/>
                          <a:r>
                            <a:rPr lang="en-US" dirty="0" smtClean="0">
                              <a:solidFill>
                                <a:schemeClr val="tx1"/>
                              </a:solidFill>
                            </a:rPr>
                            <a:t>A</a:t>
                          </a:r>
                          <a:endParaRPr lang="en-US" dirty="0">
                            <a:solidFill>
                              <a:schemeClr val="tx1"/>
                            </a:solidFill>
                          </a:endParaRPr>
                        </a:p>
                      </a:txBody>
                      <a:tcPr/>
                    </a:tc>
                    <a:tc>
                      <a:txBody>
                        <a:bodyPr/>
                        <a:lstStyle/>
                        <a:p>
                          <a:pPr algn="l" rtl="0"/>
                          <a:r>
                            <a:rPr lang="en-US" dirty="0" smtClean="0">
                              <a:solidFill>
                                <a:schemeClr val="tx1"/>
                              </a:solidFill>
                            </a:rPr>
                            <a:t>B</a:t>
                          </a:r>
                          <a:endParaRPr lang="en-US" dirty="0">
                            <a:solidFill>
                              <a:schemeClr val="tx1"/>
                            </a:solidFill>
                          </a:endParaRPr>
                        </a:p>
                      </a:txBody>
                      <a:tcPr/>
                    </a:tc>
                  </a:tr>
                  <a:tr h="406400">
                    <a:tc>
                      <a:txBody>
                        <a:bodyPr/>
                        <a:lstStyle/>
                        <a:p>
                          <a:endParaRPr lang="en-US"/>
                        </a:p>
                      </a:txBody>
                      <a:tcPr>
                        <a:blipFill rotWithShape="1">
                          <a:blip r:embed="rId34"/>
                          <a:stretch>
                            <a:fillRect l="-1087" t="-105970" r="-63043"/>
                          </a:stretch>
                        </a:blipFill>
                      </a:tcPr>
                    </a:tc>
                    <a:tc>
                      <a:txBody>
                        <a:bodyPr/>
                        <a:lstStyle/>
                        <a:p>
                          <a:endParaRPr lang="en-US"/>
                        </a:p>
                      </a:txBody>
                      <a:tcPr>
                        <a:blipFill rotWithShape="1">
                          <a:blip r:embed="rId34"/>
                          <a:stretch>
                            <a:fillRect l="-160345" t="-105970"/>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78" name="Table 77"/>
              <p:cNvGraphicFramePr>
                <a:graphicFrameLocks noGrp="1"/>
              </p:cNvGraphicFramePr>
              <p:nvPr>
                <p:extLst>
                  <p:ext uri="{D42A27DB-BD31-4B8C-83A1-F6EECF244321}">
                    <p14:modId xmlns:p14="http://schemas.microsoft.com/office/powerpoint/2010/main" val="3478834413"/>
                  </p:ext>
                </p:extLst>
              </p:nvPr>
            </p:nvGraphicFramePr>
            <p:xfrm>
              <a:off x="6577223" y="5124602"/>
              <a:ext cx="1016000" cy="792480"/>
            </p:xfrm>
            <a:graphic>
              <a:graphicData uri="http://schemas.openxmlformats.org/drawingml/2006/table">
                <a:tbl>
                  <a:tblPr firstRow="1" bandRow="1">
                    <a:tableStyleId>{5C22544A-7EE6-4342-B048-85BDC9FD1C3A}</a:tableStyleId>
                  </a:tblPr>
                  <a:tblGrid>
                    <a:gridCol w="508000"/>
                    <a:gridCol w="508000"/>
                  </a:tblGrid>
                  <a:tr h="381000">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C</a:t>
                          </a:r>
                          <a:endParaRPr lang="en-US" dirty="0">
                            <a:solidFill>
                              <a:schemeClr val="tx1"/>
                            </a:solidFill>
                          </a:endParaRPr>
                        </a:p>
                      </a:txBody>
                      <a:tcPr/>
                    </a:tc>
                  </a:tr>
                  <a:tr h="38100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r>
                </a:tbl>
              </a:graphicData>
            </a:graphic>
          </p:graphicFrame>
        </mc:Choice>
        <mc:Fallback xmlns="">
          <p:graphicFrame>
            <p:nvGraphicFramePr>
              <p:cNvPr id="78" name="Table 77"/>
              <p:cNvGraphicFramePr>
                <a:graphicFrameLocks noGrp="1"/>
              </p:cNvGraphicFramePr>
              <p:nvPr>
                <p:extLst>
                  <p:ext uri="{D42A27DB-BD31-4B8C-83A1-F6EECF244321}">
                    <p14:modId xmlns:p14="http://schemas.microsoft.com/office/powerpoint/2010/main" val="3478834413"/>
                  </p:ext>
                </p:extLst>
              </p:nvPr>
            </p:nvGraphicFramePr>
            <p:xfrm>
              <a:off x="6577223" y="5124602"/>
              <a:ext cx="1016000" cy="792480"/>
            </p:xfrm>
            <a:graphic>
              <a:graphicData uri="http://schemas.openxmlformats.org/drawingml/2006/table">
                <a:tbl>
                  <a:tblPr firstRow="1" bandRow="1">
                    <a:tableStyleId>{5C22544A-7EE6-4342-B048-85BDC9FD1C3A}</a:tableStyleId>
                  </a:tblPr>
                  <a:tblGrid>
                    <a:gridCol w="508000"/>
                    <a:gridCol w="508000"/>
                  </a:tblGrid>
                  <a:tr h="396240">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C</a:t>
                          </a:r>
                          <a:endParaRPr lang="en-US" dirty="0">
                            <a:solidFill>
                              <a:schemeClr val="tx1"/>
                            </a:solidFill>
                          </a:endParaRPr>
                        </a:p>
                      </a:txBody>
                      <a:tcPr/>
                    </a:tc>
                  </a:tr>
                  <a:tr h="396240">
                    <a:tc>
                      <a:txBody>
                        <a:bodyPr/>
                        <a:lstStyle/>
                        <a:p>
                          <a:endParaRPr lang="en-US"/>
                        </a:p>
                      </a:txBody>
                      <a:tcPr>
                        <a:blipFill rotWithShape="1">
                          <a:blip r:embed="rId35"/>
                          <a:stretch>
                            <a:fillRect l="-1190" t="-106154" r="-98810" b="-3077"/>
                          </a:stretch>
                        </a:blipFill>
                      </a:tcPr>
                    </a:tc>
                    <a:tc>
                      <a:txBody>
                        <a:bodyPr/>
                        <a:lstStyle/>
                        <a:p>
                          <a:endParaRPr lang="en-US"/>
                        </a:p>
                      </a:txBody>
                      <a:tcPr>
                        <a:blipFill rotWithShape="1">
                          <a:blip r:embed="rId35"/>
                          <a:stretch>
                            <a:fillRect l="-102410" t="-106154" b="-3077"/>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79" name="Table 78"/>
              <p:cNvGraphicFramePr>
                <a:graphicFrameLocks noGrp="1"/>
              </p:cNvGraphicFramePr>
              <p:nvPr>
                <p:extLst>
                  <p:ext uri="{D42A27DB-BD31-4B8C-83A1-F6EECF244321}">
                    <p14:modId xmlns:p14="http://schemas.microsoft.com/office/powerpoint/2010/main" val="3360160208"/>
                  </p:ext>
                </p:extLst>
              </p:nvPr>
            </p:nvGraphicFramePr>
            <p:xfrm>
              <a:off x="6549358" y="6038191"/>
              <a:ext cx="689642" cy="792480"/>
            </p:xfrm>
            <a:graphic>
              <a:graphicData uri="http://schemas.openxmlformats.org/drawingml/2006/table">
                <a:tbl>
                  <a:tblPr firstRow="1" bandRow="1">
                    <a:tableStyleId>{5C22544A-7EE6-4342-B048-85BDC9FD1C3A}</a:tableStyleId>
                  </a:tblPr>
                  <a:tblGrid>
                    <a:gridCol w="308642"/>
                    <a:gridCol w="381000"/>
                  </a:tblGrid>
                  <a:tr h="381000">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D</a:t>
                          </a:r>
                          <a:endParaRPr lang="en-US" dirty="0">
                            <a:solidFill>
                              <a:schemeClr val="tx1"/>
                            </a:solidFill>
                          </a:endParaRPr>
                        </a:p>
                      </a:txBody>
                      <a:tcPr/>
                    </a:tc>
                  </a:tr>
                  <a:tr h="381000">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𝑑</m:t>
                                    </m:r>
                                  </m:e>
                                  <m:sub>
                                    <m:r>
                                      <a:rPr lang="en-US" b="0" i="1" smtClean="0">
                                        <a:solidFill>
                                          <a:schemeClr val="tx1"/>
                                        </a:solidFill>
                                        <a:latin typeface="Cambria Math"/>
                                      </a:rPr>
                                      <m:t>1</m:t>
                                    </m:r>
                                  </m:sub>
                                </m:sSub>
                              </m:oMath>
                            </m:oMathPara>
                          </a14:m>
                          <a:endParaRPr lang="en-US" dirty="0">
                            <a:solidFill>
                              <a:schemeClr val="tx1"/>
                            </a:solidFill>
                          </a:endParaRPr>
                        </a:p>
                      </a:txBody>
                      <a:tcPr/>
                    </a:tc>
                  </a:tr>
                </a:tbl>
              </a:graphicData>
            </a:graphic>
          </p:graphicFrame>
        </mc:Choice>
        <mc:Fallback xmlns="">
          <p:graphicFrame>
            <p:nvGraphicFramePr>
              <p:cNvPr id="79" name="Table 78"/>
              <p:cNvGraphicFramePr>
                <a:graphicFrameLocks noGrp="1"/>
              </p:cNvGraphicFramePr>
              <p:nvPr>
                <p:extLst>
                  <p:ext uri="{D42A27DB-BD31-4B8C-83A1-F6EECF244321}">
                    <p14:modId xmlns:p14="http://schemas.microsoft.com/office/powerpoint/2010/main" val="3360160208"/>
                  </p:ext>
                </p:extLst>
              </p:nvPr>
            </p:nvGraphicFramePr>
            <p:xfrm>
              <a:off x="6549358" y="6038191"/>
              <a:ext cx="689642" cy="792480"/>
            </p:xfrm>
            <a:graphic>
              <a:graphicData uri="http://schemas.openxmlformats.org/drawingml/2006/table">
                <a:tbl>
                  <a:tblPr firstRow="1" bandRow="1">
                    <a:tableStyleId>{5C22544A-7EE6-4342-B048-85BDC9FD1C3A}</a:tableStyleId>
                  </a:tblPr>
                  <a:tblGrid>
                    <a:gridCol w="308642"/>
                    <a:gridCol w="381000"/>
                  </a:tblGrid>
                  <a:tr h="396240">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D</a:t>
                          </a:r>
                          <a:endParaRPr lang="en-US" dirty="0">
                            <a:solidFill>
                              <a:schemeClr val="tx1"/>
                            </a:solidFill>
                          </a:endParaRPr>
                        </a:p>
                      </a:txBody>
                      <a:tcPr/>
                    </a:tc>
                  </a:tr>
                  <a:tr h="396240">
                    <a:tc>
                      <a:txBody>
                        <a:bodyPr/>
                        <a:lstStyle/>
                        <a:p>
                          <a:endParaRPr lang="en-US"/>
                        </a:p>
                      </a:txBody>
                      <a:tcPr>
                        <a:blipFill rotWithShape="1">
                          <a:blip r:embed="rId36"/>
                          <a:stretch>
                            <a:fillRect t="-106154" r="-123529" b="-3077"/>
                          </a:stretch>
                        </a:blipFill>
                      </a:tcPr>
                    </a:tc>
                    <a:tc>
                      <a:txBody>
                        <a:bodyPr/>
                        <a:lstStyle/>
                        <a:p>
                          <a:endParaRPr lang="en-US"/>
                        </a:p>
                      </a:txBody>
                      <a:tcPr>
                        <a:blipFill rotWithShape="1">
                          <a:blip r:embed="rId36"/>
                          <a:stretch>
                            <a:fillRect l="-80952" t="-106154" b="-3077"/>
                          </a:stretch>
                        </a:blipFill>
                      </a:tcPr>
                    </a:tc>
                  </a:tr>
                </a:tbl>
              </a:graphicData>
            </a:graphic>
          </p:graphicFrame>
        </mc:Fallback>
      </mc:AlternateContent>
      <mc:AlternateContent xmlns:mc="http://schemas.openxmlformats.org/markup-compatibility/2006" xmlns:a14="http://schemas.microsoft.com/office/drawing/2010/main">
        <mc:Choice Requires="a14">
          <p:sp>
            <p:nvSpPr>
              <p:cNvPr id="80" name="TextBox 79"/>
              <p:cNvSpPr txBox="1"/>
              <p:nvPr/>
            </p:nvSpPr>
            <p:spPr>
              <a:xfrm>
                <a:off x="6244558" y="4530347"/>
                <a:ext cx="304800" cy="923330"/>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𝑟</m:t>
                          </m:r>
                        </m:e>
                        <m:sub>
                          <m:r>
                            <a:rPr lang="en-US" b="0" i="1" smtClean="0">
                              <a:solidFill>
                                <a:srgbClr val="00B050"/>
                              </a:solidFill>
                              <a:latin typeface="Cambria Math"/>
                            </a:rPr>
                            <m:t>1</m:t>
                          </m:r>
                        </m:sub>
                      </m:sSub>
                    </m:oMath>
                  </m:oMathPara>
                </a14:m>
                <a:endParaRPr lang="en-US" b="0" dirty="0" smtClean="0">
                  <a:solidFill>
                    <a:srgbClr val="00B050"/>
                  </a:solidFill>
                </a:endParaRPr>
              </a:p>
              <a:p>
                <a:pPr algn="l" rtl="0"/>
                <a:endParaRPr lang="en-US" b="0" dirty="0" smtClean="0"/>
              </a:p>
              <a:p>
                <a:pPr algn="l" rtl="0"/>
                <a:endParaRPr lang="en-US" dirty="0"/>
              </a:p>
            </p:txBody>
          </p:sp>
        </mc:Choice>
        <mc:Fallback xmlns="">
          <p:sp>
            <p:nvSpPr>
              <p:cNvPr id="80" name="TextBox 79"/>
              <p:cNvSpPr txBox="1">
                <a:spLocks noRot="1" noChangeAspect="1" noMove="1" noResize="1" noEditPoints="1" noAdjustHandles="1" noChangeArrowheads="1" noChangeShapeType="1" noTextEdit="1"/>
              </p:cNvSpPr>
              <p:nvPr/>
            </p:nvSpPr>
            <p:spPr>
              <a:xfrm>
                <a:off x="6244558" y="4530347"/>
                <a:ext cx="304800" cy="923330"/>
              </a:xfrm>
              <a:prstGeom prst="rect">
                <a:avLst/>
              </a:prstGeom>
              <a:blipFill rotWithShape="1">
                <a:blip r:embed="rId37"/>
                <a:stretch>
                  <a:fillRect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6054811" y="4045537"/>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𝑅</m:t>
                      </m:r>
                    </m:oMath>
                  </m:oMathPara>
                </a14:m>
                <a:endParaRPr lang="en-US" sz="2800" dirty="0"/>
              </a:p>
            </p:txBody>
          </p:sp>
        </mc:Choice>
        <mc:Fallback xmlns="">
          <p:sp>
            <p:nvSpPr>
              <p:cNvPr id="81" name="TextBox 80"/>
              <p:cNvSpPr txBox="1">
                <a:spLocks noRot="1" noChangeAspect="1" noMove="1" noResize="1" noEditPoints="1" noAdjustHandles="1" noChangeArrowheads="1" noChangeShapeType="1" noTextEdit="1"/>
              </p:cNvSpPr>
              <p:nvPr/>
            </p:nvSpPr>
            <p:spPr>
              <a:xfrm>
                <a:off x="6054811" y="4045537"/>
                <a:ext cx="618294" cy="523220"/>
              </a:xfrm>
              <a:prstGeom prst="rect">
                <a:avLst/>
              </a:prstGeom>
              <a:blipFill rotWithShape="1">
                <a:blip r:embed="rId3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6054811" y="5046991"/>
                <a:ext cx="618294" cy="523220"/>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𝑆</m:t>
                      </m:r>
                    </m:oMath>
                  </m:oMathPara>
                </a14:m>
                <a:endParaRPr lang="en-US" sz="2800" dirty="0"/>
              </a:p>
            </p:txBody>
          </p:sp>
        </mc:Choice>
        <mc:Fallback xmlns="">
          <p:sp>
            <p:nvSpPr>
              <p:cNvPr id="82" name="TextBox 81"/>
              <p:cNvSpPr txBox="1">
                <a:spLocks noRot="1" noChangeAspect="1" noMove="1" noResize="1" noEditPoints="1" noAdjustHandles="1" noChangeArrowheads="1" noChangeShapeType="1" noTextEdit="1"/>
              </p:cNvSpPr>
              <p:nvPr/>
            </p:nvSpPr>
            <p:spPr>
              <a:xfrm>
                <a:off x="6054811" y="5046991"/>
                <a:ext cx="618294" cy="523220"/>
              </a:xfrm>
              <a:prstGeom prst="rect">
                <a:avLst/>
              </a:prstGeom>
              <a:blipFill rotWithShape="1">
                <a:blip r:embed="rId3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6019514" y="5989296"/>
                <a:ext cx="618294" cy="523220"/>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𝑇</m:t>
                      </m:r>
                    </m:oMath>
                  </m:oMathPara>
                </a14:m>
                <a:endParaRPr lang="en-US" sz="2800" dirty="0"/>
              </a:p>
            </p:txBody>
          </p:sp>
        </mc:Choice>
        <mc:Fallback xmlns="">
          <p:sp>
            <p:nvSpPr>
              <p:cNvPr id="83" name="TextBox 82"/>
              <p:cNvSpPr txBox="1">
                <a:spLocks noRot="1" noChangeAspect="1" noMove="1" noResize="1" noEditPoints="1" noAdjustHandles="1" noChangeArrowheads="1" noChangeShapeType="1" noTextEdit="1"/>
              </p:cNvSpPr>
              <p:nvPr/>
            </p:nvSpPr>
            <p:spPr>
              <a:xfrm>
                <a:off x="6019514" y="5989296"/>
                <a:ext cx="618294" cy="523220"/>
              </a:xfrm>
              <a:prstGeom prst="rect">
                <a:avLst/>
              </a:prstGeom>
              <a:blipFill rotWithShape="1">
                <a:blip r:embed="rId4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6244558" y="5518197"/>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𝑠</m:t>
                          </m:r>
                        </m:e>
                        <m:sub>
                          <m:r>
                            <a:rPr lang="en-US" b="0" i="1" smtClean="0">
                              <a:solidFill>
                                <a:srgbClr val="00B050"/>
                              </a:solidFill>
                              <a:latin typeface="Cambria Math"/>
                            </a:rPr>
                            <m:t>1</m:t>
                          </m:r>
                        </m:sub>
                      </m:sSub>
                    </m:oMath>
                  </m:oMathPara>
                </a14:m>
                <a:endParaRPr lang="en-US" b="0" dirty="0" smtClean="0"/>
              </a:p>
              <a:p>
                <a:pPr algn="l" rtl="0"/>
                <a:endParaRPr lang="en-US" dirty="0"/>
              </a:p>
            </p:txBody>
          </p:sp>
        </mc:Choice>
        <mc:Fallback xmlns="">
          <p:sp>
            <p:nvSpPr>
              <p:cNvPr id="84" name="TextBox 83"/>
              <p:cNvSpPr txBox="1">
                <a:spLocks noRot="1" noChangeAspect="1" noMove="1" noResize="1" noEditPoints="1" noAdjustHandles="1" noChangeArrowheads="1" noChangeShapeType="1" noTextEdit="1"/>
              </p:cNvSpPr>
              <p:nvPr/>
            </p:nvSpPr>
            <p:spPr>
              <a:xfrm>
                <a:off x="6244558" y="5518197"/>
                <a:ext cx="304800" cy="646331"/>
              </a:xfrm>
              <a:prstGeom prst="rect">
                <a:avLst/>
              </a:prstGeom>
              <a:blipFill rotWithShape="1">
                <a:blip r:embed="rId41"/>
                <a:stretch>
                  <a:fillRect r="-1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6211558" y="6512516"/>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𝑡</m:t>
                          </m:r>
                        </m:e>
                        <m:sub>
                          <m:r>
                            <a:rPr lang="en-US" b="0" i="1" smtClean="0">
                              <a:solidFill>
                                <a:srgbClr val="00B050"/>
                              </a:solidFill>
                              <a:latin typeface="Cambria Math"/>
                            </a:rPr>
                            <m:t>1</m:t>
                          </m:r>
                        </m:sub>
                      </m:sSub>
                    </m:oMath>
                  </m:oMathPara>
                </a14:m>
                <a:endParaRPr lang="en-US" b="0" dirty="0" smtClean="0"/>
              </a:p>
              <a:p>
                <a:pPr algn="l" rtl="0"/>
                <a:endParaRPr lang="en-US" dirty="0"/>
              </a:p>
            </p:txBody>
          </p:sp>
        </mc:Choice>
        <mc:Fallback xmlns="">
          <p:sp>
            <p:nvSpPr>
              <p:cNvPr id="85" name="TextBox 84"/>
              <p:cNvSpPr txBox="1">
                <a:spLocks noRot="1" noChangeAspect="1" noMove="1" noResize="1" noEditPoints="1" noAdjustHandles="1" noChangeArrowheads="1" noChangeShapeType="1" noTextEdit="1"/>
              </p:cNvSpPr>
              <p:nvPr/>
            </p:nvSpPr>
            <p:spPr>
              <a:xfrm>
                <a:off x="6211558" y="6512516"/>
                <a:ext cx="304800" cy="646331"/>
              </a:xfrm>
              <a:prstGeom prst="rect">
                <a:avLst/>
              </a:prstGeom>
              <a:blipFill rotWithShape="1">
                <a:blip r:embed="rId42"/>
                <a:stretch>
                  <a:fillRect r="-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6211558" y="3768549"/>
                <a:ext cx="1621854"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m:t>
                      </m:r>
                      <m:d>
                        <m:dPr>
                          <m:ctrlPr>
                            <a:rPr lang="en-US" b="0" i="1" smtClean="0">
                              <a:latin typeface="Cambria Math"/>
                            </a:rPr>
                          </m:ctrlPr>
                        </m:dPr>
                        <m:e>
                          <m:sSub>
                            <m:sSubPr>
                              <m:ctrlPr>
                                <a:rPr lang="en-US" b="0" i="1" smtClean="0">
                                  <a:latin typeface="Cambria Math"/>
                                </a:rPr>
                              </m:ctrlPr>
                            </m:sSubPr>
                            <m:e>
                              <m:r>
                                <a:rPr lang="en-US" b="0" i="1" smtClean="0">
                                  <a:latin typeface="Cambria Math"/>
                                </a:rPr>
                                <m:t>𝐼</m:t>
                              </m:r>
                            </m:e>
                            <m:sub>
                              <m:r>
                                <a:rPr lang="en-US" b="0" i="1" smtClean="0">
                                  <a:latin typeface="Cambria Math"/>
                                </a:rPr>
                                <m:t>3</m:t>
                              </m:r>
                            </m:sub>
                          </m:sSub>
                        </m:e>
                      </m:d>
                      <m:r>
                        <a:rPr lang="en-US" b="0" i="1" smtClean="0">
                          <a:latin typeface="Cambria Math"/>
                        </a:rPr>
                        <m:t>=</m:t>
                      </m:r>
                      <m:r>
                        <a:rPr lang="en-US" b="0" i="1" smtClean="0">
                          <a:latin typeface="Cambria Math"/>
                        </a:rPr>
                        <m:t>0</m:t>
                      </m:r>
                      <m:r>
                        <a:rPr lang="en-US" b="0" i="1" smtClean="0">
                          <a:latin typeface="Cambria Math"/>
                        </a:rPr>
                        <m:t>.</m:t>
                      </m:r>
                      <m:r>
                        <a:rPr lang="en-US" b="0" i="1" smtClean="0">
                          <a:latin typeface="Cambria Math"/>
                        </a:rPr>
                        <m:t>027</m:t>
                      </m:r>
                    </m:oMath>
                  </m:oMathPara>
                </a14:m>
                <a:endParaRPr lang="en-US" dirty="0"/>
              </a:p>
            </p:txBody>
          </p:sp>
        </mc:Choice>
        <mc:Fallback xmlns="">
          <p:sp>
            <p:nvSpPr>
              <p:cNvPr id="86" name="TextBox 85"/>
              <p:cNvSpPr txBox="1">
                <a:spLocks noRot="1" noChangeAspect="1" noMove="1" noResize="1" noEditPoints="1" noAdjustHandles="1" noChangeArrowheads="1" noChangeShapeType="1" noTextEdit="1"/>
              </p:cNvSpPr>
              <p:nvPr/>
            </p:nvSpPr>
            <p:spPr>
              <a:xfrm>
                <a:off x="6211558" y="3768549"/>
                <a:ext cx="1621854" cy="369332"/>
              </a:xfrm>
              <a:prstGeom prst="rect">
                <a:avLst/>
              </a:prstGeom>
              <a:blipFill rotWithShape="1">
                <a:blip r:embed="rId4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89065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Query Semantics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95400"/>
                <a:ext cx="8686800" cy="5791200"/>
              </a:xfrm>
            </p:spPr>
            <p:txBody>
              <a:bodyPr>
                <a:normAutofit/>
              </a:bodyPr>
              <a:lstStyle/>
              <a:p>
                <a:pPr marL="342900" indent="-342900">
                  <a:buFont typeface="Arial" pitchFamily="34" charset="0"/>
                  <a:buChar char="•"/>
                </a:pPr>
                <a:r>
                  <a:rPr lang="en-US" sz="2600" dirty="0" smtClean="0"/>
                  <a:t>Let </a:t>
                </a:r>
                <a14:m>
                  <m:oMath xmlns:m="http://schemas.openxmlformats.org/officeDocument/2006/math">
                    <m:r>
                      <a:rPr lang="en-US" sz="2600" i="1" dirty="0" smtClean="0">
                        <a:latin typeface="Cambria Math"/>
                      </a:rPr>
                      <m:t>𝑞</m:t>
                    </m:r>
                    <m:r>
                      <a:rPr lang="en-US" sz="2600" i="1" dirty="0" smtClean="0">
                        <a:latin typeface="Cambria Math"/>
                      </a:rPr>
                      <m:t> </m:t>
                    </m:r>
                  </m:oMath>
                </a14:m>
                <a:r>
                  <a:rPr lang="en-US" sz="2600" dirty="0" smtClean="0"/>
                  <a:t>be a query evaluated against probabilistic DB </a:t>
                </a:r>
                <a14:m>
                  <m:oMath xmlns:m="http://schemas.openxmlformats.org/officeDocument/2006/math">
                    <m:r>
                      <a:rPr lang="en-US" sz="2600" i="1" dirty="0" smtClean="0">
                        <a:latin typeface="Cambria Math"/>
                      </a:rPr>
                      <m:t>𝐷</m:t>
                    </m:r>
                  </m:oMath>
                </a14:m>
                <a:endParaRPr lang="en-US" sz="2600" dirty="0" smtClean="0"/>
              </a:p>
              <a:p>
                <a:pPr marL="342900" indent="-342900">
                  <a:buFont typeface="Arial" pitchFamily="34" charset="0"/>
                  <a:buChar char="•"/>
                </a:pPr>
                <a:r>
                  <a:rPr lang="en-US" sz="2600" dirty="0" smtClean="0"/>
                  <a:t>Let </a:t>
                </a:r>
                <a14:m>
                  <m:oMath xmlns:m="http://schemas.openxmlformats.org/officeDocument/2006/math">
                    <m:sSub>
                      <m:sSubPr>
                        <m:ctrlPr>
                          <a:rPr lang="en-US" sz="2600" i="1" smtClean="0">
                            <a:latin typeface="Cambria Math"/>
                          </a:rPr>
                        </m:ctrlPr>
                      </m:sSubPr>
                      <m:e>
                        <m:r>
                          <a:rPr lang="en-US" sz="2600" b="0" i="1" smtClean="0">
                            <a:latin typeface="Cambria Math"/>
                          </a:rPr>
                          <m:t>𝐼</m:t>
                        </m:r>
                      </m:e>
                      <m:sub>
                        <m:r>
                          <a:rPr lang="en-US" sz="2600" b="0" i="1" smtClean="0">
                            <a:latin typeface="Cambria Math"/>
                          </a:rPr>
                          <m:t>𝑡</m:t>
                        </m:r>
                      </m:sub>
                    </m:sSub>
                    <m:r>
                      <a:rPr lang="en-US" sz="2600" i="1" smtClean="0">
                        <a:latin typeface="Cambria Math"/>
                        <a:ea typeface="Cambria Math"/>
                      </a:rPr>
                      <m:t>⊆</m:t>
                    </m:r>
                    <m:r>
                      <a:rPr lang="en-US" sz="2600" b="0" i="1" smtClean="0">
                        <a:latin typeface="Cambria Math"/>
                        <a:ea typeface="Cambria Math"/>
                      </a:rPr>
                      <m:t>𝐼</m:t>
                    </m:r>
                    <m:r>
                      <a:rPr lang="en-US" sz="2600" b="0" i="1" smtClean="0">
                        <a:latin typeface="Cambria Math"/>
                        <a:ea typeface="Cambria Math"/>
                      </a:rPr>
                      <m:t> </m:t>
                    </m:r>
                  </m:oMath>
                </a14:m>
                <a:r>
                  <a:rPr lang="en-US" sz="2600" dirty="0" smtClean="0"/>
                  <a:t>be the possible worlds that return </a:t>
                </a:r>
                <a14:m>
                  <m:oMath xmlns:m="http://schemas.openxmlformats.org/officeDocument/2006/math">
                    <m:r>
                      <a:rPr lang="en-US" sz="2600" i="1" dirty="0" smtClean="0">
                        <a:latin typeface="Cambria Math"/>
                      </a:rPr>
                      <m:t>𝑡</m:t>
                    </m:r>
                    <m:r>
                      <a:rPr lang="en-US" sz="2600" i="1" dirty="0" smtClean="0">
                        <a:latin typeface="Cambria Math"/>
                        <a:ea typeface="Cambria Math"/>
                      </a:rPr>
                      <m:t>∈</m:t>
                    </m:r>
                    <m:r>
                      <a:rPr lang="en-US" sz="2600" b="0" i="1" dirty="0" smtClean="0">
                        <a:latin typeface="Cambria Math"/>
                        <a:ea typeface="Cambria Math"/>
                      </a:rPr>
                      <m:t>𝑞</m:t>
                    </m:r>
                    <m:r>
                      <a:rPr lang="en-US" sz="2600" b="0" i="1" dirty="0" smtClean="0">
                        <a:latin typeface="Cambria Math"/>
                        <a:ea typeface="Cambria Math"/>
                      </a:rPr>
                      <m:t>[</m:t>
                    </m:r>
                    <m:r>
                      <a:rPr lang="en-US" sz="2600" b="0" i="1" dirty="0" smtClean="0">
                        <a:latin typeface="Cambria Math"/>
                        <a:ea typeface="Cambria Math"/>
                      </a:rPr>
                      <m:t>𝐷</m:t>
                    </m:r>
                    <m:r>
                      <a:rPr lang="en-US" sz="2600" b="0" i="1" dirty="0" smtClean="0">
                        <a:latin typeface="Cambria Math"/>
                        <a:ea typeface="Cambria Math"/>
                      </a:rPr>
                      <m:t>]</m:t>
                    </m:r>
                  </m:oMath>
                </a14:m>
                <a:r>
                  <a:rPr lang="en-US" sz="2600" dirty="0" smtClean="0"/>
                  <a:t>. </a:t>
                </a:r>
              </a:p>
              <a:p>
                <a:pPr marL="342900" indent="-342900">
                  <a:buFont typeface="Arial" pitchFamily="34" charset="0"/>
                  <a:buChar char="•"/>
                </a:pPr>
                <a:r>
                  <a:rPr lang="en-US" sz="2600" dirty="0" smtClean="0"/>
                  <a:t>Sum the probabilities of instances that return </a:t>
                </a:r>
                <a14:m>
                  <m:oMath xmlns:m="http://schemas.openxmlformats.org/officeDocument/2006/math">
                    <m:r>
                      <a:rPr lang="en-US" sz="2600" i="1" dirty="0" smtClean="0">
                        <a:latin typeface="Cambria Math"/>
                      </a:rPr>
                      <m:t>𝑡</m:t>
                    </m:r>
                  </m:oMath>
                </a14:m>
                <a:r>
                  <a:rPr lang="en-US" sz="2600" dirty="0" smtClean="0"/>
                  <a:t>.</a:t>
                </a:r>
                <a:endParaRPr lang="en-US" dirty="0"/>
              </a:p>
              <a:p>
                <a:pPr lvl="1"/>
                <a:endParaRPr lang="en-US" dirty="0" smtClean="0"/>
              </a:p>
              <a:p>
                <a:endParaRPr lang="en-US" b="1" dirty="0" smtClean="0">
                  <a:solidFill>
                    <a:srgbClr val="C00000"/>
                  </a:solidFill>
                </a:endParaRPr>
              </a:p>
              <a:p>
                <a:pPr marL="342900" indent="-342900">
                  <a:buFont typeface="Arial" pitchFamily="34" charset="0"/>
                  <a:buChar char="•"/>
                </a:pPr>
                <a:r>
                  <a:rPr lang="en-US" sz="2600" b="1" dirty="0" smtClean="0">
                    <a:solidFill>
                      <a:srgbClr val="C00000"/>
                    </a:solidFill>
                  </a:rPr>
                  <a:t>Goal:</a:t>
                </a:r>
                <a:r>
                  <a:rPr lang="en-US" sz="2600" dirty="0" smtClean="0"/>
                  <a:t> efficiently evaluate </a:t>
                </a:r>
                <a14:m>
                  <m:oMath xmlns:m="http://schemas.openxmlformats.org/officeDocument/2006/math">
                    <m:r>
                      <a:rPr lang="en-US" sz="2600" i="1" dirty="0" smtClean="0">
                        <a:latin typeface="Cambria Math"/>
                      </a:rPr>
                      <m:t>𝑃</m:t>
                    </m:r>
                    <m:r>
                      <a:rPr lang="en-US" sz="2600" i="1" dirty="0" smtClean="0">
                        <a:latin typeface="Cambria Math"/>
                      </a:rPr>
                      <m:t>(</m:t>
                    </m:r>
                    <m:r>
                      <a:rPr lang="en-US" sz="2600" i="1" dirty="0" smtClean="0">
                        <a:latin typeface="Cambria Math"/>
                      </a:rPr>
                      <m:t>𝑞</m:t>
                    </m:r>
                    <m:r>
                      <a:rPr lang="en-US" sz="2600" i="1" dirty="0" smtClean="0">
                        <a:latin typeface="Cambria Math"/>
                      </a:rPr>
                      <m:t>[</m:t>
                    </m:r>
                    <m:r>
                      <a:rPr lang="en-US" sz="2600" i="1" dirty="0" smtClean="0">
                        <a:latin typeface="Cambria Math"/>
                      </a:rPr>
                      <m:t>𝐷</m:t>
                    </m:r>
                    <m:r>
                      <a:rPr lang="en-US" sz="2600" i="1" dirty="0" smtClean="0">
                        <a:latin typeface="Cambria Math"/>
                      </a:rPr>
                      <m:t>])</m:t>
                    </m:r>
                  </m:oMath>
                </a14:m>
                <a:endParaRPr lang="en-US" sz="2600" dirty="0" smtClean="0"/>
              </a:p>
              <a:p>
                <a:pPr lvl="1"/>
                <a:r>
                  <a:rPr lang="en-US" sz="2400" dirty="0" smtClean="0"/>
                  <a:t>In time polynomial in </a:t>
                </a:r>
                <a14:m>
                  <m:oMath xmlns:m="http://schemas.openxmlformats.org/officeDocument/2006/math">
                    <m:r>
                      <a:rPr lang="en-US" sz="2400" i="1" dirty="0" smtClean="0">
                        <a:latin typeface="Cambria Math"/>
                      </a:rPr>
                      <m:t>|</m:t>
                    </m:r>
                    <m:r>
                      <a:rPr lang="en-US" sz="2400" i="1" dirty="0" smtClean="0">
                        <a:latin typeface="Cambria Math"/>
                      </a:rPr>
                      <m:t>𝐷</m:t>
                    </m:r>
                    <m:r>
                      <a:rPr lang="en-US" sz="2400" i="1" dirty="0" smtClean="0">
                        <a:latin typeface="Cambria Math"/>
                      </a:rPr>
                      <m:t>|</m:t>
                    </m:r>
                  </m:oMath>
                </a14:m>
                <a:endParaRPr lang="en-US" sz="2400" dirty="0" smtClean="0"/>
              </a:p>
              <a:p>
                <a:pPr lvl="1"/>
                <a:r>
                  <a:rPr lang="en-US" sz="2400" dirty="0" smtClean="0"/>
                  <a:t>Not always possible, in general #P-hard</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95400"/>
                <a:ext cx="8686800" cy="5791200"/>
              </a:xfrm>
              <a:blipFill rotWithShape="1">
                <a:blip r:embed="rId4"/>
                <a:stretch>
                  <a:fillRect l="-1333" t="-1158"/>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858788785"/>
              </p:ext>
            </p:extLst>
          </p:nvPr>
        </p:nvGraphicFramePr>
        <p:xfrm>
          <a:off x="2819400" y="3276600"/>
          <a:ext cx="3149600" cy="820738"/>
        </p:xfrm>
        <a:graphic>
          <a:graphicData uri="http://schemas.openxmlformats.org/presentationml/2006/ole">
            <mc:AlternateContent xmlns:mc="http://schemas.openxmlformats.org/markup-compatibility/2006">
              <mc:Choice xmlns:v="urn:schemas-microsoft-com:vml" Requires="v">
                <p:oleObj spid="_x0000_s3571" name="Equation" r:id="rId5" imgW="1460160" imgH="380880" progId="Equation.DSMT4">
                  <p:embed/>
                </p:oleObj>
              </mc:Choice>
              <mc:Fallback>
                <p:oleObj name="Equation" r:id="rId5" imgW="1460160" imgH="380880" progId="Equation.DSMT4">
                  <p:embed/>
                  <p:pic>
                    <p:nvPicPr>
                      <p:cNvPr id="0" name=""/>
                      <p:cNvPicPr/>
                      <p:nvPr/>
                    </p:nvPicPr>
                    <p:blipFill>
                      <a:blip r:embed="rId6"/>
                      <a:stretch>
                        <a:fillRect/>
                      </a:stretch>
                    </p:blipFill>
                    <p:spPr>
                      <a:xfrm>
                        <a:off x="2819400" y="3276600"/>
                        <a:ext cx="3149600" cy="820738"/>
                      </a:xfrm>
                      <a:prstGeom prst="rect">
                        <a:avLst/>
                      </a:prstGeom>
                    </p:spPr>
                  </p:pic>
                </p:oleObj>
              </mc:Fallback>
            </mc:AlternateContent>
          </a:graphicData>
        </a:graphic>
      </p:graphicFrame>
    </p:spTree>
    <p:extLst>
      <p:ext uri="{BB962C8B-B14F-4D97-AF65-F5344CB8AC3E}">
        <p14:creationId xmlns:p14="http://schemas.microsoft.com/office/powerpoint/2010/main" val="368384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queries</a:t>
            </a:r>
            <a:endParaRPr lang="en-US" dirty="0"/>
          </a:p>
        </p:txBody>
      </p:sp>
      <mc:AlternateContent xmlns:mc="http://schemas.openxmlformats.org/markup-compatibility/2006" xmlns:a14="http://schemas.microsoft.com/office/drawing/2010/main">
        <mc:Choice Requires="a14">
          <p:graphicFrame>
            <p:nvGraphicFramePr>
              <p:cNvPr id="26" name="Table 25"/>
              <p:cNvGraphicFramePr>
                <a:graphicFrameLocks noGrp="1"/>
              </p:cNvGraphicFramePr>
              <p:nvPr>
                <p:extLst>
                  <p:ext uri="{D42A27DB-BD31-4B8C-83A1-F6EECF244321}">
                    <p14:modId xmlns:p14="http://schemas.microsoft.com/office/powerpoint/2010/main" val="392774807"/>
                  </p:ext>
                </p:extLst>
              </p:nvPr>
            </p:nvGraphicFramePr>
            <p:xfrm>
              <a:off x="3712684" y="1701509"/>
              <a:ext cx="1508760" cy="1920240"/>
            </p:xfrm>
            <a:graphic>
              <a:graphicData uri="http://schemas.openxmlformats.org/drawingml/2006/table">
                <a:tbl>
                  <a:tblPr firstRow="1" bandRow="1">
                    <a:tableStyleId>{5C22544A-7EE6-4342-B048-85BDC9FD1C3A}</a:tableStyleId>
                  </a:tblPr>
                  <a:tblGrid>
                    <a:gridCol w="558800"/>
                    <a:gridCol w="355600"/>
                    <a:gridCol w="594360"/>
                  </a:tblGrid>
                  <a:tr h="406400">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2</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0.5</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2</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2</m:t>
                                    </m:r>
                                  </m:sub>
                                </m:sSub>
                              </m:oMath>
                            </m:oMathPara>
                          </a14:m>
                          <a:endParaRPr lang="en-US" dirty="0">
                            <a:solidFill>
                              <a:schemeClr val="tx1"/>
                            </a:solidFill>
                          </a:endParaRPr>
                        </a:p>
                      </a:txBody>
                      <a:tcPr/>
                    </a:tc>
                    <a:tc>
                      <a:txBody>
                        <a:bodyPr/>
                        <a:lstStyle/>
                        <a:p>
                          <a:pPr algn="l" rtl="0"/>
                          <a:r>
                            <a:rPr lang="en-US" dirty="0" smtClean="0">
                              <a:solidFill>
                                <a:schemeClr val="tx1"/>
                              </a:solidFill>
                            </a:rPr>
                            <a:t>0.25</a:t>
                          </a:r>
                          <a:endParaRPr lang="en-US" dirty="0">
                            <a:solidFill>
                              <a:schemeClr val="tx1"/>
                            </a:solidFill>
                          </a:endParaRPr>
                        </a:p>
                      </a:txBody>
                      <a:tcPr/>
                    </a:tc>
                  </a:tr>
                </a:tbl>
              </a:graphicData>
            </a:graphic>
          </p:graphicFrame>
        </mc:Choice>
        <mc:Fallback xmlns="">
          <p:graphicFrame>
            <p:nvGraphicFramePr>
              <p:cNvPr id="26" name="Table 25"/>
              <p:cNvGraphicFramePr>
                <a:graphicFrameLocks noGrp="1"/>
              </p:cNvGraphicFramePr>
              <p:nvPr>
                <p:extLst>
                  <p:ext uri="{D42A27DB-BD31-4B8C-83A1-F6EECF244321}">
                    <p14:modId xmlns:p14="http://schemas.microsoft.com/office/powerpoint/2010/main" val="392774807"/>
                  </p:ext>
                </p:extLst>
              </p:nvPr>
            </p:nvGraphicFramePr>
            <p:xfrm>
              <a:off x="3712684" y="1701509"/>
              <a:ext cx="1508760" cy="1920240"/>
            </p:xfrm>
            <a:graphic>
              <a:graphicData uri="http://schemas.openxmlformats.org/drawingml/2006/table">
                <a:tbl>
                  <a:tblPr firstRow="1" bandRow="1">
                    <a:tableStyleId>{5C22544A-7EE6-4342-B048-85BDC9FD1C3A}</a:tableStyleId>
                  </a:tblPr>
                  <a:tblGrid>
                    <a:gridCol w="558800"/>
                    <a:gridCol w="355600"/>
                    <a:gridCol w="594360"/>
                  </a:tblGrid>
                  <a:tr h="406400">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endParaRPr lang="en-US"/>
                        </a:p>
                      </a:txBody>
                      <a:tcPr>
                        <a:blipFill rotWithShape="1">
                          <a:blip r:embed="rId2"/>
                          <a:stretch>
                            <a:fillRect t="-107576" r="-169565" b="-304545"/>
                          </a:stretch>
                        </a:blipFill>
                      </a:tcPr>
                    </a:tc>
                    <a:tc>
                      <a:txBody>
                        <a:bodyPr/>
                        <a:lstStyle/>
                        <a:p>
                          <a:endParaRPr lang="en-US"/>
                        </a:p>
                      </a:txBody>
                      <a:tcPr>
                        <a:blipFill rotWithShape="1">
                          <a:blip r:embed="rId2"/>
                          <a:stretch>
                            <a:fillRect l="-158621" t="-107576" r="-168966" b="-304545"/>
                          </a:stretch>
                        </a:blipFill>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endParaRPr lang="en-US"/>
                        </a:p>
                      </a:txBody>
                      <a:tcPr>
                        <a:blipFill rotWithShape="1">
                          <a:blip r:embed="rId2"/>
                          <a:stretch>
                            <a:fillRect t="-204478" r="-169565" b="-200000"/>
                          </a:stretch>
                        </a:blipFill>
                      </a:tcPr>
                    </a:tc>
                    <a:tc>
                      <a:txBody>
                        <a:bodyPr/>
                        <a:lstStyle/>
                        <a:p>
                          <a:endParaRPr lang="en-US"/>
                        </a:p>
                      </a:txBody>
                      <a:tcPr>
                        <a:blipFill rotWithShape="1">
                          <a:blip r:embed="rId2"/>
                          <a:stretch>
                            <a:fillRect l="-158621" t="-204478" r="-168966" b="-200000"/>
                          </a:stretch>
                        </a:blipFill>
                      </a:tcPr>
                    </a:tc>
                    <a:tc>
                      <a:txBody>
                        <a:bodyPr/>
                        <a:lstStyle/>
                        <a:p>
                          <a:pPr algn="l" rtl="0"/>
                          <a:r>
                            <a:rPr lang="en-US" dirty="0" smtClean="0">
                              <a:solidFill>
                                <a:schemeClr val="tx1"/>
                              </a:solidFill>
                            </a:rPr>
                            <a:t>0.5</a:t>
                          </a:r>
                          <a:endParaRPr lang="en-US" dirty="0">
                            <a:solidFill>
                              <a:schemeClr val="tx1"/>
                            </a:solidFill>
                          </a:endParaRPr>
                        </a:p>
                      </a:txBody>
                      <a:tcPr/>
                    </a:tc>
                  </a:tr>
                  <a:tr h="701040">
                    <a:tc>
                      <a:txBody>
                        <a:bodyPr/>
                        <a:lstStyle/>
                        <a:p>
                          <a:endParaRPr lang="en-US"/>
                        </a:p>
                      </a:txBody>
                      <a:tcPr>
                        <a:blipFill rotWithShape="1">
                          <a:blip r:embed="rId2"/>
                          <a:stretch>
                            <a:fillRect t="-177391" r="-169565" b="-16522"/>
                          </a:stretch>
                        </a:blipFill>
                      </a:tcPr>
                    </a:tc>
                    <a:tc>
                      <a:txBody>
                        <a:bodyPr/>
                        <a:lstStyle/>
                        <a:p>
                          <a:endParaRPr lang="en-US"/>
                        </a:p>
                      </a:txBody>
                      <a:tcPr>
                        <a:blipFill rotWithShape="1">
                          <a:blip r:embed="rId2"/>
                          <a:stretch>
                            <a:fillRect l="-158621" t="-177391" r="-168966" b="-16522"/>
                          </a:stretch>
                        </a:blipFill>
                      </a:tcPr>
                    </a:tc>
                    <a:tc>
                      <a:txBody>
                        <a:bodyPr/>
                        <a:lstStyle/>
                        <a:p>
                          <a:pPr algn="l" rtl="0"/>
                          <a:r>
                            <a:rPr lang="en-US" dirty="0" smtClean="0">
                              <a:solidFill>
                                <a:schemeClr val="tx1"/>
                              </a:solidFill>
                            </a:rPr>
                            <a:t>0.25</a:t>
                          </a:r>
                          <a:endParaRPr lang="en-US" dirty="0">
                            <a:solidFill>
                              <a:schemeClr val="tx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27" name="TextBox 26"/>
              <p:cNvSpPr txBox="1"/>
              <p:nvPr/>
            </p:nvSpPr>
            <p:spPr>
              <a:xfrm>
                <a:off x="3305567" y="2095572"/>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𝑠</m:t>
                          </m:r>
                        </m:e>
                        <m:sub>
                          <m:r>
                            <a:rPr lang="en-US" b="0" i="1" smtClean="0">
                              <a:solidFill>
                                <a:srgbClr val="00B050"/>
                              </a:solidFill>
                              <a:latin typeface="Cambria Math"/>
                            </a:rPr>
                            <m:t>1</m:t>
                          </m:r>
                        </m:sub>
                      </m:sSub>
                    </m:oMath>
                  </m:oMathPara>
                </a14:m>
                <a:endParaRPr lang="en-US" b="0" dirty="0" smtClean="0"/>
              </a:p>
              <a:p>
                <a:pPr algn="l" rtl="0"/>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3305567" y="2095572"/>
                <a:ext cx="304800" cy="646331"/>
              </a:xfrm>
              <a:prstGeom prst="rect">
                <a:avLst/>
              </a:prstGeom>
              <a:blipFill rotWithShape="1">
                <a:blip r:embed="rId3"/>
                <a:stretch>
                  <a:fillRect r="-1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301212" y="2548419"/>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𝑠</m:t>
                          </m:r>
                        </m:e>
                        <m:sub>
                          <m:r>
                            <a:rPr lang="en-US" b="0" i="1" smtClean="0">
                              <a:solidFill>
                                <a:srgbClr val="00B050"/>
                              </a:solidFill>
                              <a:latin typeface="Cambria Math"/>
                            </a:rPr>
                            <m:t>2</m:t>
                          </m:r>
                        </m:sub>
                      </m:sSub>
                    </m:oMath>
                  </m:oMathPara>
                </a14:m>
                <a:endParaRPr lang="en-US" b="0" dirty="0" smtClean="0"/>
              </a:p>
              <a:p>
                <a:pPr algn="l" rtl="0"/>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3301212" y="2548419"/>
                <a:ext cx="304800" cy="646331"/>
              </a:xfrm>
              <a:prstGeom prst="rect">
                <a:avLst/>
              </a:prstGeom>
              <a:blipFill rotWithShape="1">
                <a:blip r:embed="rId4"/>
                <a:stretch>
                  <a:fillRect r="-1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9" name="Table 28"/>
              <p:cNvGraphicFramePr>
                <a:graphicFrameLocks noGrp="1"/>
              </p:cNvGraphicFramePr>
              <p:nvPr>
                <p:extLst>
                  <p:ext uri="{D42A27DB-BD31-4B8C-83A1-F6EECF244321}">
                    <p14:modId xmlns:p14="http://schemas.microsoft.com/office/powerpoint/2010/main" val="511110946"/>
                  </p:ext>
                </p:extLst>
              </p:nvPr>
            </p:nvGraphicFramePr>
            <p:xfrm>
              <a:off x="6451317" y="1855786"/>
              <a:ext cx="1321083" cy="792480"/>
            </p:xfrm>
            <a:graphic>
              <a:graphicData uri="http://schemas.openxmlformats.org/drawingml/2006/table">
                <a:tbl>
                  <a:tblPr firstRow="1" bandRow="1">
                    <a:tableStyleId>{5C22544A-7EE6-4342-B048-85BDC9FD1C3A}</a:tableStyleId>
                  </a:tblPr>
                  <a:tblGrid>
                    <a:gridCol w="389561"/>
                    <a:gridCol w="389561"/>
                    <a:gridCol w="541961"/>
                  </a:tblGrid>
                  <a:tr h="381000">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D</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381000">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𝑑</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0.4</a:t>
                          </a:r>
                          <a:endParaRPr lang="en-US" dirty="0">
                            <a:solidFill>
                              <a:schemeClr val="tx1"/>
                            </a:solidFill>
                          </a:endParaRPr>
                        </a:p>
                      </a:txBody>
                      <a:tcPr/>
                    </a:tc>
                  </a:tr>
                </a:tbl>
              </a:graphicData>
            </a:graphic>
          </p:graphicFrame>
        </mc:Choice>
        <mc:Fallback xmlns="">
          <p:graphicFrame>
            <p:nvGraphicFramePr>
              <p:cNvPr id="29" name="Table 28"/>
              <p:cNvGraphicFramePr>
                <a:graphicFrameLocks noGrp="1"/>
              </p:cNvGraphicFramePr>
              <p:nvPr>
                <p:extLst>
                  <p:ext uri="{D42A27DB-BD31-4B8C-83A1-F6EECF244321}">
                    <p14:modId xmlns:p14="http://schemas.microsoft.com/office/powerpoint/2010/main" val="511110946"/>
                  </p:ext>
                </p:extLst>
              </p:nvPr>
            </p:nvGraphicFramePr>
            <p:xfrm>
              <a:off x="6451317" y="1855786"/>
              <a:ext cx="1321083" cy="792480"/>
            </p:xfrm>
            <a:graphic>
              <a:graphicData uri="http://schemas.openxmlformats.org/drawingml/2006/table">
                <a:tbl>
                  <a:tblPr firstRow="1" bandRow="1">
                    <a:tableStyleId>{5C22544A-7EE6-4342-B048-85BDC9FD1C3A}</a:tableStyleId>
                  </a:tblPr>
                  <a:tblGrid>
                    <a:gridCol w="389561"/>
                    <a:gridCol w="389561"/>
                    <a:gridCol w="541961"/>
                  </a:tblGrid>
                  <a:tr h="396240">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D</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396240">
                    <a:tc>
                      <a:txBody>
                        <a:bodyPr/>
                        <a:lstStyle/>
                        <a:p>
                          <a:endParaRPr lang="en-US"/>
                        </a:p>
                      </a:txBody>
                      <a:tcPr>
                        <a:blipFill rotWithShape="1">
                          <a:blip r:embed="rId5"/>
                          <a:stretch>
                            <a:fillRect t="-106154" r="-239063" b="-29231"/>
                          </a:stretch>
                        </a:blipFill>
                      </a:tcPr>
                    </a:tc>
                    <a:tc>
                      <a:txBody>
                        <a:bodyPr/>
                        <a:lstStyle/>
                        <a:p>
                          <a:endParaRPr lang="en-US"/>
                        </a:p>
                      </a:txBody>
                      <a:tcPr>
                        <a:blipFill rotWithShape="1">
                          <a:blip r:embed="rId5"/>
                          <a:stretch>
                            <a:fillRect l="-100000" t="-106154" r="-139063" b="-29231"/>
                          </a:stretch>
                        </a:blipFill>
                      </a:tcPr>
                    </a:tc>
                    <a:tc>
                      <a:txBody>
                        <a:bodyPr/>
                        <a:lstStyle/>
                        <a:p>
                          <a:pPr algn="l" rtl="0"/>
                          <a:r>
                            <a:rPr lang="en-US" dirty="0" smtClean="0">
                              <a:solidFill>
                                <a:schemeClr val="tx1"/>
                              </a:solidFill>
                            </a:rPr>
                            <a:t>0.4</a:t>
                          </a:r>
                          <a:endParaRPr lang="en-US" dirty="0">
                            <a:solidFill>
                              <a:schemeClr val="tx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30" name="TextBox 29"/>
              <p:cNvSpPr txBox="1"/>
              <p:nvPr/>
            </p:nvSpPr>
            <p:spPr>
              <a:xfrm>
                <a:off x="6079034" y="2225901"/>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𝑡</m:t>
                          </m:r>
                        </m:e>
                        <m:sub>
                          <m:r>
                            <a:rPr lang="en-US" b="0" i="1" smtClean="0">
                              <a:solidFill>
                                <a:srgbClr val="00B050"/>
                              </a:solidFill>
                              <a:latin typeface="Cambria Math"/>
                            </a:rPr>
                            <m:t>1</m:t>
                          </m:r>
                        </m:sub>
                      </m:sSub>
                    </m:oMath>
                  </m:oMathPara>
                </a14:m>
                <a:endParaRPr lang="en-US" b="0" dirty="0" smtClean="0"/>
              </a:p>
              <a:p>
                <a:pPr algn="l" rtl="0"/>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6079034" y="2225901"/>
                <a:ext cx="304800" cy="646331"/>
              </a:xfrm>
              <a:prstGeom prst="rect">
                <a:avLst/>
              </a:prstGeom>
              <a:blipFill rotWithShape="1">
                <a:blip r:embed="rId6"/>
                <a:stretch>
                  <a:fillRect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987718" y="1477527"/>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𝑆</m:t>
                      </m:r>
                    </m:oMath>
                  </m:oMathPara>
                </a14:m>
                <a:endParaRPr lang="en-US" sz="2800" dirty="0"/>
              </a:p>
            </p:txBody>
          </p:sp>
        </mc:Choice>
        <mc:Fallback xmlns="">
          <p:sp>
            <p:nvSpPr>
              <p:cNvPr id="31" name="TextBox 30"/>
              <p:cNvSpPr txBox="1">
                <a:spLocks noRot="1" noChangeAspect="1" noMove="1" noResize="1" noEditPoints="1" noAdjustHandles="1" noChangeArrowheads="1" noChangeShapeType="1" noTextEdit="1"/>
              </p:cNvSpPr>
              <p:nvPr/>
            </p:nvSpPr>
            <p:spPr>
              <a:xfrm>
                <a:off x="2987718" y="1477527"/>
                <a:ext cx="618294" cy="52322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994117" y="1516275"/>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𝑇</m:t>
                      </m:r>
                    </m:oMath>
                  </m:oMathPara>
                </a14:m>
                <a:endParaRPr lang="en-US" sz="28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994117" y="1516275"/>
                <a:ext cx="618294" cy="52322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3" name="Table 32"/>
              <p:cNvGraphicFramePr>
                <a:graphicFrameLocks noGrp="1"/>
              </p:cNvGraphicFramePr>
              <p:nvPr>
                <p:extLst>
                  <p:ext uri="{D42A27DB-BD31-4B8C-83A1-F6EECF244321}">
                    <p14:modId xmlns:p14="http://schemas.microsoft.com/office/powerpoint/2010/main" val="1812882782"/>
                  </p:ext>
                </p:extLst>
              </p:nvPr>
            </p:nvGraphicFramePr>
            <p:xfrm>
              <a:off x="1254119" y="1739137"/>
              <a:ext cx="1508760" cy="1219200"/>
            </p:xfrm>
            <a:graphic>
              <a:graphicData uri="http://schemas.openxmlformats.org/drawingml/2006/table">
                <a:tbl>
                  <a:tblPr firstRow="1" bandRow="1">
                    <a:tableStyleId>{5C22544A-7EE6-4342-B048-85BDC9FD1C3A}</a:tableStyleId>
                  </a:tblPr>
                  <a:tblGrid>
                    <a:gridCol w="498481"/>
                    <a:gridCol w="415919"/>
                    <a:gridCol w="594360"/>
                  </a:tblGrid>
                  <a:tr h="406400">
                    <a:tc>
                      <a:txBody>
                        <a:bodyPr/>
                        <a:lstStyle/>
                        <a:p>
                          <a:pPr algn="l" rtl="0"/>
                          <a:r>
                            <a:rPr lang="en-US" dirty="0" smtClean="0">
                              <a:solidFill>
                                <a:schemeClr val="tx1"/>
                              </a:solidFill>
                            </a:rPr>
                            <a:t>A</a:t>
                          </a:r>
                          <a:endParaRPr lang="en-US" dirty="0">
                            <a:solidFill>
                              <a:schemeClr val="tx1"/>
                            </a:solidFill>
                          </a:endParaRPr>
                        </a:p>
                      </a:txBody>
                      <a:tcPr/>
                    </a:tc>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𝑎</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pPr algn="l" rtl="0"/>
                          <a14:m>
                            <m:oMath xmlns:m="http://schemas.openxmlformats.org/officeDocument/2006/math">
                              <m:sSub>
                                <m:sSubPr>
                                  <m:ctrlPr>
                                    <a:rPr lang="en-US" b="0" i="1" dirty="0" smtClean="0">
                                      <a:latin typeface="Cambria Math"/>
                                    </a:rPr>
                                  </m:ctrlPr>
                                </m:sSubPr>
                                <m:e>
                                  <m:r>
                                    <a:rPr lang="en-US" b="0" i="1" dirty="0" smtClean="0">
                                      <a:latin typeface="Cambria Math"/>
                                    </a:rPr>
                                    <m:t>𝑎</m:t>
                                  </m:r>
                                </m:e>
                                <m:sub>
                                  <m:r>
                                    <a:rPr lang="en-US" b="0" i="1" dirty="0" smtClean="0">
                                      <a:latin typeface="Cambria Math"/>
                                    </a:rPr>
                                    <m:t>2</m:t>
                                  </m:r>
                                </m:sub>
                              </m:sSub>
                            </m:oMath>
                          </a14:m>
                          <a:r>
                            <a:rPr lang="en-US" dirty="0" smtClean="0"/>
                            <a:t> </a:t>
                          </a:r>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2</m:t>
                                    </m:r>
                                  </m:sub>
                                </m:sSub>
                              </m:oMath>
                            </m:oMathPara>
                          </a14:m>
                          <a:endParaRPr lang="en-US" dirty="0">
                            <a:solidFill>
                              <a:schemeClr val="tx1"/>
                            </a:solidFill>
                          </a:endParaRPr>
                        </a:p>
                      </a:txBody>
                      <a:tcPr/>
                    </a:tc>
                    <a:tc>
                      <a:txBody>
                        <a:bodyPr/>
                        <a:lstStyle/>
                        <a:p>
                          <a:pPr algn="l" rtl="0"/>
                          <a:r>
                            <a:rPr lang="en-US" dirty="0" smtClean="0">
                              <a:solidFill>
                                <a:schemeClr val="tx1"/>
                              </a:solidFill>
                            </a:rPr>
                            <a:t>0.5</a:t>
                          </a:r>
                          <a:endParaRPr lang="en-US" dirty="0">
                            <a:solidFill>
                              <a:schemeClr val="tx1"/>
                            </a:solidFill>
                          </a:endParaRPr>
                        </a:p>
                      </a:txBody>
                      <a:tcPr/>
                    </a:tc>
                  </a:tr>
                </a:tbl>
              </a:graphicData>
            </a:graphic>
          </p:graphicFrame>
        </mc:Choice>
        <mc:Fallback xmlns="">
          <p:graphicFrame>
            <p:nvGraphicFramePr>
              <p:cNvPr id="33" name="Table 32"/>
              <p:cNvGraphicFramePr>
                <a:graphicFrameLocks noGrp="1"/>
              </p:cNvGraphicFramePr>
              <p:nvPr>
                <p:extLst>
                  <p:ext uri="{D42A27DB-BD31-4B8C-83A1-F6EECF244321}">
                    <p14:modId xmlns:p14="http://schemas.microsoft.com/office/powerpoint/2010/main" val="1812882782"/>
                  </p:ext>
                </p:extLst>
              </p:nvPr>
            </p:nvGraphicFramePr>
            <p:xfrm>
              <a:off x="1254119" y="1739137"/>
              <a:ext cx="1508760" cy="1219200"/>
            </p:xfrm>
            <a:graphic>
              <a:graphicData uri="http://schemas.openxmlformats.org/drawingml/2006/table">
                <a:tbl>
                  <a:tblPr firstRow="1" bandRow="1">
                    <a:tableStyleId>{5C22544A-7EE6-4342-B048-85BDC9FD1C3A}</a:tableStyleId>
                  </a:tblPr>
                  <a:tblGrid>
                    <a:gridCol w="498481"/>
                    <a:gridCol w="415919"/>
                    <a:gridCol w="594360"/>
                  </a:tblGrid>
                  <a:tr h="406400">
                    <a:tc>
                      <a:txBody>
                        <a:bodyPr/>
                        <a:lstStyle/>
                        <a:p>
                          <a:pPr algn="l" rtl="0"/>
                          <a:r>
                            <a:rPr lang="en-US" dirty="0" smtClean="0">
                              <a:solidFill>
                                <a:schemeClr val="tx1"/>
                              </a:solidFill>
                            </a:rPr>
                            <a:t>A</a:t>
                          </a:r>
                          <a:endParaRPr lang="en-US" dirty="0">
                            <a:solidFill>
                              <a:schemeClr val="tx1"/>
                            </a:solidFill>
                          </a:endParaRPr>
                        </a:p>
                      </a:txBody>
                      <a:tcPr/>
                    </a:tc>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endParaRPr lang="en-US"/>
                        </a:p>
                      </a:txBody>
                      <a:tcPr>
                        <a:blipFill rotWithShape="1">
                          <a:blip r:embed="rId9"/>
                          <a:stretch>
                            <a:fillRect l="-1220" t="-107576" r="-202439" b="-128788"/>
                          </a:stretch>
                        </a:blipFill>
                      </a:tcPr>
                    </a:tc>
                    <a:tc>
                      <a:txBody>
                        <a:bodyPr/>
                        <a:lstStyle/>
                        <a:p>
                          <a:endParaRPr lang="en-US"/>
                        </a:p>
                      </a:txBody>
                      <a:tcPr>
                        <a:blipFill rotWithShape="1">
                          <a:blip r:embed="rId9"/>
                          <a:stretch>
                            <a:fillRect l="-122059" t="-107576" r="-144118" b="-128788"/>
                          </a:stretch>
                        </a:blipFill>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endParaRPr lang="en-US"/>
                        </a:p>
                      </a:txBody>
                      <a:tcPr>
                        <a:blipFill rotWithShape="1">
                          <a:blip r:embed="rId9"/>
                          <a:stretch>
                            <a:fillRect l="-1220" t="-204478" r="-202439" b="-26866"/>
                          </a:stretch>
                        </a:blipFill>
                      </a:tcPr>
                    </a:tc>
                    <a:tc>
                      <a:txBody>
                        <a:bodyPr/>
                        <a:lstStyle/>
                        <a:p>
                          <a:endParaRPr lang="en-US"/>
                        </a:p>
                      </a:txBody>
                      <a:tcPr>
                        <a:blipFill rotWithShape="1">
                          <a:blip r:embed="rId9"/>
                          <a:stretch>
                            <a:fillRect l="-122059" t="-204478" r="-144118" b="-26866"/>
                          </a:stretch>
                        </a:blipFill>
                      </a:tcPr>
                    </a:tc>
                    <a:tc>
                      <a:txBody>
                        <a:bodyPr/>
                        <a:lstStyle/>
                        <a:p>
                          <a:pPr algn="l" rtl="0"/>
                          <a:r>
                            <a:rPr lang="en-US" dirty="0" smtClean="0">
                              <a:solidFill>
                                <a:schemeClr val="tx1"/>
                              </a:solidFill>
                            </a:rPr>
                            <a:t>0.5</a:t>
                          </a:r>
                          <a:endParaRPr lang="en-US" dirty="0">
                            <a:solidFill>
                              <a:schemeClr val="tx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34" name="TextBox 33"/>
              <p:cNvSpPr txBox="1"/>
              <p:nvPr/>
            </p:nvSpPr>
            <p:spPr>
              <a:xfrm>
                <a:off x="847002" y="2133200"/>
                <a:ext cx="304800" cy="923330"/>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𝑟</m:t>
                          </m:r>
                        </m:e>
                        <m:sub>
                          <m:r>
                            <a:rPr lang="en-US" b="0" i="1" smtClean="0">
                              <a:solidFill>
                                <a:srgbClr val="00B050"/>
                              </a:solidFill>
                              <a:latin typeface="Cambria Math"/>
                            </a:rPr>
                            <m:t>1</m:t>
                          </m:r>
                        </m:sub>
                      </m:sSub>
                    </m:oMath>
                  </m:oMathPara>
                </a14:m>
                <a:endParaRPr lang="en-US" b="0" dirty="0" smtClean="0">
                  <a:solidFill>
                    <a:srgbClr val="00B050"/>
                  </a:solidFill>
                </a:endParaRPr>
              </a:p>
              <a:p>
                <a:pPr algn="l" rtl="0"/>
                <a:endParaRPr lang="en-US" b="0" dirty="0" smtClean="0"/>
              </a:p>
              <a:p>
                <a:pPr algn="l" rtl="0"/>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847002" y="2133200"/>
                <a:ext cx="304800" cy="923330"/>
              </a:xfrm>
              <a:prstGeom prst="rect">
                <a:avLst/>
              </a:prstGeom>
              <a:blipFill rotWithShape="1">
                <a:blip r:embed="rId10"/>
                <a:stretch>
                  <a:fillRect r="-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42647" y="2586047"/>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𝑟</m:t>
                          </m:r>
                        </m:e>
                        <m:sub>
                          <m:r>
                            <a:rPr lang="en-US" b="0" i="1" smtClean="0">
                              <a:solidFill>
                                <a:srgbClr val="00B050"/>
                              </a:solidFill>
                              <a:latin typeface="Cambria Math"/>
                            </a:rPr>
                            <m:t>2</m:t>
                          </m:r>
                        </m:sub>
                      </m:sSub>
                    </m:oMath>
                  </m:oMathPara>
                </a14:m>
                <a:endParaRPr lang="en-US" b="0" dirty="0" smtClean="0"/>
              </a:p>
              <a:p>
                <a:pPr algn="l" rtl="0"/>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842647" y="2586047"/>
                <a:ext cx="304800" cy="646331"/>
              </a:xfrm>
              <a:prstGeom prst="rect">
                <a:avLst/>
              </a:prstGeom>
              <a:blipFill rotWithShape="1">
                <a:blip r:embed="rId11"/>
                <a:stretch>
                  <a:fillRect r="-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76753" y="1609980"/>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𝑅</m:t>
                      </m:r>
                    </m:oMath>
                  </m:oMathPara>
                </a14:m>
                <a:endParaRPr lang="en-US" sz="28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76753" y="1609980"/>
                <a:ext cx="618294" cy="523220"/>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3275105" y="3581400"/>
                <a:ext cx="2495298" cy="12847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3200" i="1" smtClean="0">
                              <a:latin typeface="Cambria Math"/>
                            </a:rPr>
                          </m:ctrlPr>
                        </m:naryPr>
                        <m:sub>
                          <m:r>
                            <a:rPr lang="en-US" sz="3200" b="0" i="1" smtClean="0">
                              <a:latin typeface="Cambria Math"/>
                            </a:rPr>
                            <m:t>𝐷</m:t>
                          </m:r>
                        </m:sub>
                        <m:sup/>
                        <m:e>
                          <m:d>
                            <m:dPr>
                              <m:ctrlPr>
                                <a:rPr lang="en-US" sz="3200" i="1">
                                  <a:latin typeface="Cambria Math"/>
                                </a:rPr>
                              </m:ctrlPr>
                            </m:dPr>
                            <m:e>
                              <m:r>
                                <a:rPr lang="en-US" sz="3200" i="1">
                                  <a:latin typeface="Cambria Math"/>
                                </a:rPr>
                                <m:t>𝑆</m:t>
                              </m:r>
                              <m:sSub>
                                <m:sSubPr>
                                  <m:ctrlPr>
                                    <a:rPr lang="en-US" sz="3200" i="1">
                                      <a:latin typeface="Cambria Math"/>
                                      <a:ea typeface="Cambria Math"/>
                                    </a:rPr>
                                  </m:ctrlPr>
                                </m:sSubPr>
                                <m:e>
                                  <m:r>
                                    <a:rPr lang="en-US" sz="3200" i="1">
                                      <a:latin typeface="Cambria Math"/>
                                      <a:ea typeface="Cambria Math"/>
                                    </a:rPr>
                                    <m:t>⋈</m:t>
                                  </m:r>
                                </m:e>
                                <m:sub>
                                  <m:r>
                                    <a:rPr lang="en-US" sz="3200" b="0" i="1" smtClean="0">
                                      <a:latin typeface="Cambria Math"/>
                                      <a:ea typeface="Cambria Math"/>
                                    </a:rPr>
                                    <m:t>𝐶</m:t>
                                  </m:r>
                                </m:sub>
                              </m:sSub>
                              <m:r>
                                <a:rPr lang="en-US" sz="3200" i="1">
                                  <a:latin typeface="Cambria Math"/>
                                </a:rPr>
                                <m:t>𝑇</m:t>
                              </m:r>
                            </m:e>
                          </m:d>
                        </m:e>
                      </m:nary>
                    </m:oMath>
                  </m:oMathPara>
                </a14:m>
                <a:endParaRPr lang="en-US" sz="3200" dirty="0"/>
              </a:p>
            </p:txBody>
          </p:sp>
        </mc:Choice>
        <mc:Fallback xmlns="">
          <p:sp>
            <p:nvSpPr>
              <p:cNvPr id="37" name="Rectangle 36"/>
              <p:cNvSpPr>
                <a:spLocks noRot="1" noChangeAspect="1" noMove="1" noResize="1" noEditPoints="1" noAdjustHandles="1" noChangeArrowheads="1" noChangeShapeType="1" noTextEdit="1"/>
              </p:cNvSpPr>
              <p:nvPr/>
            </p:nvSpPr>
            <p:spPr>
              <a:xfrm>
                <a:off x="3275105" y="3581400"/>
                <a:ext cx="2495298" cy="1284711"/>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961470" y="5334924"/>
                <a:ext cx="3339478" cy="1200329"/>
              </a:xfrm>
              <a:prstGeom prst="rect">
                <a:avLst/>
              </a:prstGeom>
              <a:noFill/>
            </p:spPr>
            <p:txBody>
              <a:bodyPr wrap="square" rtlCol="0">
                <a:spAutoFit/>
              </a:bodyPr>
              <a:lstStyle/>
              <a:p>
                <a:pPr algn="ctr" rtl="0"/>
                <a14:m>
                  <m:oMath xmlns:m="http://schemas.openxmlformats.org/officeDocument/2006/math">
                    <m:r>
                      <a:rPr lang="en-US" sz="3600" b="0" i="1" smtClean="0">
                        <a:latin typeface="Cambria Math"/>
                      </a:rPr>
                      <m:t>𝑅</m:t>
                    </m:r>
                    <m:sSub>
                      <m:sSubPr>
                        <m:ctrlPr>
                          <a:rPr lang="en-US" sz="3600" i="1">
                            <a:latin typeface="Cambria Math"/>
                            <a:ea typeface="Cambria Math"/>
                          </a:rPr>
                        </m:ctrlPr>
                      </m:sSubPr>
                      <m:e>
                        <m:r>
                          <a:rPr lang="en-US" sz="3600" i="1">
                            <a:latin typeface="Cambria Math"/>
                            <a:ea typeface="Cambria Math"/>
                          </a:rPr>
                          <m:t>⋈</m:t>
                        </m:r>
                      </m:e>
                      <m:sub>
                        <m:r>
                          <a:rPr lang="en-US" sz="3600" i="1">
                            <a:latin typeface="Cambria Math"/>
                            <a:ea typeface="Cambria Math"/>
                          </a:rPr>
                          <m:t>𝐵</m:t>
                        </m:r>
                      </m:sub>
                    </m:sSub>
                  </m:oMath>
                </a14:m>
                <a:r>
                  <a:rPr lang="en-US" sz="3600" b="0" dirty="0" smtClean="0"/>
                  <a:t>S</a:t>
                </a:r>
                <a:r>
                  <a:rPr lang="en-US" sz="3600" dirty="0">
                    <a:ea typeface="Cambria Math"/>
                  </a:rPr>
                  <a:t> </a:t>
                </a:r>
                <a14:m>
                  <m:oMath xmlns:m="http://schemas.openxmlformats.org/officeDocument/2006/math">
                    <m:sSub>
                      <m:sSubPr>
                        <m:ctrlPr>
                          <a:rPr lang="en-US" sz="3600" i="1">
                            <a:latin typeface="Cambria Math"/>
                            <a:ea typeface="Cambria Math"/>
                          </a:rPr>
                        </m:ctrlPr>
                      </m:sSubPr>
                      <m:e>
                        <m:r>
                          <a:rPr lang="en-US" sz="3600" i="1">
                            <a:latin typeface="Cambria Math"/>
                            <a:ea typeface="Cambria Math"/>
                          </a:rPr>
                          <m:t>⋈</m:t>
                        </m:r>
                      </m:e>
                      <m:sub>
                        <m:r>
                          <a:rPr lang="en-US" sz="3600" b="0" i="1" smtClean="0">
                            <a:latin typeface="Cambria Math"/>
                            <a:ea typeface="Cambria Math"/>
                          </a:rPr>
                          <m:t>𝐶</m:t>
                        </m:r>
                      </m:sub>
                    </m:sSub>
                    <m:r>
                      <a:rPr lang="en-US" sz="3600" b="0" i="1" smtClean="0">
                        <a:latin typeface="Cambria Math"/>
                        <a:ea typeface="Cambria Math"/>
                      </a:rPr>
                      <m:t>𝑇</m:t>
                    </m:r>
                  </m:oMath>
                </a14:m>
                <a:endParaRPr lang="en-US" sz="3600" b="0" dirty="0" smtClean="0"/>
              </a:p>
              <a:p>
                <a:endParaRPr lang="en-US" b="0" dirty="0" smtClean="0"/>
              </a:p>
              <a:p>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2961470" y="5334924"/>
                <a:ext cx="3339478" cy="1200329"/>
              </a:xfrm>
              <a:prstGeom prst="rect">
                <a:avLst/>
              </a:prstGeom>
              <a:blipFill rotWithShape="1">
                <a:blip r:embed="rId14"/>
                <a:stretch>
                  <a:fillRect t="-7614"/>
                </a:stretch>
              </a:blipFill>
            </p:spPr>
            <p:txBody>
              <a:bodyPr/>
              <a:lstStyle/>
              <a:p>
                <a:r>
                  <a:rPr lang="en-US">
                    <a:noFill/>
                  </a:rPr>
                  <a:t> </a:t>
                </a:r>
              </a:p>
            </p:txBody>
          </p:sp>
        </mc:Fallback>
      </mc:AlternateContent>
      <p:sp>
        <p:nvSpPr>
          <p:cNvPr id="41" name="Rounded Rectangular Callout 40"/>
          <p:cNvSpPr/>
          <p:nvPr/>
        </p:nvSpPr>
        <p:spPr>
          <a:xfrm>
            <a:off x="376753" y="3733800"/>
            <a:ext cx="2610965" cy="1601124"/>
          </a:xfrm>
          <a:prstGeom prst="wedgeRoundRectCallout">
            <a:avLst>
              <a:gd name="adj1" fmla="val 61749"/>
              <a:gd name="adj2" fmla="val 357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W.L.O.G we look at binary queries.</a:t>
            </a:r>
            <a:endParaRPr lang="en-US" sz="2800" dirty="0">
              <a:solidFill>
                <a:schemeClr val="tx1"/>
              </a:solidFill>
            </a:endParaRPr>
          </a:p>
        </p:txBody>
      </p:sp>
      <mc:AlternateContent xmlns:mc="http://schemas.openxmlformats.org/markup-compatibility/2006" xmlns:a14="http://schemas.microsoft.com/office/drawing/2010/main">
        <mc:Choice Requires="a14">
          <p:sp>
            <p:nvSpPr>
              <p:cNvPr id="42" name="TextBox 41"/>
              <p:cNvSpPr txBox="1"/>
              <p:nvPr/>
            </p:nvSpPr>
            <p:spPr>
              <a:xfrm>
                <a:off x="3318145" y="2994330"/>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𝑠</m:t>
                          </m:r>
                        </m:e>
                        <m:sub>
                          <m:r>
                            <a:rPr lang="en-US" b="0" i="1" smtClean="0">
                              <a:solidFill>
                                <a:srgbClr val="00B050"/>
                              </a:solidFill>
                              <a:latin typeface="Cambria Math"/>
                            </a:rPr>
                            <m:t>3</m:t>
                          </m:r>
                        </m:sub>
                      </m:sSub>
                    </m:oMath>
                  </m:oMathPara>
                </a14:m>
                <a:endParaRPr lang="en-US" b="0" dirty="0" smtClean="0"/>
              </a:p>
              <a:p>
                <a:pPr algn="l" rtl="0"/>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3318145" y="2994330"/>
                <a:ext cx="304800" cy="646331"/>
              </a:xfrm>
              <a:prstGeom prst="rect">
                <a:avLst/>
              </a:prstGeom>
              <a:blipFill rotWithShape="1">
                <a:blip r:embed="rId15"/>
                <a:stretch>
                  <a:fillRect r="-16000"/>
                </a:stretch>
              </a:blipFill>
            </p:spPr>
            <p:txBody>
              <a:bodyPr/>
              <a:lstStyle/>
              <a:p>
                <a:r>
                  <a:rPr lang="en-US">
                    <a:noFill/>
                  </a:rPr>
                  <a:t> </a:t>
                </a:r>
              </a:p>
            </p:txBody>
          </p:sp>
        </mc:Fallback>
      </mc:AlternateContent>
    </p:spTree>
    <p:extLst>
      <p:ext uri="{BB962C8B-B14F-4D97-AF65-F5344CB8AC3E}">
        <p14:creationId xmlns:p14="http://schemas.microsoft.com/office/powerpoint/2010/main" val="255719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274638"/>
                <a:ext cx="8229600" cy="563562"/>
              </a:xfrm>
            </p:spPr>
            <p:txBody>
              <a:bodyPr>
                <a:normAutofit fontScale="90000"/>
              </a:bodyPr>
              <a:lstStyle/>
              <a:p>
                <a:r>
                  <a:rPr lang="en-US" dirty="0" smtClean="0"/>
                  <a:t>1</a:t>
                </a:r>
                <a:r>
                  <a:rPr lang="en-US" baseline="30000" dirty="0" smtClean="0"/>
                  <a:t>st</a:t>
                </a:r>
                <a:r>
                  <a:rPr lang="en-US" dirty="0" smtClean="0"/>
                  <a:t> query: </a:t>
                </a:r>
                <a14:m>
                  <m:oMath xmlns:m="http://schemas.openxmlformats.org/officeDocument/2006/math">
                    <m:nary>
                      <m:naryPr>
                        <m:chr m:val="∏"/>
                        <m:supHide m:val="on"/>
                        <m:ctrlPr>
                          <a:rPr lang="en-US" i="1">
                            <a:latin typeface="Cambria Math"/>
                          </a:rPr>
                        </m:ctrlPr>
                      </m:naryPr>
                      <m:sub>
                        <m:r>
                          <a:rPr lang="en-US" i="1">
                            <a:latin typeface="Cambria Math"/>
                          </a:rPr>
                          <m:t>𝐷</m:t>
                        </m:r>
                      </m:sub>
                      <m:sup/>
                      <m:e>
                        <m:d>
                          <m:dPr>
                            <m:ctrlPr>
                              <a:rPr lang="en-US" i="1">
                                <a:latin typeface="Cambria Math"/>
                              </a:rPr>
                            </m:ctrlPr>
                          </m:dPr>
                          <m:e>
                            <m:r>
                              <a:rPr lang="en-US" i="1">
                                <a:latin typeface="Cambria Math"/>
                              </a:rPr>
                              <m:t>𝑆</m:t>
                            </m:r>
                            <m:sSub>
                              <m:sSubPr>
                                <m:ctrlPr>
                                  <a:rPr lang="en-US" i="1">
                                    <a:latin typeface="Cambria Math"/>
                                    <a:ea typeface="Cambria Math"/>
                                  </a:rPr>
                                </m:ctrlPr>
                              </m:sSubPr>
                              <m:e>
                                <m:r>
                                  <a:rPr lang="en-US" i="1">
                                    <a:latin typeface="Cambria Math"/>
                                    <a:ea typeface="Cambria Math"/>
                                  </a:rPr>
                                  <m:t>⋈</m:t>
                                </m:r>
                              </m:e>
                              <m:sub>
                                <m:r>
                                  <a:rPr lang="en-US" i="1">
                                    <a:latin typeface="Cambria Math"/>
                                    <a:ea typeface="Cambria Math"/>
                                  </a:rPr>
                                  <m:t>𝐶</m:t>
                                </m:r>
                              </m:sub>
                            </m:sSub>
                            <m:r>
                              <a:rPr lang="en-US" i="1">
                                <a:latin typeface="Cambria Math"/>
                              </a:rPr>
                              <m:t>𝑇</m:t>
                            </m:r>
                          </m:e>
                        </m:d>
                      </m:e>
                    </m:nary>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274638"/>
                <a:ext cx="8229600" cy="563562"/>
              </a:xfr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9328" y="1098913"/>
                <a:ext cx="8582272" cy="5638800"/>
              </a:xfrm>
            </p:spPr>
            <p:txBody>
              <a:bodyPr/>
              <a:lstStyle/>
              <a:p>
                <a:r>
                  <a:rPr lang="en-US" sz="2800" dirty="0" smtClean="0"/>
                  <a:t>Extensional approach: Query operators are extended to directly compute the probabilities.</a:t>
                </a:r>
              </a:p>
              <a:p>
                <a14:m>
                  <m:oMath xmlns:m="http://schemas.openxmlformats.org/officeDocument/2006/math">
                    <m:nary>
                      <m:naryPr>
                        <m:chr m:val="∏"/>
                        <m:supHide m:val="on"/>
                        <m:ctrlPr>
                          <a:rPr lang="en-US" sz="2800" i="1" smtClean="0">
                            <a:latin typeface="Cambria Math"/>
                          </a:rPr>
                        </m:ctrlPr>
                      </m:naryPr>
                      <m:sub>
                        <m:r>
                          <a:rPr lang="en-US" sz="2800" b="0" i="1" smtClean="0">
                            <a:latin typeface="Cambria Math"/>
                          </a:rPr>
                          <m:t>𝐷</m:t>
                        </m:r>
                      </m:sub>
                      <m:sup/>
                      <m:e>
                        <m:d>
                          <m:dPr>
                            <m:ctrlPr>
                              <a:rPr lang="en-US" sz="2800" b="0" i="1" smtClean="0">
                                <a:latin typeface="Cambria Math"/>
                              </a:rPr>
                            </m:ctrlPr>
                          </m:dPr>
                          <m:e>
                            <m:r>
                              <a:rPr lang="en-US" sz="2800" b="0" i="1" smtClean="0">
                                <a:latin typeface="Cambria Math"/>
                              </a:rPr>
                              <m:t>𝑆</m:t>
                            </m:r>
                            <m:sSub>
                              <m:sSubPr>
                                <m:ctrlPr>
                                  <a:rPr lang="en-US" sz="2800" b="0" i="1" smtClean="0">
                                    <a:latin typeface="Cambria Math"/>
                                    <a:ea typeface="Cambria Math"/>
                                  </a:rPr>
                                </m:ctrlPr>
                              </m:sSubPr>
                              <m:e>
                                <m:r>
                                  <a:rPr lang="en-US" sz="2800" i="1">
                                    <a:latin typeface="Cambria Math"/>
                                    <a:ea typeface="Cambria Math"/>
                                  </a:rPr>
                                  <m:t>⋈</m:t>
                                </m:r>
                              </m:e>
                              <m:sub>
                                <m:r>
                                  <a:rPr lang="en-US" sz="2800" b="0" i="1" smtClean="0">
                                    <a:latin typeface="Cambria Math"/>
                                    <a:ea typeface="Cambria Math"/>
                                  </a:rPr>
                                  <m:t>𝐶</m:t>
                                </m:r>
                              </m:sub>
                            </m:sSub>
                            <m:r>
                              <a:rPr lang="en-US" sz="2800" b="0" i="1" smtClean="0">
                                <a:latin typeface="Cambria Math"/>
                              </a:rPr>
                              <m:t>𝑇</m:t>
                            </m:r>
                          </m:e>
                        </m:d>
                        <m:r>
                          <a:rPr lang="en-US" sz="2800" b="0" i="1" smtClean="0">
                            <a:latin typeface="Cambria Math"/>
                            <a:ea typeface="Cambria Math"/>
                          </a:rPr>
                          <m:t>→</m:t>
                        </m:r>
                        <m:nary>
                          <m:naryPr>
                            <m:chr m:val="∏"/>
                            <m:supHide m:val="on"/>
                            <m:ctrlPr>
                              <a:rPr lang="en-US" sz="2800" i="1">
                                <a:latin typeface="Cambria Math"/>
                              </a:rPr>
                            </m:ctrlPr>
                          </m:naryPr>
                          <m:sub>
                            <m:r>
                              <a:rPr lang="en-US" sz="2800" b="0" i="1" smtClean="0">
                                <a:latin typeface="Cambria Math"/>
                              </a:rPr>
                              <m:t>𝐷</m:t>
                            </m:r>
                          </m:sub>
                          <m:sup/>
                          <m:e>
                            <m:d>
                              <m:dPr>
                                <m:ctrlPr>
                                  <a:rPr lang="en-US" sz="2800" i="1">
                                    <a:latin typeface="Cambria Math"/>
                                  </a:rPr>
                                </m:ctrlPr>
                              </m:dPr>
                              <m:e>
                                <m:nary>
                                  <m:naryPr>
                                    <m:chr m:val="∏"/>
                                    <m:supHide m:val="on"/>
                                    <m:ctrlPr>
                                      <a:rPr lang="en-US" sz="2800" i="1" smtClean="0">
                                        <a:latin typeface="Cambria Math"/>
                                      </a:rPr>
                                    </m:ctrlPr>
                                  </m:naryPr>
                                  <m:sub>
                                    <m:r>
                                      <a:rPr lang="en-US" sz="2800" b="0" i="1" smtClean="0">
                                        <a:latin typeface="Cambria Math"/>
                                      </a:rPr>
                                      <m:t>𝐶</m:t>
                                    </m:r>
                                  </m:sub>
                                  <m:sup/>
                                  <m:e>
                                    <m:r>
                                      <a:rPr lang="en-US" sz="2800" b="0" i="1" smtClean="0">
                                        <a:latin typeface="Cambria Math"/>
                                      </a:rPr>
                                      <m:t>𝑆</m:t>
                                    </m:r>
                                  </m:e>
                                </m:nary>
                                <m:sSub>
                                  <m:sSubPr>
                                    <m:ctrlPr>
                                      <a:rPr lang="en-US" sz="2800" i="1">
                                        <a:latin typeface="Cambria Math"/>
                                        <a:ea typeface="Cambria Math"/>
                                      </a:rPr>
                                    </m:ctrlPr>
                                  </m:sSubPr>
                                  <m:e>
                                    <m:r>
                                      <a:rPr lang="en-US" sz="2800" i="1">
                                        <a:latin typeface="Cambria Math"/>
                                        <a:ea typeface="Cambria Math"/>
                                      </a:rPr>
                                      <m:t>⋈</m:t>
                                    </m:r>
                                  </m:e>
                                  <m:sub>
                                    <m:r>
                                      <a:rPr lang="en-US" sz="2800" b="0" i="1" smtClean="0">
                                        <a:latin typeface="Cambria Math"/>
                                        <a:ea typeface="Cambria Math"/>
                                      </a:rPr>
                                      <m:t>𝐶</m:t>
                                    </m:r>
                                  </m:sub>
                                </m:sSub>
                                <m:r>
                                  <a:rPr lang="en-US" sz="2800" i="1">
                                    <a:latin typeface="Cambria Math"/>
                                  </a:rPr>
                                  <m:t>𝑇</m:t>
                                </m:r>
                              </m:e>
                            </m:d>
                          </m:e>
                        </m:nary>
                      </m:e>
                    </m:nary>
                  </m:oMath>
                </a14:m>
                <a:endParaRPr lang="en-US" sz="28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9328" y="1098913"/>
                <a:ext cx="8582272" cy="5638800"/>
              </a:xfrm>
              <a:blipFill rotWithShape="1">
                <a:blip r:embed="rId3"/>
                <a:stretch>
                  <a:fillRect l="-1563" t="-1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6" name="Table 25"/>
              <p:cNvGraphicFramePr>
                <a:graphicFrameLocks noGrp="1"/>
              </p:cNvGraphicFramePr>
              <p:nvPr>
                <p:extLst>
                  <p:ext uri="{D42A27DB-BD31-4B8C-83A1-F6EECF244321}">
                    <p14:modId xmlns:p14="http://schemas.microsoft.com/office/powerpoint/2010/main" val="4097312922"/>
                  </p:ext>
                </p:extLst>
              </p:nvPr>
            </p:nvGraphicFramePr>
            <p:xfrm>
              <a:off x="4346946" y="2849470"/>
              <a:ext cx="4096288" cy="1532763"/>
            </p:xfrm>
            <a:graphic>
              <a:graphicData uri="http://schemas.openxmlformats.org/drawingml/2006/table">
                <a:tbl>
                  <a:tblPr firstRow="1" bandRow="1">
                    <a:tableStyleId>{5C22544A-7EE6-4342-B048-85BDC9FD1C3A}</a:tableStyleId>
                  </a:tblPr>
                  <a:tblGrid>
                    <a:gridCol w="304800"/>
                    <a:gridCol w="3791488"/>
                  </a:tblGrid>
                  <a:tr h="381000">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381000">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left"/>
                              </m:oMathParaPr>
                              <m:oMath xmlns:m="http://schemas.openxmlformats.org/officeDocument/2006/math">
                                <m:r>
                                  <a:rPr lang="en-US" b="0" i="1" smtClean="0">
                                    <a:solidFill>
                                      <a:schemeClr val="tx1"/>
                                    </a:solidFill>
                                    <a:latin typeface="Cambria Math"/>
                                  </a:rPr>
                                  <m:t>1</m:t>
                                </m:r>
                                <m:r>
                                  <a:rPr lang="en-US" b="0" i="1" smtClean="0">
                                    <a:solidFill>
                                      <a:schemeClr val="tx1"/>
                                    </a:solidFill>
                                    <a:latin typeface="Cambria Math"/>
                                  </a:rPr>
                                  <m:t>−</m:t>
                                </m:r>
                                <m:d>
                                  <m:dPr>
                                    <m:begChr m:val="["/>
                                    <m:endChr m:val="]"/>
                                    <m:ctrlPr>
                                      <a:rPr lang="en-US" b="0" i="1" smtClean="0">
                                        <a:solidFill>
                                          <a:schemeClr val="tx1"/>
                                        </a:solidFill>
                                        <a:latin typeface="Cambria Math"/>
                                      </a:rPr>
                                    </m:ctrlPr>
                                  </m:dPr>
                                  <m:e>
                                    <m:d>
                                      <m:dPr>
                                        <m:ctrlPr>
                                          <a:rPr lang="en-US" b="0" i="1" smtClean="0">
                                            <a:solidFill>
                                              <a:schemeClr val="tx1"/>
                                            </a:solidFill>
                                            <a:latin typeface="Cambria Math"/>
                                          </a:rPr>
                                        </m:ctrlPr>
                                      </m:dPr>
                                      <m:e>
                                        <m:r>
                                          <a:rPr lang="en-US" b="0" i="1" smtClean="0">
                                            <a:solidFill>
                                              <a:schemeClr val="tx1"/>
                                            </a:solidFill>
                                            <a:latin typeface="Cambria Math"/>
                                          </a:rPr>
                                          <m:t>1</m:t>
                                        </m:r>
                                        <m:r>
                                          <a:rPr lang="en-US" b="0" i="1" smtClean="0">
                                            <a:solidFill>
                                              <a:schemeClr val="tx1"/>
                                            </a:solidFill>
                                            <a:latin typeface="Cambria Math"/>
                                          </a:rPr>
                                          <m:t>−</m:t>
                                        </m:r>
                                        <m:r>
                                          <a:rPr lang="en-US" b="0" i="1" smtClean="0">
                                            <a:solidFill>
                                              <a:schemeClr val="tx1"/>
                                            </a:solidFill>
                                            <a:latin typeface="Cambria Math"/>
                                          </a:rPr>
                                          <m:t>𝑝</m:t>
                                        </m:r>
                                        <m:d>
                                          <m:dPr>
                                            <m:ctrlPr>
                                              <a:rPr lang="en-US" b="0" i="1" smtClean="0">
                                                <a:solidFill>
                                                  <a:schemeClr val="tx1"/>
                                                </a:solidFill>
                                                <a:latin typeface="Cambria Math"/>
                                              </a:rPr>
                                            </m:ctrlPr>
                                          </m:dPr>
                                          <m:e>
                                            <m:sSub>
                                              <m:sSubPr>
                                                <m:ctrlPr>
                                                  <a:rPr lang="en-US" b="0" i="1" smtClean="0">
                                                    <a:solidFill>
                                                      <a:schemeClr val="tx1"/>
                                                    </a:solidFill>
                                                    <a:latin typeface="Cambria Math"/>
                                                  </a:rPr>
                                                </m:ctrlPr>
                                              </m:sSubPr>
                                              <m:e>
                                                <m:r>
                                                  <a:rPr lang="en-US" b="0" i="1" smtClean="0">
                                                    <a:solidFill>
                                                      <a:schemeClr val="tx1"/>
                                                    </a:solidFill>
                                                    <a:latin typeface="Cambria Math"/>
                                                  </a:rPr>
                                                  <m:t>𝑠</m:t>
                                                </m:r>
                                              </m:e>
                                              <m:sub>
                                                <m:r>
                                                  <a:rPr lang="en-US" b="0" i="1" smtClean="0">
                                                    <a:solidFill>
                                                      <a:schemeClr val="tx1"/>
                                                    </a:solidFill>
                                                    <a:latin typeface="Cambria Math"/>
                                                  </a:rPr>
                                                  <m:t>1</m:t>
                                                </m:r>
                                              </m:sub>
                                            </m:sSub>
                                          </m:e>
                                        </m:d>
                                      </m:e>
                                    </m:d>
                                    <m:d>
                                      <m:dPr>
                                        <m:ctrlPr>
                                          <a:rPr lang="en-US" b="0" i="1" smtClean="0">
                                            <a:solidFill>
                                              <a:schemeClr val="tx1"/>
                                            </a:solidFill>
                                            <a:latin typeface="Cambria Math"/>
                                          </a:rPr>
                                        </m:ctrlPr>
                                      </m:dPr>
                                      <m:e>
                                        <m:r>
                                          <a:rPr lang="en-US" b="0" i="1" smtClean="0">
                                            <a:solidFill>
                                              <a:schemeClr val="tx1"/>
                                            </a:solidFill>
                                            <a:latin typeface="Cambria Math"/>
                                          </a:rPr>
                                          <m:t>1</m:t>
                                        </m:r>
                                        <m:r>
                                          <a:rPr lang="en-US" b="0" i="1" smtClean="0">
                                            <a:solidFill>
                                              <a:schemeClr val="tx1"/>
                                            </a:solidFill>
                                            <a:latin typeface="Cambria Math"/>
                                          </a:rPr>
                                          <m:t>−</m:t>
                                        </m:r>
                                        <m:r>
                                          <a:rPr lang="en-US" b="0" i="1" smtClean="0">
                                            <a:solidFill>
                                              <a:schemeClr val="tx1"/>
                                            </a:solidFill>
                                            <a:latin typeface="Cambria Math"/>
                                          </a:rPr>
                                          <m:t>𝑝</m:t>
                                        </m:r>
                                        <m:d>
                                          <m:dPr>
                                            <m:ctrlPr>
                                              <a:rPr lang="en-US" b="0" i="1" smtClean="0">
                                                <a:solidFill>
                                                  <a:schemeClr val="tx1"/>
                                                </a:solidFill>
                                                <a:latin typeface="Cambria Math"/>
                                              </a:rPr>
                                            </m:ctrlPr>
                                          </m:dPr>
                                          <m:e>
                                            <m:sSub>
                                              <m:sSubPr>
                                                <m:ctrlPr>
                                                  <a:rPr lang="en-US" b="0" i="1" smtClean="0">
                                                    <a:solidFill>
                                                      <a:schemeClr val="tx1"/>
                                                    </a:solidFill>
                                                    <a:latin typeface="Cambria Math"/>
                                                  </a:rPr>
                                                </m:ctrlPr>
                                              </m:sSubPr>
                                              <m:e>
                                                <m:r>
                                                  <a:rPr lang="en-US" b="0" i="1" smtClean="0">
                                                    <a:solidFill>
                                                      <a:schemeClr val="tx1"/>
                                                    </a:solidFill>
                                                    <a:latin typeface="Cambria Math"/>
                                                  </a:rPr>
                                                  <m:t>𝑠</m:t>
                                                </m:r>
                                              </m:e>
                                              <m:sub>
                                                <m:r>
                                                  <a:rPr lang="en-US" b="0" i="1" smtClean="0">
                                                    <a:solidFill>
                                                      <a:schemeClr val="tx1"/>
                                                    </a:solidFill>
                                                    <a:latin typeface="Cambria Math"/>
                                                  </a:rPr>
                                                  <m:t>2</m:t>
                                                </m:r>
                                              </m:sub>
                                            </m:sSub>
                                          </m:e>
                                        </m:d>
                                      </m:e>
                                    </m:d>
                                  </m:e>
                                </m:d>
                                <m:r>
                                  <a:rPr lang="en-US" b="0" i="1" smtClean="0">
                                    <a:solidFill>
                                      <a:schemeClr val="tx1"/>
                                    </a:solidFill>
                                    <a:latin typeface="Cambria Math"/>
                                  </a:rPr>
                                  <m:t>=</m:t>
                                </m:r>
                                <m:r>
                                  <a:rPr lang="en-US" b="0" i="1" smtClean="0">
                                    <a:solidFill>
                                      <a:schemeClr val="tx1"/>
                                    </a:solidFill>
                                    <a:latin typeface="Cambria Math"/>
                                  </a:rPr>
                                  <m:t>0</m:t>
                                </m:r>
                                <m:r>
                                  <a:rPr lang="en-US" b="0" i="1" smtClean="0">
                                    <a:solidFill>
                                      <a:schemeClr val="tx1"/>
                                    </a:solidFill>
                                    <a:latin typeface="Cambria Math"/>
                                  </a:rPr>
                                  <m:t>.</m:t>
                                </m:r>
                                <m:r>
                                  <a:rPr lang="en-US" b="0" i="1" smtClean="0">
                                    <a:solidFill>
                                      <a:schemeClr val="tx1"/>
                                    </a:solidFill>
                                    <a:latin typeface="Cambria Math"/>
                                  </a:rPr>
                                  <m:t>8</m:t>
                                </m:r>
                              </m:oMath>
                            </m:oMathPara>
                          </a14:m>
                          <a:endParaRPr lang="en-US" dirty="0">
                            <a:solidFill>
                              <a:schemeClr val="tx1"/>
                            </a:solidFill>
                          </a:endParaRPr>
                        </a:p>
                      </a:txBody>
                      <a:tcPr/>
                    </a:tc>
                  </a:tr>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2</m:t>
                                    </m:r>
                                  </m:sub>
                                </m:sSub>
                              </m:oMath>
                            </m:oMathPara>
                          </a14:m>
                          <a:endParaRPr lang="en-US" dirty="0">
                            <a:solidFill>
                              <a:schemeClr val="tx1"/>
                            </a:solidFill>
                          </a:endParaRPr>
                        </a:p>
                      </a:txBody>
                      <a:tcPr/>
                    </a:tc>
                    <a:tc>
                      <a:txBody>
                        <a:bodyPr/>
                        <a:lstStyle/>
                        <a:p>
                          <a:pPr algn="l" rtl="0"/>
                          <a14:m>
                            <m:oMath xmlns:m="http://schemas.openxmlformats.org/officeDocument/2006/math">
                              <m:r>
                                <a:rPr lang="en-US" b="0" i="1" smtClean="0">
                                  <a:solidFill>
                                    <a:schemeClr val="tx1"/>
                                  </a:solidFill>
                                  <a:latin typeface="Cambria Math"/>
                                </a:rPr>
                                <m:t>𝑝</m:t>
                              </m:r>
                              <m:d>
                                <m:dPr>
                                  <m:ctrlPr>
                                    <a:rPr lang="en-US" b="0" i="1" smtClean="0">
                                      <a:solidFill>
                                        <a:schemeClr val="tx1"/>
                                      </a:solidFill>
                                      <a:latin typeface="Cambria Math"/>
                                    </a:rPr>
                                  </m:ctrlPr>
                                </m:dPr>
                                <m:e>
                                  <m:sSub>
                                    <m:sSubPr>
                                      <m:ctrlPr>
                                        <a:rPr lang="en-US" b="0" i="1" smtClean="0">
                                          <a:solidFill>
                                            <a:schemeClr val="tx1"/>
                                          </a:solidFill>
                                          <a:latin typeface="Cambria Math"/>
                                        </a:rPr>
                                      </m:ctrlPr>
                                    </m:sSubPr>
                                    <m:e>
                                      <m:r>
                                        <a:rPr lang="en-US" b="0" i="1" smtClean="0">
                                          <a:solidFill>
                                            <a:schemeClr val="tx1"/>
                                          </a:solidFill>
                                          <a:latin typeface="Cambria Math"/>
                                        </a:rPr>
                                        <m:t>𝑠</m:t>
                                      </m:r>
                                    </m:e>
                                    <m:sub>
                                      <m:r>
                                        <a:rPr lang="en-US" b="0" i="1" smtClean="0">
                                          <a:solidFill>
                                            <a:schemeClr val="tx1"/>
                                          </a:solidFill>
                                          <a:latin typeface="Cambria Math"/>
                                        </a:rPr>
                                        <m:t>3</m:t>
                                      </m:r>
                                    </m:sub>
                                  </m:sSub>
                                </m:e>
                              </m:d>
                            </m:oMath>
                          </a14:m>
                          <a:r>
                            <a:rPr lang="en-US" dirty="0" smtClean="0">
                              <a:solidFill>
                                <a:schemeClr val="tx1"/>
                              </a:solidFill>
                            </a:rPr>
                            <a:t>=0.25</a:t>
                          </a:r>
                          <a:endParaRPr lang="en-US" dirty="0">
                            <a:solidFill>
                              <a:schemeClr val="tx1"/>
                            </a:solidFill>
                          </a:endParaRPr>
                        </a:p>
                      </a:txBody>
                      <a:tcPr/>
                    </a:tc>
                  </a:tr>
                </a:tbl>
              </a:graphicData>
            </a:graphic>
          </p:graphicFrame>
        </mc:Choice>
        <mc:Fallback xmlns="">
          <p:graphicFrame>
            <p:nvGraphicFramePr>
              <p:cNvPr id="26" name="Table 25"/>
              <p:cNvGraphicFramePr>
                <a:graphicFrameLocks noGrp="1"/>
              </p:cNvGraphicFramePr>
              <p:nvPr>
                <p:extLst>
                  <p:ext uri="{D42A27DB-BD31-4B8C-83A1-F6EECF244321}">
                    <p14:modId xmlns:p14="http://schemas.microsoft.com/office/powerpoint/2010/main" val="4097312922"/>
                  </p:ext>
                </p:extLst>
              </p:nvPr>
            </p:nvGraphicFramePr>
            <p:xfrm>
              <a:off x="4346946" y="2849470"/>
              <a:ext cx="4096288" cy="1532763"/>
            </p:xfrm>
            <a:graphic>
              <a:graphicData uri="http://schemas.openxmlformats.org/drawingml/2006/table">
                <a:tbl>
                  <a:tblPr firstRow="1" bandRow="1">
                    <a:tableStyleId>{5C22544A-7EE6-4342-B048-85BDC9FD1C3A}</a:tableStyleId>
                  </a:tblPr>
                  <a:tblGrid>
                    <a:gridCol w="304800"/>
                    <a:gridCol w="3791488"/>
                  </a:tblGrid>
                  <a:tr h="396240">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740283">
                    <a:tc>
                      <a:txBody>
                        <a:bodyPr/>
                        <a:lstStyle/>
                        <a:p>
                          <a:endParaRPr lang="en-US"/>
                        </a:p>
                      </a:txBody>
                      <a:tcPr>
                        <a:blipFill rotWithShape="1">
                          <a:blip r:embed="rId4"/>
                          <a:stretch>
                            <a:fillRect t="-56557" r="-1246000" b="-68852"/>
                          </a:stretch>
                        </a:blipFill>
                      </a:tcPr>
                    </a:tc>
                    <a:tc>
                      <a:txBody>
                        <a:bodyPr/>
                        <a:lstStyle/>
                        <a:p>
                          <a:endParaRPr lang="en-US"/>
                        </a:p>
                      </a:txBody>
                      <a:tcPr>
                        <a:blipFill rotWithShape="1">
                          <a:blip r:embed="rId4"/>
                          <a:stretch>
                            <a:fillRect l="-8039" t="-56557" r="-161" b="-68852"/>
                          </a:stretch>
                        </a:blipFill>
                      </a:tcPr>
                    </a:tc>
                  </a:tr>
                  <a:tr h="396240">
                    <a:tc>
                      <a:txBody>
                        <a:bodyPr/>
                        <a:lstStyle/>
                        <a:p>
                          <a:endParaRPr lang="en-US"/>
                        </a:p>
                      </a:txBody>
                      <a:tcPr>
                        <a:blipFill rotWithShape="1">
                          <a:blip r:embed="rId4"/>
                          <a:stretch>
                            <a:fillRect t="-293846" r="-1246000" b="-29231"/>
                          </a:stretch>
                        </a:blipFill>
                      </a:tcPr>
                    </a:tc>
                    <a:tc>
                      <a:txBody>
                        <a:bodyPr/>
                        <a:lstStyle/>
                        <a:p>
                          <a:endParaRPr lang="en-US"/>
                        </a:p>
                      </a:txBody>
                      <a:tcPr>
                        <a:blipFill rotWithShape="1">
                          <a:blip r:embed="rId4"/>
                          <a:stretch>
                            <a:fillRect l="-8039" t="-293846" r="-161" b="-29231"/>
                          </a:stretch>
                        </a:blipFill>
                      </a:tcPr>
                    </a:tc>
                  </a:tr>
                </a:tbl>
              </a:graphicData>
            </a:graphic>
          </p:graphicFrame>
        </mc:Fallback>
      </mc:AlternateContent>
      <mc:AlternateContent xmlns:mc="http://schemas.openxmlformats.org/markup-compatibility/2006" xmlns:a14="http://schemas.microsoft.com/office/drawing/2010/main">
        <mc:Choice Requires="a14">
          <p:sp>
            <p:nvSpPr>
              <p:cNvPr id="27" name="TextBox 26"/>
              <p:cNvSpPr txBox="1"/>
              <p:nvPr/>
            </p:nvSpPr>
            <p:spPr>
              <a:xfrm>
                <a:off x="2702053" y="2700544"/>
                <a:ext cx="943976" cy="988284"/>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400" b="1" i="1" smtClean="0">
                              <a:latin typeface="Cambria Math"/>
                            </a:rPr>
                          </m:ctrlPr>
                        </m:naryPr>
                        <m:sub>
                          <m:r>
                            <a:rPr lang="en-US" sz="2400" b="1" i="1" smtClean="0">
                              <a:latin typeface="Cambria Math"/>
                            </a:rPr>
                            <m:t>𝑪</m:t>
                          </m:r>
                        </m:sub>
                        <m:sup/>
                        <m:e>
                          <m:r>
                            <a:rPr lang="en-US" sz="2400" b="1" i="1" smtClean="0">
                              <a:latin typeface="Cambria Math"/>
                            </a:rPr>
                            <m:t>𝑺</m:t>
                          </m:r>
                        </m:e>
                      </m:nary>
                    </m:oMath>
                  </m:oMathPara>
                </a14:m>
                <a:endParaRPr lang="en-US" sz="2400"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2702053" y="2700544"/>
                <a:ext cx="943976" cy="988284"/>
              </a:xfrm>
              <a:prstGeom prst="rect">
                <a:avLst/>
              </a:prstGeom>
              <a:blipFill rotWithShape="1">
                <a:blip r:embed="rId5"/>
                <a:stretch>
                  <a:fillRect/>
                </a:stretch>
              </a:blipFill>
            </p:spPr>
            <p:txBody>
              <a:bodyPr/>
              <a:lstStyle/>
              <a:p>
                <a:r>
                  <a:rPr lang="en-US">
                    <a:noFill/>
                  </a:rPr>
                  <a:t> </a:t>
                </a:r>
              </a:p>
            </p:txBody>
          </p:sp>
        </mc:Fallback>
      </mc:AlternateContent>
      <p:cxnSp>
        <p:nvCxnSpPr>
          <p:cNvPr id="33" name="Straight Arrow Connector 32"/>
          <p:cNvCxnSpPr/>
          <p:nvPr/>
        </p:nvCxnSpPr>
        <p:spPr>
          <a:xfrm>
            <a:off x="2268599" y="3724829"/>
            <a:ext cx="2057400"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3950176" y="3239772"/>
                <a:ext cx="304800" cy="64633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𝑖</m:t>
                          </m:r>
                        </m:e>
                        <m:sub>
                          <m:r>
                            <a:rPr lang="en-US" b="0" i="1" smtClean="0">
                              <a:solidFill>
                                <a:srgbClr val="00B050"/>
                              </a:solidFill>
                              <a:latin typeface="Cambria Math"/>
                            </a:rPr>
                            <m:t>1</m:t>
                          </m:r>
                        </m:sub>
                      </m:sSub>
                    </m:oMath>
                  </m:oMathPara>
                </a14:m>
                <a:endParaRPr lang="en-US" b="0" dirty="0" smtClean="0"/>
              </a:p>
              <a:p>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950176" y="3239772"/>
                <a:ext cx="304800" cy="646331"/>
              </a:xfrm>
              <a:prstGeom prst="rect">
                <a:avLst/>
              </a:prstGeom>
              <a:blipFill rotWithShape="1">
                <a:blip r:embed="rId6"/>
                <a:stretch>
                  <a:fillRect r="-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980015" y="4811475"/>
                <a:ext cx="1470852" cy="1754326"/>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en-US" sz="5400" b="0" i="1" smtClean="0">
                              <a:latin typeface="Cambria Math"/>
                              <a:ea typeface="Cambria Math"/>
                            </a:rPr>
                          </m:ctrlPr>
                        </m:sSubPr>
                        <m:e>
                          <m:r>
                            <a:rPr lang="en-US" sz="5400" i="1" smtClean="0">
                              <a:latin typeface="Cambria Math"/>
                              <a:ea typeface="Cambria Math"/>
                            </a:rPr>
                            <m:t>⋈</m:t>
                          </m:r>
                        </m:e>
                        <m:sub>
                          <m:r>
                            <a:rPr lang="en-US" sz="5400" b="0" i="1" smtClean="0">
                              <a:latin typeface="Cambria Math"/>
                              <a:ea typeface="Cambria Math"/>
                            </a:rPr>
                            <m:t>𝐶</m:t>
                          </m:r>
                        </m:sub>
                      </m:sSub>
                    </m:oMath>
                  </m:oMathPara>
                </a14:m>
                <a:endParaRPr lang="en-US" sz="5400" b="0" dirty="0" smtClean="0">
                  <a:ea typeface="Cambria Math"/>
                </a:endParaRPr>
              </a:p>
              <a:p>
                <a:endParaRPr lang="en-US" sz="5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2980015" y="4811475"/>
                <a:ext cx="1470852" cy="175432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1" name="Table 40"/>
              <p:cNvGraphicFramePr>
                <a:graphicFrameLocks noGrp="1"/>
              </p:cNvGraphicFramePr>
              <p:nvPr>
                <p:extLst>
                  <p:ext uri="{D42A27DB-BD31-4B8C-83A1-F6EECF244321}">
                    <p14:modId xmlns:p14="http://schemas.microsoft.com/office/powerpoint/2010/main" val="3024459217"/>
                  </p:ext>
                </p:extLst>
              </p:nvPr>
            </p:nvGraphicFramePr>
            <p:xfrm>
              <a:off x="5697599" y="5017094"/>
              <a:ext cx="2465242" cy="792480"/>
            </p:xfrm>
            <a:graphic>
              <a:graphicData uri="http://schemas.openxmlformats.org/drawingml/2006/table">
                <a:tbl>
                  <a:tblPr firstRow="1" bandRow="1">
                    <a:tableStyleId>{5C22544A-7EE6-4342-B048-85BDC9FD1C3A}</a:tableStyleId>
                  </a:tblPr>
                  <a:tblGrid>
                    <a:gridCol w="304800"/>
                    <a:gridCol w="2160442"/>
                  </a:tblGrid>
                  <a:tr h="381000">
                    <a:tc>
                      <a:txBody>
                        <a:bodyPr/>
                        <a:lstStyle/>
                        <a:p>
                          <a:pPr algn="l" rtl="0"/>
                          <a:r>
                            <a:rPr lang="en-US" dirty="0" smtClean="0">
                              <a:solidFill>
                                <a:schemeClr val="tx1"/>
                              </a:solidFill>
                            </a:rPr>
                            <a:t>D</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381000">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𝑑</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left"/>
                              </m:oMathParaPr>
                              <m:oMath xmlns:m="http://schemas.openxmlformats.org/officeDocument/2006/math">
                                <m:r>
                                  <a:rPr lang="en-US" b="0" i="1" smtClean="0">
                                    <a:solidFill>
                                      <a:schemeClr val="tx1"/>
                                    </a:solidFill>
                                    <a:latin typeface="Cambria Math"/>
                                  </a:rPr>
                                  <m:t>𝑝</m:t>
                                </m:r>
                                <m:d>
                                  <m:dPr>
                                    <m:ctrlPr>
                                      <a:rPr lang="en-US" b="0" i="1" smtClean="0">
                                        <a:solidFill>
                                          <a:schemeClr val="tx1"/>
                                        </a:solidFill>
                                        <a:latin typeface="Cambria Math"/>
                                      </a:rPr>
                                    </m:ctrlPr>
                                  </m:dPr>
                                  <m:e>
                                    <m:sSub>
                                      <m:sSubPr>
                                        <m:ctrlPr>
                                          <a:rPr lang="en-US" b="0" i="1" smtClean="0">
                                            <a:solidFill>
                                              <a:schemeClr val="tx1"/>
                                            </a:solidFill>
                                            <a:latin typeface="Cambria Math"/>
                                          </a:rPr>
                                        </m:ctrlPr>
                                      </m:sSubPr>
                                      <m:e>
                                        <m:r>
                                          <a:rPr lang="en-US" b="0" i="1" smtClean="0">
                                            <a:solidFill>
                                              <a:schemeClr val="tx1"/>
                                            </a:solidFill>
                                            <a:latin typeface="Cambria Math"/>
                                          </a:rPr>
                                          <m:t>𝑖</m:t>
                                        </m:r>
                                      </m:e>
                                      <m:sub>
                                        <m:r>
                                          <a:rPr lang="en-US" b="0" i="1" smtClean="0">
                                            <a:solidFill>
                                              <a:schemeClr val="tx1"/>
                                            </a:solidFill>
                                            <a:latin typeface="Cambria Math"/>
                                          </a:rPr>
                                          <m:t>1</m:t>
                                        </m:r>
                                      </m:sub>
                                    </m:sSub>
                                  </m:e>
                                </m:d>
                                <m:r>
                                  <a:rPr lang="en-US" b="0" i="1" smtClean="0">
                                    <a:solidFill>
                                      <a:schemeClr val="tx1"/>
                                    </a:solidFill>
                                    <a:latin typeface="Cambria Math"/>
                                  </a:rPr>
                                  <m:t>𝑝</m:t>
                                </m:r>
                                <m: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𝑡</m:t>
                                    </m:r>
                                  </m:e>
                                  <m:sub>
                                    <m:r>
                                      <a:rPr lang="en-US" b="0" i="1" smtClean="0">
                                        <a:solidFill>
                                          <a:schemeClr val="tx1"/>
                                        </a:solidFill>
                                        <a:latin typeface="Cambria Math"/>
                                      </a:rPr>
                                      <m:t>1</m:t>
                                    </m:r>
                                  </m:sub>
                                </m:sSub>
                                <m:r>
                                  <a:rPr lang="en-US" b="0" i="1" smtClean="0">
                                    <a:solidFill>
                                      <a:schemeClr val="tx1"/>
                                    </a:solidFill>
                                    <a:latin typeface="Cambria Math"/>
                                  </a:rPr>
                                  <m:t>)=</m:t>
                                </m:r>
                                <m:r>
                                  <a:rPr lang="en-US" b="0" i="1" smtClean="0">
                                    <a:solidFill>
                                      <a:schemeClr val="tx1"/>
                                    </a:solidFill>
                                    <a:latin typeface="Cambria Math"/>
                                  </a:rPr>
                                  <m:t>0</m:t>
                                </m:r>
                                <m:r>
                                  <a:rPr lang="en-US" b="0" i="1" smtClean="0">
                                    <a:solidFill>
                                      <a:schemeClr val="tx1"/>
                                    </a:solidFill>
                                    <a:latin typeface="Cambria Math"/>
                                  </a:rPr>
                                  <m:t>.</m:t>
                                </m:r>
                                <m:r>
                                  <a:rPr lang="en-US" b="0" i="1" smtClean="0">
                                    <a:solidFill>
                                      <a:schemeClr val="tx1"/>
                                    </a:solidFill>
                                    <a:latin typeface="Cambria Math"/>
                                  </a:rPr>
                                  <m:t>32</m:t>
                                </m:r>
                              </m:oMath>
                            </m:oMathPara>
                          </a14:m>
                          <a:endParaRPr lang="en-US" dirty="0">
                            <a:solidFill>
                              <a:schemeClr val="tx1"/>
                            </a:solidFill>
                          </a:endParaRPr>
                        </a:p>
                      </a:txBody>
                      <a:tcPr/>
                    </a:tc>
                  </a:tr>
                </a:tbl>
              </a:graphicData>
            </a:graphic>
          </p:graphicFrame>
        </mc:Choice>
        <mc:Fallback xmlns="">
          <p:graphicFrame>
            <p:nvGraphicFramePr>
              <p:cNvPr id="41" name="Table 40"/>
              <p:cNvGraphicFramePr>
                <a:graphicFrameLocks noGrp="1"/>
              </p:cNvGraphicFramePr>
              <p:nvPr>
                <p:extLst>
                  <p:ext uri="{D42A27DB-BD31-4B8C-83A1-F6EECF244321}">
                    <p14:modId xmlns:p14="http://schemas.microsoft.com/office/powerpoint/2010/main" val="3024459217"/>
                  </p:ext>
                </p:extLst>
              </p:nvPr>
            </p:nvGraphicFramePr>
            <p:xfrm>
              <a:off x="5697599" y="5017094"/>
              <a:ext cx="2465242" cy="792480"/>
            </p:xfrm>
            <a:graphic>
              <a:graphicData uri="http://schemas.openxmlformats.org/drawingml/2006/table">
                <a:tbl>
                  <a:tblPr firstRow="1" bandRow="1">
                    <a:tableStyleId>{5C22544A-7EE6-4342-B048-85BDC9FD1C3A}</a:tableStyleId>
                  </a:tblPr>
                  <a:tblGrid>
                    <a:gridCol w="304800"/>
                    <a:gridCol w="2160442"/>
                  </a:tblGrid>
                  <a:tr h="396240">
                    <a:tc>
                      <a:txBody>
                        <a:bodyPr/>
                        <a:lstStyle/>
                        <a:p>
                          <a:pPr algn="l" rtl="0"/>
                          <a:r>
                            <a:rPr lang="en-US" dirty="0" smtClean="0">
                              <a:solidFill>
                                <a:schemeClr val="tx1"/>
                              </a:solidFill>
                            </a:rPr>
                            <a:t>D</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396240">
                    <a:tc>
                      <a:txBody>
                        <a:bodyPr/>
                        <a:lstStyle/>
                        <a:p>
                          <a:endParaRPr lang="en-US"/>
                        </a:p>
                      </a:txBody>
                      <a:tcPr>
                        <a:blipFill rotWithShape="1">
                          <a:blip r:embed="rId8"/>
                          <a:stretch>
                            <a:fillRect l="-2000" t="-106154" r="-710000" b="-18462"/>
                          </a:stretch>
                        </a:blipFill>
                      </a:tcPr>
                    </a:tc>
                    <a:tc>
                      <a:txBody>
                        <a:bodyPr/>
                        <a:lstStyle/>
                        <a:p>
                          <a:endParaRPr lang="en-US"/>
                        </a:p>
                      </a:txBody>
                      <a:tcPr>
                        <a:blipFill rotWithShape="1">
                          <a:blip r:embed="rId8"/>
                          <a:stretch>
                            <a:fillRect l="-14407" t="-106154" r="-282" b="-18462"/>
                          </a:stretch>
                        </a:blipFill>
                      </a:tcPr>
                    </a:tc>
                  </a:tr>
                </a:tbl>
              </a:graphicData>
            </a:graphic>
          </p:graphicFrame>
        </mc:Fallback>
      </mc:AlternateContent>
      <p:cxnSp>
        <p:nvCxnSpPr>
          <p:cNvPr id="43" name="Straight Arrow Connector 42"/>
          <p:cNvCxnSpPr/>
          <p:nvPr/>
        </p:nvCxnSpPr>
        <p:spPr>
          <a:xfrm flipH="1">
            <a:off x="3637562" y="3977376"/>
            <a:ext cx="1763946" cy="113788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268599" y="5305434"/>
            <a:ext cx="1028700" cy="13498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254976" y="5516616"/>
            <a:ext cx="1442623"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3210224" y="6174124"/>
            <a:ext cx="1914307" cy="369332"/>
          </a:xfrm>
          <a:prstGeom prst="rect">
            <a:avLst/>
          </a:prstGeom>
        </p:spPr>
        <p:txBody>
          <a:bodyPr wrap="none">
            <a:spAutoFit/>
          </a:bodyPr>
          <a:lstStyle/>
          <a:p>
            <a:pPr eaLnBrk="0" fontAlgn="auto" hangingPunct="0">
              <a:spcBef>
                <a:spcPts val="0"/>
              </a:spcBef>
              <a:spcAft>
                <a:spcPts val="0"/>
              </a:spcAft>
              <a:defRPr/>
            </a:pPr>
            <a:r>
              <a:rPr lang="en-US" dirty="0" smtClean="0">
                <a:solidFill>
                  <a:srgbClr val="7F7F7F"/>
                </a:solidFill>
              </a:rPr>
              <a:t>[Dalvi&amp;Suciu2004]</a:t>
            </a:r>
            <a:endParaRPr lang="en-US" dirty="0">
              <a:solidFill>
                <a:srgbClr val="7F7F7F"/>
              </a:solidFill>
            </a:endParaRPr>
          </a:p>
        </p:txBody>
      </p:sp>
      <mc:AlternateContent xmlns:mc="http://schemas.openxmlformats.org/markup-compatibility/2006" xmlns:a14="http://schemas.microsoft.com/office/drawing/2010/main">
        <mc:Choice Requires="a14">
          <p:graphicFrame>
            <p:nvGraphicFramePr>
              <p:cNvPr id="21" name="Table 20"/>
              <p:cNvGraphicFramePr>
                <a:graphicFrameLocks noGrp="1"/>
              </p:cNvGraphicFramePr>
              <p:nvPr>
                <p:extLst>
                  <p:ext uri="{D42A27DB-BD31-4B8C-83A1-F6EECF244321}">
                    <p14:modId xmlns:p14="http://schemas.microsoft.com/office/powerpoint/2010/main" val="1033668829"/>
                  </p:ext>
                </p:extLst>
              </p:nvPr>
            </p:nvGraphicFramePr>
            <p:xfrm>
              <a:off x="761616" y="2800623"/>
              <a:ext cx="1508760" cy="1920240"/>
            </p:xfrm>
            <a:graphic>
              <a:graphicData uri="http://schemas.openxmlformats.org/drawingml/2006/table">
                <a:tbl>
                  <a:tblPr firstRow="1" bandRow="1">
                    <a:tableStyleId>{5C22544A-7EE6-4342-B048-85BDC9FD1C3A}</a:tableStyleId>
                  </a:tblPr>
                  <a:tblGrid>
                    <a:gridCol w="558800"/>
                    <a:gridCol w="355600"/>
                    <a:gridCol w="594360"/>
                  </a:tblGrid>
                  <a:tr h="406400">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2</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0.5</a:t>
                          </a:r>
                          <a:endParaRPr lang="en-US" dirty="0">
                            <a:solidFill>
                              <a:schemeClr val="tx1"/>
                            </a:solidFill>
                          </a:endParaRPr>
                        </a:p>
                      </a:txBody>
                      <a:tcPr/>
                    </a:tc>
                  </a:tr>
                  <a:tr h="406400">
                    <a:tc>
                      <a:txBody>
                        <a:bodyPr/>
                        <a:lstStyle/>
                        <a:p>
                          <a:pPr algn="l" rtl="0"/>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a:rPr>
                                    </m:ctrlPr>
                                  </m:sSubPr>
                                  <m:e>
                                    <m:r>
                                      <a:rPr lang="en-US" b="0" i="1" dirty="0" smtClean="0">
                                        <a:solidFill>
                                          <a:schemeClr val="tx1"/>
                                        </a:solidFill>
                                        <a:latin typeface="Cambria Math"/>
                                      </a:rPr>
                                      <m:t>𝑏</m:t>
                                    </m:r>
                                  </m:e>
                                  <m:sub>
                                    <m:r>
                                      <a:rPr lang="en-US" b="0" i="1" dirty="0" smtClean="0">
                                        <a:solidFill>
                                          <a:schemeClr val="tx1"/>
                                        </a:solidFill>
                                        <a:latin typeface="Cambria Math"/>
                                      </a:rPr>
                                      <m:t>2</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2</m:t>
                                    </m:r>
                                  </m:sub>
                                </m:sSub>
                              </m:oMath>
                            </m:oMathPara>
                          </a14:m>
                          <a:endParaRPr lang="en-US" dirty="0">
                            <a:solidFill>
                              <a:schemeClr val="tx1"/>
                            </a:solidFill>
                          </a:endParaRPr>
                        </a:p>
                      </a:txBody>
                      <a:tcPr/>
                    </a:tc>
                    <a:tc>
                      <a:txBody>
                        <a:bodyPr/>
                        <a:lstStyle/>
                        <a:p>
                          <a:pPr algn="l" rtl="0"/>
                          <a:r>
                            <a:rPr lang="en-US" dirty="0" smtClean="0">
                              <a:solidFill>
                                <a:schemeClr val="tx1"/>
                              </a:solidFill>
                            </a:rPr>
                            <a:t>0.25</a:t>
                          </a:r>
                          <a:endParaRPr lang="en-US" dirty="0">
                            <a:solidFill>
                              <a:schemeClr val="tx1"/>
                            </a:solidFill>
                          </a:endParaRPr>
                        </a:p>
                      </a:txBody>
                      <a:tcPr/>
                    </a:tc>
                  </a:tr>
                </a:tbl>
              </a:graphicData>
            </a:graphic>
          </p:graphicFrame>
        </mc:Choice>
        <mc:Fallback xmlns="">
          <p:graphicFrame>
            <p:nvGraphicFramePr>
              <p:cNvPr id="21" name="Table 20"/>
              <p:cNvGraphicFramePr>
                <a:graphicFrameLocks noGrp="1"/>
              </p:cNvGraphicFramePr>
              <p:nvPr>
                <p:extLst>
                  <p:ext uri="{D42A27DB-BD31-4B8C-83A1-F6EECF244321}">
                    <p14:modId xmlns:p14="http://schemas.microsoft.com/office/powerpoint/2010/main" val="1033668829"/>
                  </p:ext>
                </p:extLst>
              </p:nvPr>
            </p:nvGraphicFramePr>
            <p:xfrm>
              <a:off x="761616" y="2800623"/>
              <a:ext cx="1508760" cy="1920240"/>
            </p:xfrm>
            <a:graphic>
              <a:graphicData uri="http://schemas.openxmlformats.org/drawingml/2006/table">
                <a:tbl>
                  <a:tblPr firstRow="1" bandRow="1">
                    <a:tableStyleId>{5C22544A-7EE6-4342-B048-85BDC9FD1C3A}</a:tableStyleId>
                  </a:tblPr>
                  <a:tblGrid>
                    <a:gridCol w="558800"/>
                    <a:gridCol w="355600"/>
                    <a:gridCol w="594360"/>
                  </a:tblGrid>
                  <a:tr h="406400">
                    <a:tc>
                      <a:txBody>
                        <a:bodyPr/>
                        <a:lstStyle/>
                        <a:p>
                          <a:pPr algn="l" rtl="0"/>
                          <a:r>
                            <a:rPr lang="en-US" dirty="0" smtClean="0">
                              <a:solidFill>
                                <a:schemeClr val="tx1"/>
                              </a:solidFill>
                            </a:rPr>
                            <a:t>B</a:t>
                          </a:r>
                          <a:endParaRPr lang="en-US" dirty="0">
                            <a:solidFill>
                              <a:schemeClr val="tx1"/>
                            </a:solidFill>
                          </a:endParaRPr>
                        </a:p>
                      </a:txBody>
                      <a:tcPr/>
                    </a:tc>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406400">
                    <a:tc>
                      <a:txBody>
                        <a:bodyPr/>
                        <a:lstStyle/>
                        <a:p>
                          <a:endParaRPr lang="en-US"/>
                        </a:p>
                      </a:txBody>
                      <a:tcPr>
                        <a:blipFill rotWithShape="1">
                          <a:blip r:embed="rId9"/>
                          <a:stretch>
                            <a:fillRect l="-1099" t="-107576" r="-172527" b="-304545"/>
                          </a:stretch>
                        </a:blipFill>
                      </a:tcPr>
                    </a:tc>
                    <a:tc>
                      <a:txBody>
                        <a:bodyPr/>
                        <a:lstStyle/>
                        <a:p>
                          <a:endParaRPr lang="en-US"/>
                        </a:p>
                      </a:txBody>
                      <a:tcPr>
                        <a:blipFill rotWithShape="1">
                          <a:blip r:embed="rId9"/>
                          <a:stretch>
                            <a:fillRect l="-155932" t="-107576" r="-166102" b="-304545"/>
                          </a:stretch>
                        </a:blipFill>
                      </a:tcPr>
                    </a:tc>
                    <a:tc>
                      <a:txBody>
                        <a:bodyPr/>
                        <a:lstStyle/>
                        <a:p>
                          <a:pPr algn="l" rtl="0"/>
                          <a:r>
                            <a:rPr lang="en-US" dirty="0" smtClean="0">
                              <a:solidFill>
                                <a:schemeClr val="tx1"/>
                              </a:solidFill>
                            </a:rPr>
                            <a:t>0.6</a:t>
                          </a:r>
                          <a:endParaRPr lang="en-US" dirty="0">
                            <a:solidFill>
                              <a:schemeClr val="tx1"/>
                            </a:solidFill>
                          </a:endParaRPr>
                        </a:p>
                      </a:txBody>
                      <a:tcPr/>
                    </a:tc>
                  </a:tr>
                  <a:tr h="406400">
                    <a:tc>
                      <a:txBody>
                        <a:bodyPr/>
                        <a:lstStyle/>
                        <a:p>
                          <a:endParaRPr lang="en-US"/>
                        </a:p>
                      </a:txBody>
                      <a:tcPr>
                        <a:blipFill rotWithShape="1">
                          <a:blip r:embed="rId9"/>
                          <a:stretch>
                            <a:fillRect l="-1099" t="-204478" r="-172527" b="-200000"/>
                          </a:stretch>
                        </a:blipFill>
                      </a:tcPr>
                    </a:tc>
                    <a:tc>
                      <a:txBody>
                        <a:bodyPr/>
                        <a:lstStyle/>
                        <a:p>
                          <a:endParaRPr lang="en-US"/>
                        </a:p>
                      </a:txBody>
                      <a:tcPr>
                        <a:blipFill rotWithShape="1">
                          <a:blip r:embed="rId9"/>
                          <a:stretch>
                            <a:fillRect l="-155932" t="-204478" r="-166102" b="-200000"/>
                          </a:stretch>
                        </a:blipFill>
                      </a:tcPr>
                    </a:tc>
                    <a:tc>
                      <a:txBody>
                        <a:bodyPr/>
                        <a:lstStyle/>
                        <a:p>
                          <a:pPr algn="l" rtl="0"/>
                          <a:r>
                            <a:rPr lang="en-US" dirty="0" smtClean="0">
                              <a:solidFill>
                                <a:schemeClr val="tx1"/>
                              </a:solidFill>
                            </a:rPr>
                            <a:t>0.5</a:t>
                          </a:r>
                          <a:endParaRPr lang="en-US" dirty="0">
                            <a:solidFill>
                              <a:schemeClr val="tx1"/>
                            </a:solidFill>
                          </a:endParaRPr>
                        </a:p>
                      </a:txBody>
                      <a:tcPr/>
                    </a:tc>
                  </a:tr>
                  <a:tr h="701040">
                    <a:tc>
                      <a:txBody>
                        <a:bodyPr/>
                        <a:lstStyle/>
                        <a:p>
                          <a:endParaRPr lang="en-US"/>
                        </a:p>
                      </a:txBody>
                      <a:tcPr>
                        <a:blipFill rotWithShape="1">
                          <a:blip r:embed="rId9"/>
                          <a:stretch>
                            <a:fillRect l="-1099" t="-177391" r="-172527" b="-16522"/>
                          </a:stretch>
                        </a:blipFill>
                      </a:tcPr>
                    </a:tc>
                    <a:tc>
                      <a:txBody>
                        <a:bodyPr/>
                        <a:lstStyle/>
                        <a:p>
                          <a:endParaRPr lang="en-US"/>
                        </a:p>
                      </a:txBody>
                      <a:tcPr>
                        <a:blipFill rotWithShape="1">
                          <a:blip r:embed="rId9"/>
                          <a:stretch>
                            <a:fillRect l="-155932" t="-177391" r="-166102" b="-16522"/>
                          </a:stretch>
                        </a:blipFill>
                      </a:tcPr>
                    </a:tc>
                    <a:tc>
                      <a:txBody>
                        <a:bodyPr/>
                        <a:lstStyle/>
                        <a:p>
                          <a:pPr algn="l" rtl="0"/>
                          <a:r>
                            <a:rPr lang="en-US" dirty="0" smtClean="0">
                              <a:solidFill>
                                <a:schemeClr val="tx1"/>
                              </a:solidFill>
                            </a:rPr>
                            <a:t>0.25</a:t>
                          </a:r>
                          <a:endParaRPr lang="en-US" dirty="0">
                            <a:solidFill>
                              <a:schemeClr val="tx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22" name="TextBox 21"/>
              <p:cNvSpPr txBox="1"/>
              <p:nvPr/>
            </p:nvSpPr>
            <p:spPr>
              <a:xfrm>
                <a:off x="354499" y="3194686"/>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𝑠</m:t>
                          </m:r>
                        </m:e>
                        <m:sub>
                          <m:r>
                            <a:rPr lang="en-US" b="0" i="1" smtClean="0">
                              <a:solidFill>
                                <a:srgbClr val="00B050"/>
                              </a:solidFill>
                              <a:latin typeface="Cambria Math"/>
                            </a:rPr>
                            <m:t>1</m:t>
                          </m:r>
                        </m:sub>
                      </m:sSub>
                    </m:oMath>
                  </m:oMathPara>
                </a14:m>
                <a:endParaRPr lang="en-US" b="0" dirty="0" smtClean="0"/>
              </a:p>
              <a:p>
                <a:pPr algn="l" rtl="0"/>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354499" y="3194686"/>
                <a:ext cx="304800" cy="646331"/>
              </a:xfrm>
              <a:prstGeom prst="rect">
                <a:avLst/>
              </a:prstGeom>
              <a:blipFill rotWithShape="1">
                <a:blip r:embed="rId10"/>
                <a:stretch>
                  <a:fillRect r="-1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50144" y="3647533"/>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𝑠</m:t>
                          </m:r>
                        </m:e>
                        <m:sub>
                          <m:r>
                            <a:rPr lang="en-US" b="0" i="1" smtClean="0">
                              <a:solidFill>
                                <a:srgbClr val="00B050"/>
                              </a:solidFill>
                              <a:latin typeface="Cambria Math"/>
                            </a:rPr>
                            <m:t>2</m:t>
                          </m:r>
                        </m:sub>
                      </m:sSub>
                    </m:oMath>
                  </m:oMathPara>
                </a14:m>
                <a:endParaRPr lang="en-US" b="0" dirty="0" smtClean="0"/>
              </a:p>
              <a:p>
                <a:pPr algn="l" rtl="0"/>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350144" y="3647533"/>
                <a:ext cx="304800" cy="646331"/>
              </a:xfrm>
              <a:prstGeom prst="rect">
                <a:avLst/>
              </a:prstGeom>
              <a:blipFill rotWithShape="1">
                <a:blip r:embed="rId11"/>
                <a:stretch>
                  <a:fillRect r="-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6650" y="2576641"/>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𝑆</m:t>
                      </m:r>
                    </m:oMath>
                  </m:oMathPara>
                </a14:m>
                <a:endParaRPr lang="en-US" sz="28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6650" y="2576641"/>
                <a:ext cx="618294" cy="523220"/>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0" name="Table 29"/>
              <p:cNvGraphicFramePr>
                <a:graphicFrameLocks noGrp="1"/>
              </p:cNvGraphicFramePr>
              <p:nvPr>
                <p:extLst>
                  <p:ext uri="{D42A27DB-BD31-4B8C-83A1-F6EECF244321}">
                    <p14:modId xmlns:p14="http://schemas.microsoft.com/office/powerpoint/2010/main" val="3522140172"/>
                  </p:ext>
                </p:extLst>
              </p:nvPr>
            </p:nvGraphicFramePr>
            <p:xfrm>
              <a:off x="947516" y="5059416"/>
              <a:ext cx="1321083" cy="792480"/>
            </p:xfrm>
            <a:graphic>
              <a:graphicData uri="http://schemas.openxmlformats.org/drawingml/2006/table">
                <a:tbl>
                  <a:tblPr firstRow="1" bandRow="1">
                    <a:tableStyleId>{5C22544A-7EE6-4342-B048-85BDC9FD1C3A}</a:tableStyleId>
                  </a:tblPr>
                  <a:tblGrid>
                    <a:gridCol w="389561"/>
                    <a:gridCol w="389561"/>
                    <a:gridCol w="541961"/>
                  </a:tblGrid>
                  <a:tr h="381000">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D</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381000">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𝑐</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𝑑</m:t>
                                    </m:r>
                                  </m:e>
                                  <m:sub>
                                    <m:r>
                                      <a:rPr lang="en-US" b="0" i="1" smtClean="0">
                                        <a:solidFill>
                                          <a:schemeClr val="tx1"/>
                                        </a:solidFill>
                                        <a:latin typeface="Cambria Math"/>
                                      </a:rPr>
                                      <m:t>1</m:t>
                                    </m:r>
                                  </m:sub>
                                </m:sSub>
                              </m:oMath>
                            </m:oMathPara>
                          </a14:m>
                          <a:endParaRPr lang="en-US" dirty="0">
                            <a:solidFill>
                              <a:schemeClr val="tx1"/>
                            </a:solidFill>
                          </a:endParaRPr>
                        </a:p>
                      </a:txBody>
                      <a:tcPr/>
                    </a:tc>
                    <a:tc>
                      <a:txBody>
                        <a:bodyPr/>
                        <a:lstStyle/>
                        <a:p>
                          <a:pPr algn="l" rtl="0"/>
                          <a:r>
                            <a:rPr lang="en-US" dirty="0" smtClean="0">
                              <a:solidFill>
                                <a:schemeClr val="tx1"/>
                              </a:solidFill>
                            </a:rPr>
                            <a:t>0.4</a:t>
                          </a:r>
                          <a:endParaRPr lang="en-US" dirty="0">
                            <a:solidFill>
                              <a:schemeClr val="tx1"/>
                            </a:solidFill>
                          </a:endParaRPr>
                        </a:p>
                      </a:txBody>
                      <a:tcPr/>
                    </a:tc>
                  </a:tr>
                </a:tbl>
              </a:graphicData>
            </a:graphic>
          </p:graphicFrame>
        </mc:Choice>
        <mc:Fallback xmlns="">
          <p:graphicFrame>
            <p:nvGraphicFramePr>
              <p:cNvPr id="30" name="Table 29"/>
              <p:cNvGraphicFramePr>
                <a:graphicFrameLocks noGrp="1"/>
              </p:cNvGraphicFramePr>
              <p:nvPr>
                <p:extLst>
                  <p:ext uri="{D42A27DB-BD31-4B8C-83A1-F6EECF244321}">
                    <p14:modId xmlns:p14="http://schemas.microsoft.com/office/powerpoint/2010/main" val="3522140172"/>
                  </p:ext>
                </p:extLst>
              </p:nvPr>
            </p:nvGraphicFramePr>
            <p:xfrm>
              <a:off x="947516" y="5059416"/>
              <a:ext cx="1321083" cy="792480"/>
            </p:xfrm>
            <a:graphic>
              <a:graphicData uri="http://schemas.openxmlformats.org/drawingml/2006/table">
                <a:tbl>
                  <a:tblPr firstRow="1" bandRow="1">
                    <a:tableStyleId>{5C22544A-7EE6-4342-B048-85BDC9FD1C3A}</a:tableStyleId>
                  </a:tblPr>
                  <a:tblGrid>
                    <a:gridCol w="389561"/>
                    <a:gridCol w="389561"/>
                    <a:gridCol w="541961"/>
                  </a:tblGrid>
                  <a:tr h="396240">
                    <a:tc>
                      <a:txBody>
                        <a:bodyPr/>
                        <a:lstStyle/>
                        <a:p>
                          <a:pPr algn="l" rtl="0"/>
                          <a:r>
                            <a:rPr lang="en-US" dirty="0" smtClean="0">
                              <a:solidFill>
                                <a:schemeClr val="tx1"/>
                              </a:solidFill>
                            </a:rPr>
                            <a:t>C</a:t>
                          </a:r>
                          <a:endParaRPr lang="en-US" dirty="0">
                            <a:solidFill>
                              <a:schemeClr val="tx1"/>
                            </a:solidFill>
                          </a:endParaRPr>
                        </a:p>
                      </a:txBody>
                      <a:tcPr/>
                    </a:tc>
                    <a:tc>
                      <a:txBody>
                        <a:bodyPr/>
                        <a:lstStyle/>
                        <a:p>
                          <a:pPr algn="l" rtl="0"/>
                          <a:r>
                            <a:rPr lang="en-US" dirty="0" smtClean="0">
                              <a:solidFill>
                                <a:schemeClr val="tx1"/>
                              </a:solidFill>
                            </a:rPr>
                            <a:t>D</a:t>
                          </a:r>
                          <a:endParaRPr lang="en-US" dirty="0">
                            <a:solidFill>
                              <a:schemeClr val="tx1"/>
                            </a:solidFill>
                          </a:endParaRPr>
                        </a:p>
                      </a:txBody>
                      <a:tcPr/>
                    </a:tc>
                    <a:tc>
                      <a:txBody>
                        <a:bodyPr/>
                        <a:lstStyle/>
                        <a:p>
                          <a:pPr algn="l" rtl="0"/>
                          <a:r>
                            <a:rPr lang="en-US" dirty="0" smtClean="0">
                              <a:solidFill>
                                <a:schemeClr val="tx1"/>
                              </a:solidFill>
                            </a:rPr>
                            <a:t>P</a:t>
                          </a:r>
                          <a:endParaRPr lang="en-US" dirty="0">
                            <a:solidFill>
                              <a:schemeClr val="tx1"/>
                            </a:solidFill>
                          </a:endParaRPr>
                        </a:p>
                      </a:txBody>
                      <a:tcPr/>
                    </a:tc>
                  </a:tr>
                  <a:tr h="396240">
                    <a:tc>
                      <a:txBody>
                        <a:bodyPr/>
                        <a:lstStyle/>
                        <a:p>
                          <a:endParaRPr lang="en-US"/>
                        </a:p>
                      </a:txBody>
                      <a:tcPr>
                        <a:blipFill rotWithShape="1">
                          <a:blip r:embed="rId13"/>
                          <a:stretch>
                            <a:fillRect t="-106154" r="-240625" b="-29231"/>
                          </a:stretch>
                        </a:blipFill>
                      </a:tcPr>
                    </a:tc>
                    <a:tc>
                      <a:txBody>
                        <a:bodyPr/>
                        <a:lstStyle/>
                        <a:p>
                          <a:endParaRPr lang="en-US"/>
                        </a:p>
                      </a:txBody>
                      <a:tcPr>
                        <a:blipFill rotWithShape="1">
                          <a:blip r:embed="rId13"/>
                          <a:stretch>
                            <a:fillRect l="-100000" t="-106154" r="-140625" b="-29231"/>
                          </a:stretch>
                        </a:blipFill>
                      </a:tcPr>
                    </a:tc>
                    <a:tc>
                      <a:txBody>
                        <a:bodyPr/>
                        <a:lstStyle/>
                        <a:p>
                          <a:pPr algn="l" rtl="0"/>
                          <a:r>
                            <a:rPr lang="en-US" dirty="0" smtClean="0">
                              <a:solidFill>
                                <a:schemeClr val="tx1"/>
                              </a:solidFill>
                            </a:rPr>
                            <a:t>0.4</a:t>
                          </a:r>
                          <a:endParaRPr lang="en-US" dirty="0">
                            <a:solidFill>
                              <a:schemeClr val="tx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31" name="TextBox 30"/>
              <p:cNvSpPr txBox="1"/>
              <p:nvPr/>
            </p:nvSpPr>
            <p:spPr>
              <a:xfrm>
                <a:off x="575233" y="5429531"/>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𝑡</m:t>
                          </m:r>
                        </m:e>
                        <m:sub>
                          <m:r>
                            <a:rPr lang="en-US" b="0" i="1" smtClean="0">
                              <a:solidFill>
                                <a:srgbClr val="00B050"/>
                              </a:solidFill>
                              <a:latin typeface="Cambria Math"/>
                            </a:rPr>
                            <m:t>1</m:t>
                          </m:r>
                        </m:sub>
                      </m:sSub>
                    </m:oMath>
                  </m:oMathPara>
                </a14:m>
                <a:endParaRPr lang="en-US" b="0" dirty="0" smtClean="0"/>
              </a:p>
              <a:p>
                <a:pPr algn="l" rtl="0"/>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575233" y="5429531"/>
                <a:ext cx="304800" cy="646331"/>
              </a:xfrm>
              <a:prstGeom prst="rect">
                <a:avLst/>
              </a:prstGeom>
              <a:blipFill rotWithShape="1">
                <a:blip r:embed="rId14"/>
                <a:stretch>
                  <a:fillRect r="-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90316" y="4719905"/>
                <a:ext cx="618294" cy="523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50"/>
                          </a:solidFill>
                          <a:latin typeface="Cambria Math"/>
                        </a:rPr>
                        <m:t>𝑇</m:t>
                      </m:r>
                    </m:oMath>
                  </m:oMathPara>
                </a14:m>
                <a:endParaRPr lang="en-US" sz="28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90316" y="4719905"/>
                <a:ext cx="618294" cy="523220"/>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54687" y="4123098"/>
                <a:ext cx="304800" cy="646331"/>
              </a:xfrm>
              <a:prstGeom prst="rect">
                <a:avLst/>
              </a:prstGeom>
              <a:noFill/>
            </p:spPr>
            <p:txBody>
              <a:bodyPr wrap="square" rtlCol="1">
                <a:spAutoFit/>
              </a:bodyPr>
              <a:lstStyle/>
              <a:p>
                <a:pPr algn="l" rtl="0"/>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a:rPr>
                          </m:ctrlPr>
                        </m:sSubPr>
                        <m:e>
                          <m:r>
                            <a:rPr lang="en-US" b="0" i="1" smtClean="0">
                              <a:solidFill>
                                <a:srgbClr val="00B050"/>
                              </a:solidFill>
                              <a:latin typeface="Cambria Math"/>
                            </a:rPr>
                            <m:t>𝑠</m:t>
                          </m:r>
                        </m:e>
                        <m:sub>
                          <m:r>
                            <a:rPr lang="en-US" b="0" i="1" smtClean="0">
                              <a:solidFill>
                                <a:srgbClr val="00B050"/>
                              </a:solidFill>
                              <a:latin typeface="Cambria Math"/>
                            </a:rPr>
                            <m:t>3</m:t>
                          </m:r>
                        </m:sub>
                      </m:sSub>
                    </m:oMath>
                  </m:oMathPara>
                </a14:m>
                <a:endParaRPr lang="en-US" b="0" dirty="0" smtClean="0"/>
              </a:p>
              <a:p>
                <a:pPr algn="l" rtl="0"/>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54687" y="4123098"/>
                <a:ext cx="304800" cy="646331"/>
              </a:xfrm>
              <a:prstGeom prst="rect">
                <a:avLst/>
              </a:prstGeom>
              <a:blipFill rotWithShape="1">
                <a:blip r:embed="rId16"/>
                <a:stretch>
                  <a:fillRect r="-16000"/>
                </a:stretch>
              </a:blipFill>
            </p:spPr>
            <p:txBody>
              <a:bodyPr/>
              <a:lstStyle/>
              <a:p>
                <a:r>
                  <a:rPr lang="en-US">
                    <a:noFill/>
                  </a:rPr>
                  <a:t> </a:t>
                </a:r>
              </a:p>
            </p:txBody>
          </p:sp>
        </mc:Fallback>
      </mc:AlternateContent>
    </p:spTree>
    <p:extLst>
      <p:ext uri="{BB962C8B-B14F-4D97-AF65-F5344CB8AC3E}">
        <p14:creationId xmlns:p14="http://schemas.microsoft.com/office/powerpoint/2010/main" val="3131990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782" y="0"/>
            <a:ext cx="9601200" cy="1371600"/>
          </a:xfrm>
        </p:spPr>
        <p:txBody>
          <a:bodyPr>
            <a:normAutofit/>
          </a:bodyPr>
          <a:lstStyle/>
          <a:p>
            <a:r>
              <a:rPr lang="en-US" sz="4000" b="1" dirty="0"/>
              <a:t>Probabilistic Inference for queries</a:t>
            </a:r>
            <a:br>
              <a:rPr lang="en-US" sz="4000" b="1" dirty="0"/>
            </a:b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447800"/>
                <a:ext cx="8839200" cy="5715000"/>
              </a:xfrm>
            </p:spPr>
            <p:txBody>
              <a:bodyPr/>
              <a:lstStyle/>
              <a:p>
                <a:pPr marL="342900" indent="-342900">
                  <a:buFont typeface="Arial" pitchFamily="34" charset="0"/>
                  <a:buChar char="•"/>
                </a:pPr>
                <a:r>
                  <a:rPr lang="en-US" sz="2400" b="1" dirty="0" smtClean="0">
                    <a:solidFill>
                      <a:schemeClr val="accent4"/>
                    </a:solidFill>
                  </a:rPr>
                  <a:t>DalviSuciu04</a:t>
                </a:r>
                <a:r>
                  <a:rPr lang="en-US" sz="2400" dirty="0" smtClean="0"/>
                  <a:t>: Conjunctive queries (without self joins) are either:</a:t>
                </a:r>
              </a:p>
              <a:p>
                <a:pPr lvl="1"/>
                <a:r>
                  <a:rPr lang="en-US" sz="2400" dirty="0" smtClean="0">
                    <a:solidFill>
                      <a:srgbClr val="00B0F0"/>
                    </a:solidFill>
                  </a:rPr>
                  <a:t>Safe queries</a:t>
                </a:r>
                <a:r>
                  <a:rPr lang="en-US" sz="2400" dirty="0" smtClean="0"/>
                  <a:t>: Have query plans that run in </a:t>
                </a:r>
                <a14:m>
                  <m:oMath xmlns:m="http://schemas.openxmlformats.org/officeDocument/2006/math">
                    <m:r>
                      <a:rPr lang="en-US" sz="2400" i="1" dirty="0" smtClean="0">
                        <a:latin typeface="Cambria Math"/>
                      </a:rPr>
                      <m:t>𝑃𝑇𝐼𝑀𝐸</m:t>
                    </m:r>
                    <m:r>
                      <a:rPr lang="en-US" sz="2400" i="1" dirty="0" smtClean="0">
                        <a:latin typeface="Cambria Math"/>
                      </a:rPr>
                      <m:t> </m:t>
                    </m:r>
                  </m:oMath>
                </a14:m>
                <a:r>
                  <a:rPr lang="en-US" sz="2400" dirty="0" smtClean="0"/>
                  <a:t>on all DB instances</a:t>
                </a:r>
              </a:p>
              <a:p>
                <a:pPr lvl="1"/>
                <a:r>
                  <a:rPr lang="en-US" sz="2400" dirty="0" smtClean="0">
                    <a:solidFill>
                      <a:srgbClr val="FF0000"/>
                    </a:solidFill>
                  </a:rPr>
                  <a:t>Unsafe queries</a:t>
                </a:r>
                <a:r>
                  <a:rPr lang="en-US" sz="2400" dirty="0" smtClean="0"/>
                  <a:t>: Data complexity is </a:t>
                </a:r>
                <a14:m>
                  <m:oMath xmlns:m="http://schemas.openxmlformats.org/officeDocument/2006/math">
                    <m:r>
                      <a:rPr lang="en-US" sz="2400" i="1" dirty="0" smtClean="0">
                        <a:latin typeface="Cambria Math"/>
                      </a:rPr>
                      <m:t>#</m:t>
                    </m:r>
                    <m:r>
                      <a:rPr lang="en-US" sz="2400" i="1" dirty="0" smtClean="0">
                        <a:latin typeface="Cambria Math"/>
                      </a:rPr>
                      <m:t>𝑃</m:t>
                    </m:r>
                  </m:oMath>
                </a14:m>
                <a:r>
                  <a:rPr lang="en-US" sz="2400" dirty="0" smtClean="0"/>
                  <a:t>-hard </a:t>
                </a:r>
              </a:p>
              <a:p>
                <a:pPr lvl="2"/>
                <a14:m>
                  <m:oMath xmlns:m="http://schemas.openxmlformats.org/officeDocument/2006/math">
                    <m:r>
                      <a:rPr lang="en-US" sz="2400" b="0" i="1" dirty="0" smtClean="0">
                        <a:latin typeface="Cambria Math"/>
                      </a:rPr>
                      <m:t>𝑞</m:t>
                    </m:r>
                    <m:r>
                      <a:rPr lang="en-US" sz="2400" b="0" i="1" dirty="0" smtClean="0">
                        <a:latin typeface="Cambria Math"/>
                      </a:rPr>
                      <m:t>:</m:t>
                    </m:r>
                    <m:r>
                      <a:rPr lang="en-US" sz="2400" i="1" dirty="0" smtClean="0">
                        <a:latin typeface="Cambria Math"/>
                      </a:rPr>
                      <m:t>𝑅</m:t>
                    </m:r>
                    <m:r>
                      <a:rPr lang="en-US" sz="2400" i="1" dirty="0" smtClean="0">
                        <a:latin typeface="Cambria Math"/>
                      </a:rPr>
                      <m:t>(</m:t>
                    </m:r>
                    <m:r>
                      <a:rPr lang="en-US" sz="2400" i="1" dirty="0" smtClean="0">
                        <a:latin typeface="Cambria Math"/>
                      </a:rPr>
                      <m:t>𝑋</m:t>
                    </m:r>
                    <m:r>
                      <a:rPr lang="en-US" sz="2400" i="1" dirty="0" smtClean="0">
                        <a:latin typeface="Cambria Math"/>
                      </a:rPr>
                      <m:t>) ⋈</m:t>
                    </m:r>
                    <m:r>
                      <a:rPr lang="en-US" sz="2400" i="1" dirty="0" smtClean="0">
                        <a:latin typeface="Cambria Math"/>
                      </a:rPr>
                      <m:t>𝑆</m:t>
                    </m:r>
                    <m:r>
                      <a:rPr lang="en-US" sz="2400" i="1" dirty="0" smtClean="0">
                        <a:latin typeface="Cambria Math"/>
                      </a:rPr>
                      <m:t>(</m:t>
                    </m:r>
                    <m:r>
                      <a:rPr lang="en-US" sz="2400" i="1" dirty="0" smtClean="0">
                        <a:latin typeface="Cambria Math"/>
                      </a:rPr>
                      <m:t>𝑋</m:t>
                    </m:r>
                    <m:r>
                      <a:rPr lang="en-US" sz="2400" i="1" dirty="0" smtClean="0">
                        <a:latin typeface="Cambria Math"/>
                      </a:rPr>
                      <m:t>,</m:t>
                    </m:r>
                    <m:r>
                      <a:rPr lang="en-US" sz="2400" i="1" dirty="0" smtClean="0">
                        <a:latin typeface="Cambria Math"/>
                      </a:rPr>
                      <m:t>𝑌</m:t>
                    </m:r>
                    <m:r>
                      <a:rPr lang="en-US" sz="2400" i="1" dirty="0" smtClean="0">
                        <a:latin typeface="Cambria Math"/>
                      </a:rPr>
                      <m:t>)⋈</m:t>
                    </m:r>
                    <m:r>
                      <a:rPr lang="en-US" sz="2400" i="1" dirty="0" smtClean="0">
                        <a:latin typeface="Cambria Math"/>
                      </a:rPr>
                      <m:t>𝑇</m:t>
                    </m:r>
                    <m:r>
                      <a:rPr lang="en-US" sz="2400" i="1" dirty="0" smtClean="0">
                        <a:latin typeface="Cambria Math"/>
                      </a:rPr>
                      <m:t>(</m:t>
                    </m:r>
                    <m:r>
                      <a:rPr lang="en-US" sz="2400" i="1" dirty="0" smtClean="0">
                        <a:latin typeface="Cambria Math"/>
                      </a:rPr>
                      <m:t>𝑌</m:t>
                    </m:r>
                    <m:r>
                      <a:rPr lang="en-US" sz="2400" i="1" dirty="0" smtClean="0">
                        <a:latin typeface="Cambria Math"/>
                      </a:rPr>
                      <m:t>)</m:t>
                    </m:r>
                  </m:oMath>
                </a14:m>
                <a:endParaRPr lang="en-US" sz="2400" dirty="0" smtClean="0"/>
              </a:p>
              <a:p>
                <a:pPr marL="1371600" lvl="3" indent="0">
                  <a:buNone/>
                </a:pPr>
                <a:endParaRPr lang="en-US" dirty="0"/>
              </a:p>
              <a:p>
                <a:r>
                  <a:rPr lang="en-US" sz="2400" dirty="0" smtClean="0"/>
                  <a:t>However,</a:t>
                </a:r>
              </a:p>
              <a:p>
                <a:pPr lvl="1"/>
                <a:r>
                  <a:rPr lang="en-US" sz="2400" dirty="0" smtClean="0"/>
                  <a:t>Even for unsafe queries there are DB instances which will enable efficient computation</a:t>
                </a:r>
                <a:endParaRPr lang="en-US" sz="24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447800"/>
                <a:ext cx="8839200" cy="5715000"/>
              </a:xfrm>
              <a:blipFill rotWithShape="1">
                <a:blip r:embed="rId3"/>
                <a:stretch>
                  <a:fillRect l="-1172" t="-961" r="-2000"/>
                </a:stretch>
              </a:blipFill>
            </p:spPr>
            <p:txBody>
              <a:bodyPr/>
              <a:lstStyle/>
              <a:p>
                <a:r>
                  <a:rPr lang="en-US">
                    <a:noFill/>
                  </a:rPr>
                  <a:t> </a:t>
                </a:r>
              </a:p>
            </p:txBody>
          </p:sp>
        </mc:Fallback>
      </mc:AlternateContent>
    </p:spTree>
    <p:extLst>
      <p:ext uri="{BB962C8B-B14F-4D97-AF65-F5344CB8AC3E}">
        <p14:creationId xmlns:p14="http://schemas.microsoft.com/office/powerpoint/2010/main" val="2529674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SIGGRAPH 2011">
      <a:dk1>
        <a:srgbClr val="532903"/>
      </a:dk1>
      <a:lt1>
        <a:srgbClr val="784A2B"/>
      </a:lt1>
      <a:dk2>
        <a:srgbClr val="784A2B"/>
      </a:dk2>
      <a:lt2>
        <a:srgbClr val="96714E"/>
      </a:lt2>
      <a:accent1>
        <a:srgbClr val="78BD57"/>
      </a:accent1>
      <a:accent2>
        <a:srgbClr val="26A85C"/>
      </a:accent2>
      <a:accent3>
        <a:srgbClr val="117D7D"/>
      </a:accent3>
      <a:accent4>
        <a:srgbClr val="78BD57"/>
      </a:accent4>
      <a:accent5>
        <a:srgbClr val="43A7D7"/>
      </a:accent5>
      <a:accent6>
        <a:srgbClr val="0C569E"/>
      </a:accent6>
      <a:hlink>
        <a:srgbClr val="0C569E"/>
      </a:hlink>
      <a:folHlink>
        <a:srgbClr val="117D7D"/>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A47F33"/>
        </a:dk1>
        <a:lt1>
          <a:srgbClr val="FFFFFF"/>
        </a:lt1>
        <a:dk2>
          <a:srgbClr val="483225"/>
        </a:dk2>
        <a:lt2>
          <a:srgbClr val="FFFFFF"/>
        </a:lt2>
        <a:accent1>
          <a:srgbClr val="92BFEB"/>
        </a:accent1>
        <a:accent2>
          <a:srgbClr val="F99D1C"/>
        </a:accent2>
        <a:accent3>
          <a:srgbClr val="B1ADAC"/>
        </a:accent3>
        <a:accent4>
          <a:srgbClr val="DADADA"/>
        </a:accent4>
        <a:accent5>
          <a:srgbClr val="C7DCF3"/>
        </a:accent5>
        <a:accent6>
          <a:srgbClr val="E28E18"/>
        </a:accent6>
        <a:hlink>
          <a:srgbClr val="A4D767"/>
        </a:hlink>
        <a:folHlink>
          <a:srgbClr val="00308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21532</TotalTime>
  <Words>4402</Words>
  <Application>Microsoft Office PowerPoint</Application>
  <PresentationFormat>On-screen Show (4:3)</PresentationFormat>
  <Paragraphs>778</Paragraphs>
  <Slides>32</Slides>
  <Notes>22</Notes>
  <HiddenSlides>11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Custom Design</vt:lpstr>
      <vt:lpstr>Equation</vt:lpstr>
      <vt:lpstr>A new class of lineage expressions over probabilistic databases computable in PTIME</vt:lpstr>
      <vt:lpstr>Probabilistic Databases for managing uncertain data</vt:lpstr>
      <vt:lpstr>Motivation: Information Extraction</vt:lpstr>
      <vt:lpstr>Motivation: Census scenario</vt:lpstr>
      <vt:lpstr>Tuple Independent Probabilistic Databases</vt:lpstr>
      <vt:lpstr>Query Semantics</vt:lpstr>
      <vt:lpstr>Two queries</vt:lpstr>
      <vt:lpstr>1st query: ∏_D▒(S⋈_C T) </vt:lpstr>
      <vt:lpstr>Probabilistic Inference for queries </vt:lpstr>
      <vt:lpstr>Why  lineage?  </vt:lpstr>
      <vt:lpstr>Lineage that enables efficient computation</vt:lpstr>
      <vt:lpstr>PowerPoint Presentation</vt:lpstr>
      <vt:lpstr>PowerPoint Presentation</vt:lpstr>
      <vt:lpstr>Lineage as a hypergraph</vt:lpstr>
      <vt:lpstr>Junction trees for lineages</vt:lpstr>
      <vt:lpstr>Junction trees for lineages</vt:lpstr>
      <vt:lpstr>Hypergraph Acyclicity</vt:lpstr>
      <vt:lpstr>Lineage Acyclicity</vt:lpstr>
      <vt:lpstr>PowerPoint Presentation</vt:lpstr>
      <vt:lpstr>JT construction</vt:lpstr>
      <vt:lpstr>Background: junction trees for probabilistic inference</vt:lpstr>
      <vt:lpstr>(Naïve) Junction Tree Algorithm for lineage computation</vt:lpstr>
      <vt:lpstr>Take advantage of Junction Tree structure </vt:lpstr>
      <vt:lpstr>Disjoint Branch Junction Trees (DBJT)</vt:lpstr>
      <vt:lpstr>Use compact factors</vt:lpstr>
      <vt:lpstr>The Algorithm</vt:lpstr>
      <vt:lpstr>PowerPoint Presentation</vt:lpstr>
      <vt:lpstr>PowerPoint Presentation</vt:lpstr>
      <vt:lpstr>Conclusions</vt:lpstr>
      <vt:lpstr>Future Work</vt:lpstr>
      <vt:lpstr>Thank You</vt:lpstr>
      <vt:lpstr>Why Lineage ?</vt:lpstr>
    </vt:vector>
  </TitlesOfParts>
  <Company>Technion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class of lineage expressions over probabilistic databases computable in PTIME</dc:title>
  <dc:creator>user</dc:creator>
  <cp:lastModifiedBy>user</cp:lastModifiedBy>
  <cp:revision>470</cp:revision>
  <dcterms:created xsi:type="dcterms:W3CDTF">2013-05-27T11:04:05Z</dcterms:created>
  <dcterms:modified xsi:type="dcterms:W3CDTF">2013-06-13T07:41:00Z</dcterms:modified>
</cp:coreProperties>
</file>