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7"/>
  </p:notesMasterIdLst>
  <p:sldIdLst>
    <p:sldId id="256" r:id="rId2"/>
    <p:sldId id="296" r:id="rId3"/>
    <p:sldId id="300" r:id="rId4"/>
    <p:sldId id="301" r:id="rId5"/>
    <p:sldId id="302" r:id="rId6"/>
    <p:sldId id="309" r:id="rId7"/>
    <p:sldId id="311" r:id="rId8"/>
    <p:sldId id="287" r:id="rId9"/>
    <p:sldId id="315" r:id="rId10"/>
    <p:sldId id="269" r:id="rId11"/>
    <p:sldId id="379" r:id="rId12"/>
    <p:sldId id="320" r:id="rId13"/>
    <p:sldId id="358" r:id="rId14"/>
    <p:sldId id="356" r:id="rId15"/>
    <p:sldId id="357" r:id="rId16"/>
    <p:sldId id="323" r:id="rId17"/>
    <p:sldId id="324" r:id="rId18"/>
    <p:sldId id="359" r:id="rId19"/>
    <p:sldId id="360" r:id="rId20"/>
    <p:sldId id="361" r:id="rId21"/>
    <p:sldId id="362" r:id="rId22"/>
    <p:sldId id="363" r:id="rId23"/>
    <p:sldId id="326" r:id="rId24"/>
    <p:sldId id="331" r:id="rId25"/>
    <p:sldId id="332" r:id="rId26"/>
    <p:sldId id="364" r:id="rId27"/>
    <p:sldId id="333" r:id="rId28"/>
    <p:sldId id="377" r:id="rId29"/>
    <p:sldId id="336" r:id="rId30"/>
    <p:sldId id="337" r:id="rId31"/>
    <p:sldId id="374" r:id="rId32"/>
    <p:sldId id="376" r:id="rId33"/>
    <p:sldId id="378" r:id="rId34"/>
    <p:sldId id="366" r:id="rId35"/>
    <p:sldId id="380" r:id="rId3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3" autoAdjust="0"/>
    <p:restoredTop sz="82440" autoAdjust="0"/>
  </p:normalViewPr>
  <p:slideViewPr>
    <p:cSldViewPr>
      <p:cViewPr>
        <p:scale>
          <a:sx n="69" d="100"/>
          <a:sy n="69" d="100"/>
        </p:scale>
        <p:origin x="-2736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delCounting\cachet-wmc-1-22\Competitionnets\UAI08_PR\UAI08_ECLause\Logs\PR_WMC_JT_CDCL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delCounting\cachet-wmc-1-22\Competitionnets\UAI08_PR\UAI08_ECLause\Logs\PR_WMC_JT_DEFAULT_CDCL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delCounting\cachet-wmc-1-22\Competitionnets\UAI08_PR\UAI08_ECLause\Logs\PR_WMC_JT_DEFAULT_CDCL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delCounting\cachet-wmc-1-22\Competitionnets\UAI08_PR\UAI08_ECLause\Logs\PR_WMC_JT_CDCL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'Grid 50 DEFAULT CDCL0'!$Q$85:$Q$86</c:f>
              <c:numCache>
                <c:formatCode>General</c:formatCode>
                <c:ptCount val="2"/>
                <c:pt idx="0">
                  <c:v>0.1</c:v>
                </c:pt>
                <c:pt idx="1">
                  <c:v>2000</c:v>
                </c:pt>
              </c:numCache>
            </c:numRef>
          </c:xVal>
          <c:yVal>
            <c:numRef>
              <c:f>'Grid 50 DEFAULT CDCL0'!$R$85:$R$86</c:f>
              <c:numCache>
                <c:formatCode>General</c:formatCode>
                <c:ptCount val="2"/>
                <c:pt idx="0">
                  <c:v>0.1</c:v>
                </c:pt>
                <c:pt idx="1">
                  <c:v>2000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631424"/>
        <c:axId val="79632000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'Grid 50 DEFAULT CDCL0'!$D$2:$D$61</c:f>
              <c:numCache>
                <c:formatCode>General</c:formatCode>
                <c:ptCount val="60"/>
                <c:pt idx="0">
                  <c:v>0.75</c:v>
                </c:pt>
                <c:pt idx="1">
                  <c:v>1.34</c:v>
                </c:pt>
                <c:pt idx="2">
                  <c:v>1.54</c:v>
                </c:pt>
                <c:pt idx="3">
                  <c:v>0.97</c:v>
                </c:pt>
                <c:pt idx="4">
                  <c:v>1.66</c:v>
                </c:pt>
                <c:pt idx="5">
                  <c:v>1</c:v>
                </c:pt>
                <c:pt idx="6">
                  <c:v>0.47</c:v>
                </c:pt>
                <c:pt idx="7">
                  <c:v>1.27</c:v>
                </c:pt>
                <c:pt idx="8">
                  <c:v>1.43</c:v>
                </c:pt>
                <c:pt idx="9">
                  <c:v>2.8</c:v>
                </c:pt>
                <c:pt idx="10">
                  <c:v>8.83</c:v>
                </c:pt>
                <c:pt idx="11">
                  <c:v>7.25</c:v>
                </c:pt>
                <c:pt idx="12">
                  <c:v>5.27</c:v>
                </c:pt>
                <c:pt idx="13">
                  <c:v>3.82</c:v>
                </c:pt>
                <c:pt idx="14">
                  <c:v>4.82</c:v>
                </c:pt>
                <c:pt idx="15">
                  <c:v>7.81</c:v>
                </c:pt>
                <c:pt idx="16">
                  <c:v>3.94</c:v>
                </c:pt>
                <c:pt idx="17">
                  <c:v>2.04</c:v>
                </c:pt>
                <c:pt idx="18">
                  <c:v>3.14</c:v>
                </c:pt>
                <c:pt idx="19">
                  <c:v>10.61</c:v>
                </c:pt>
                <c:pt idx="20">
                  <c:v>14.51</c:v>
                </c:pt>
                <c:pt idx="21">
                  <c:v>9.6999999999999993</c:v>
                </c:pt>
                <c:pt idx="22">
                  <c:v>4.5599999999999996</c:v>
                </c:pt>
                <c:pt idx="23">
                  <c:v>11.35</c:v>
                </c:pt>
                <c:pt idx="24">
                  <c:v>8.75</c:v>
                </c:pt>
                <c:pt idx="25">
                  <c:v>8.5399999999999991</c:v>
                </c:pt>
                <c:pt idx="26">
                  <c:v>12.05</c:v>
                </c:pt>
                <c:pt idx="27">
                  <c:v>12.88</c:v>
                </c:pt>
                <c:pt idx="28">
                  <c:v>23.14</c:v>
                </c:pt>
                <c:pt idx="29">
                  <c:v>6.63</c:v>
                </c:pt>
                <c:pt idx="30">
                  <c:v>89.18</c:v>
                </c:pt>
                <c:pt idx="31">
                  <c:v>34.340000000000003</c:v>
                </c:pt>
                <c:pt idx="32">
                  <c:v>29.43</c:v>
                </c:pt>
                <c:pt idx="33">
                  <c:v>15.11</c:v>
                </c:pt>
                <c:pt idx="34">
                  <c:v>25.58</c:v>
                </c:pt>
                <c:pt idx="35">
                  <c:v>20.61</c:v>
                </c:pt>
                <c:pt idx="36">
                  <c:v>19.02</c:v>
                </c:pt>
                <c:pt idx="37">
                  <c:v>38.200000000000003</c:v>
                </c:pt>
                <c:pt idx="38">
                  <c:v>60.74</c:v>
                </c:pt>
                <c:pt idx="39">
                  <c:v>132.22</c:v>
                </c:pt>
                <c:pt idx="40">
                  <c:v>103.6</c:v>
                </c:pt>
                <c:pt idx="41">
                  <c:v>23.39</c:v>
                </c:pt>
                <c:pt idx="42">
                  <c:v>396.81</c:v>
                </c:pt>
                <c:pt idx="43">
                  <c:v>108.08</c:v>
                </c:pt>
                <c:pt idx="44">
                  <c:v>129.44999999999999</c:v>
                </c:pt>
                <c:pt idx="45">
                  <c:v>63.19</c:v>
                </c:pt>
                <c:pt idx="46">
                  <c:v>40.64</c:v>
                </c:pt>
                <c:pt idx="47">
                  <c:v>102.74</c:v>
                </c:pt>
                <c:pt idx="48">
                  <c:v>110.06</c:v>
                </c:pt>
                <c:pt idx="49">
                  <c:v>30.28</c:v>
                </c:pt>
                <c:pt idx="50">
                  <c:v>232.51</c:v>
                </c:pt>
                <c:pt idx="51">
                  <c:v>394.06</c:v>
                </c:pt>
                <c:pt idx="52">
                  <c:v>133.51</c:v>
                </c:pt>
                <c:pt idx="53">
                  <c:v>36.29</c:v>
                </c:pt>
                <c:pt idx="54">
                  <c:v>405.9</c:v>
                </c:pt>
                <c:pt idx="55">
                  <c:v>175.93</c:v>
                </c:pt>
                <c:pt idx="56">
                  <c:v>352.4</c:v>
                </c:pt>
                <c:pt idx="57">
                  <c:v>289.31</c:v>
                </c:pt>
                <c:pt idx="58">
                  <c:v>98.55</c:v>
                </c:pt>
                <c:pt idx="59">
                  <c:v>134.19999999999999</c:v>
                </c:pt>
              </c:numCache>
            </c:numRef>
          </c:xVal>
          <c:yVal>
            <c:numRef>
              <c:f>'Grid 50 DEFAULT CDCL0'!$T$2:$T$61</c:f>
              <c:numCache>
                <c:formatCode>General</c:formatCode>
                <c:ptCount val="60"/>
                <c:pt idx="0">
                  <c:v>0.78976263999999996</c:v>
                </c:pt>
                <c:pt idx="1">
                  <c:v>1.5043983619999999</c:v>
                </c:pt>
                <c:pt idx="2">
                  <c:v>2.3606635929999999</c:v>
                </c:pt>
                <c:pt idx="3">
                  <c:v>1.6645201710000002</c:v>
                </c:pt>
                <c:pt idx="4">
                  <c:v>1.095349516</c:v>
                </c:pt>
                <c:pt idx="5">
                  <c:v>0.8236605039999999</c:v>
                </c:pt>
                <c:pt idx="6">
                  <c:v>0.34609779899999998</c:v>
                </c:pt>
                <c:pt idx="7">
                  <c:v>1.2767508990000001</c:v>
                </c:pt>
                <c:pt idx="8">
                  <c:v>1.0171455909999998</c:v>
                </c:pt>
                <c:pt idx="9">
                  <c:v>3.3089591340000002</c:v>
                </c:pt>
                <c:pt idx="10">
                  <c:v>5.8566781319999999</c:v>
                </c:pt>
                <c:pt idx="11">
                  <c:v>4.7108982499999996</c:v>
                </c:pt>
                <c:pt idx="12">
                  <c:v>3.9451569060000002</c:v>
                </c:pt>
                <c:pt idx="13">
                  <c:v>4.1478942319999996</c:v>
                </c:pt>
                <c:pt idx="14">
                  <c:v>3.0344575760000003</c:v>
                </c:pt>
                <c:pt idx="15">
                  <c:v>13.952736626</c:v>
                </c:pt>
                <c:pt idx="16">
                  <c:v>4.0372975690000006</c:v>
                </c:pt>
                <c:pt idx="17">
                  <c:v>2.357272295</c:v>
                </c:pt>
                <c:pt idx="18">
                  <c:v>1.9198812609999998</c:v>
                </c:pt>
                <c:pt idx="19">
                  <c:v>14.080757472</c:v>
                </c:pt>
                <c:pt idx="20">
                  <c:v>19.867976410999997</c:v>
                </c:pt>
                <c:pt idx="21">
                  <c:v>17.644799437999996</c:v>
                </c:pt>
                <c:pt idx="22">
                  <c:v>4.1942808630000004</c:v>
                </c:pt>
                <c:pt idx="23">
                  <c:v>9.5056103270000012</c:v>
                </c:pt>
                <c:pt idx="24">
                  <c:v>9.2318218339999998</c:v>
                </c:pt>
                <c:pt idx="25">
                  <c:v>11.387890162</c:v>
                </c:pt>
                <c:pt idx="26">
                  <c:v>16.686617386999998</c:v>
                </c:pt>
                <c:pt idx="27">
                  <c:v>14.619854460000001</c:v>
                </c:pt>
                <c:pt idx="28">
                  <c:v>17.308664328999999</c:v>
                </c:pt>
                <c:pt idx="29">
                  <c:v>8.4609418879999989</c:v>
                </c:pt>
                <c:pt idx="30">
                  <c:v>73.712270885999985</c:v>
                </c:pt>
                <c:pt idx="31">
                  <c:v>34.743564627000005</c:v>
                </c:pt>
                <c:pt idx="32">
                  <c:v>53.438701040000005</c:v>
                </c:pt>
                <c:pt idx="33">
                  <c:v>13.578387917999999</c:v>
                </c:pt>
                <c:pt idx="34">
                  <c:v>25.950190938999995</c:v>
                </c:pt>
                <c:pt idx="35">
                  <c:v>23.163336777999998</c:v>
                </c:pt>
                <c:pt idx="36">
                  <c:v>29.144880226999998</c:v>
                </c:pt>
                <c:pt idx="37">
                  <c:v>32.986460063000003</c:v>
                </c:pt>
                <c:pt idx="38">
                  <c:v>108.558643933</c:v>
                </c:pt>
                <c:pt idx="39">
                  <c:v>321.40391850999998</c:v>
                </c:pt>
                <c:pt idx="40">
                  <c:v>132.640502107</c:v>
                </c:pt>
                <c:pt idx="41">
                  <c:v>38.705564182000003</c:v>
                </c:pt>
                <c:pt idx="42">
                  <c:v>553.27423986099996</c:v>
                </c:pt>
                <c:pt idx="43">
                  <c:v>85.941799590000002</c:v>
                </c:pt>
                <c:pt idx="44">
                  <c:v>470.46333735600001</c:v>
                </c:pt>
                <c:pt idx="45">
                  <c:v>137.89468015099999</c:v>
                </c:pt>
                <c:pt idx="46">
                  <c:v>28.629843918999999</c:v>
                </c:pt>
                <c:pt idx="47">
                  <c:v>118.628512284</c:v>
                </c:pt>
                <c:pt idx="48">
                  <c:v>94.025939348000009</c:v>
                </c:pt>
                <c:pt idx="49">
                  <c:v>47.220497512999998</c:v>
                </c:pt>
                <c:pt idx="50">
                  <c:v>411.84732127000001</c:v>
                </c:pt>
                <c:pt idx="51">
                  <c:v>2000</c:v>
                </c:pt>
                <c:pt idx="52">
                  <c:v>220.14282679500002</c:v>
                </c:pt>
                <c:pt idx="53">
                  <c:v>53.245166988999998</c:v>
                </c:pt>
                <c:pt idx="54">
                  <c:v>893.9948732119999</c:v>
                </c:pt>
                <c:pt idx="55">
                  <c:v>113.5596037</c:v>
                </c:pt>
                <c:pt idx="56">
                  <c:v>613.095065772</c:v>
                </c:pt>
                <c:pt idx="57">
                  <c:v>293.01495119900005</c:v>
                </c:pt>
                <c:pt idx="58">
                  <c:v>231.09425240800002</c:v>
                </c:pt>
                <c:pt idx="59">
                  <c:v>720.54702044499993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631424"/>
        <c:axId val="79632000"/>
      </c:scatterChart>
      <c:valAx>
        <c:axId val="79631424"/>
        <c:scaling>
          <c:logBase val="10"/>
          <c:orientation val="minMax"/>
          <c:max val="2000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Runtime WMC_JT (sec) </a:t>
                </a:r>
              </a:p>
            </c:rich>
          </c:tx>
          <c:layout>
            <c:manualLayout>
              <c:xMode val="edge"/>
              <c:yMode val="edge"/>
              <c:x val="0.3543969816272966"/>
              <c:y val="0.878680373286672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9632000"/>
        <c:crossesAt val="0.1"/>
        <c:crossBetween val="midCat"/>
      </c:valAx>
      <c:valAx>
        <c:axId val="79632000"/>
        <c:scaling>
          <c:logBase val="10"/>
          <c:orientation val="minMax"/>
          <c:max val="2000"/>
          <c:min val="0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Runtime c2d (sec)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279666083406240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9631424"/>
        <c:crossesAt val="0.1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grid75!$S$116:$S$117</c:f>
              <c:numCache>
                <c:formatCode>General</c:formatCode>
                <c:ptCount val="2"/>
                <c:pt idx="0">
                  <c:v>0.1</c:v>
                </c:pt>
                <c:pt idx="1">
                  <c:v>4000</c:v>
                </c:pt>
              </c:numCache>
            </c:numRef>
          </c:xVal>
          <c:yVal>
            <c:numRef>
              <c:f>grid75!$T$116:$T$117</c:f>
              <c:numCache>
                <c:formatCode>General</c:formatCode>
                <c:ptCount val="2"/>
                <c:pt idx="0">
                  <c:v>0.1</c:v>
                </c:pt>
                <c:pt idx="1">
                  <c:v>4000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633728"/>
        <c:axId val="222362944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grid75!$D$2:$D$111</c:f>
              <c:numCache>
                <c:formatCode>General</c:formatCode>
                <c:ptCount val="110"/>
                <c:pt idx="0">
                  <c:v>1.38</c:v>
                </c:pt>
                <c:pt idx="1">
                  <c:v>1.82</c:v>
                </c:pt>
                <c:pt idx="2">
                  <c:v>4.05</c:v>
                </c:pt>
                <c:pt idx="3">
                  <c:v>2.97</c:v>
                </c:pt>
                <c:pt idx="4">
                  <c:v>6.82</c:v>
                </c:pt>
                <c:pt idx="5">
                  <c:v>1.08</c:v>
                </c:pt>
                <c:pt idx="6">
                  <c:v>2.67</c:v>
                </c:pt>
                <c:pt idx="7">
                  <c:v>6.47</c:v>
                </c:pt>
                <c:pt idx="8">
                  <c:v>1.25</c:v>
                </c:pt>
                <c:pt idx="9">
                  <c:v>1.37</c:v>
                </c:pt>
                <c:pt idx="10">
                  <c:v>2.66</c:v>
                </c:pt>
                <c:pt idx="11">
                  <c:v>1.0900000000000001</c:v>
                </c:pt>
                <c:pt idx="12">
                  <c:v>2.75</c:v>
                </c:pt>
                <c:pt idx="13">
                  <c:v>7.56</c:v>
                </c:pt>
                <c:pt idx="14">
                  <c:v>3.38</c:v>
                </c:pt>
                <c:pt idx="15">
                  <c:v>1.69</c:v>
                </c:pt>
                <c:pt idx="16">
                  <c:v>10.46</c:v>
                </c:pt>
                <c:pt idx="17">
                  <c:v>9.67</c:v>
                </c:pt>
                <c:pt idx="18">
                  <c:v>1.68</c:v>
                </c:pt>
                <c:pt idx="19">
                  <c:v>4.16</c:v>
                </c:pt>
                <c:pt idx="20">
                  <c:v>2.54</c:v>
                </c:pt>
                <c:pt idx="21">
                  <c:v>248.75</c:v>
                </c:pt>
                <c:pt idx="22">
                  <c:v>6.84</c:v>
                </c:pt>
                <c:pt idx="23">
                  <c:v>12.48</c:v>
                </c:pt>
                <c:pt idx="24">
                  <c:v>2.8</c:v>
                </c:pt>
                <c:pt idx="25">
                  <c:v>1.46</c:v>
                </c:pt>
                <c:pt idx="26">
                  <c:v>7.89</c:v>
                </c:pt>
                <c:pt idx="27">
                  <c:v>21.96</c:v>
                </c:pt>
                <c:pt idx="28">
                  <c:v>10.02</c:v>
                </c:pt>
                <c:pt idx="29">
                  <c:v>3.42</c:v>
                </c:pt>
                <c:pt idx="30">
                  <c:v>67.25</c:v>
                </c:pt>
                <c:pt idx="31">
                  <c:v>3.88</c:v>
                </c:pt>
                <c:pt idx="32">
                  <c:v>7.98</c:v>
                </c:pt>
                <c:pt idx="33">
                  <c:v>15.51</c:v>
                </c:pt>
                <c:pt idx="34">
                  <c:v>5.38</c:v>
                </c:pt>
                <c:pt idx="35">
                  <c:v>3.17</c:v>
                </c:pt>
                <c:pt idx="36">
                  <c:v>14.55</c:v>
                </c:pt>
                <c:pt idx="37">
                  <c:v>16.53</c:v>
                </c:pt>
                <c:pt idx="38">
                  <c:v>18.57</c:v>
                </c:pt>
                <c:pt idx="39">
                  <c:v>9.4700000000000006</c:v>
                </c:pt>
                <c:pt idx="40">
                  <c:v>58.72</c:v>
                </c:pt>
                <c:pt idx="41">
                  <c:v>63.31</c:v>
                </c:pt>
                <c:pt idx="42">
                  <c:v>39.43</c:v>
                </c:pt>
                <c:pt idx="43">
                  <c:v>37.840000000000003</c:v>
                </c:pt>
                <c:pt idx="44">
                  <c:v>0.35</c:v>
                </c:pt>
                <c:pt idx="45">
                  <c:v>5.0599999999999996</c:v>
                </c:pt>
                <c:pt idx="46">
                  <c:v>10.029999999999999</c:v>
                </c:pt>
                <c:pt idx="47">
                  <c:v>17.989999999999998</c:v>
                </c:pt>
                <c:pt idx="48">
                  <c:v>22.22</c:v>
                </c:pt>
                <c:pt idx="49">
                  <c:v>24.44</c:v>
                </c:pt>
                <c:pt idx="50">
                  <c:v>20.47</c:v>
                </c:pt>
                <c:pt idx="51">
                  <c:v>266.27</c:v>
                </c:pt>
                <c:pt idx="52">
                  <c:v>11.46</c:v>
                </c:pt>
                <c:pt idx="53">
                  <c:v>105.72</c:v>
                </c:pt>
                <c:pt idx="54">
                  <c:v>7.66</c:v>
                </c:pt>
                <c:pt idx="55">
                  <c:v>48.3</c:v>
                </c:pt>
                <c:pt idx="56">
                  <c:v>46</c:v>
                </c:pt>
                <c:pt idx="57">
                  <c:v>33.58</c:v>
                </c:pt>
                <c:pt idx="58">
                  <c:v>18.41</c:v>
                </c:pt>
                <c:pt idx="59">
                  <c:v>32.58</c:v>
                </c:pt>
                <c:pt idx="60">
                  <c:v>71.02</c:v>
                </c:pt>
                <c:pt idx="61">
                  <c:v>19.559999999999999</c:v>
                </c:pt>
                <c:pt idx="62">
                  <c:v>62.92</c:v>
                </c:pt>
                <c:pt idx="63">
                  <c:v>42.72</c:v>
                </c:pt>
                <c:pt idx="64">
                  <c:v>47.85</c:v>
                </c:pt>
                <c:pt idx="65">
                  <c:v>173.28</c:v>
                </c:pt>
                <c:pt idx="66">
                  <c:v>79</c:v>
                </c:pt>
                <c:pt idx="67">
                  <c:v>53.71</c:v>
                </c:pt>
                <c:pt idx="68">
                  <c:v>167.05</c:v>
                </c:pt>
                <c:pt idx="69">
                  <c:v>65.42</c:v>
                </c:pt>
                <c:pt idx="70">
                  <c:v>127.48</c:v>
                </c:pt>
                <c:pt idx="71">
                  <c:v>66.86</c:v>
                </c:pt>
                <c:pt idx="72">
                  <c:v>123.95</c:v>
                </c:pt>
                <c:pt idx="73">
                  <c:v>138.91999999999999</c:v>
                </c:pt>
                <c:pt idx="74">
                  <c:v>279.23</c:v>
                </c:pt>
                <c:pt idx="75">
                  <c:v>103.61</c:v>
                </c:pt>
                <c:pt idx="76">
                  <c:v>167.21</c:v>
                </c:pt>
                <c:pt idx="77">
                  <c:v>186.16</c:v>
                </c:pt>
                <c:pt idx="78">
                  <c:v>64.81</c:v>
                </c:pt>
                <c:pt idx="79">
                  <c:v>86.65</c:v>
                </c:pt>
                <c:pt idx="80">
                  <c:v>816.11</c:v>
                </c:pt>
                <c:pt idx="81">
                  <c:v>325.97000000000003</c:v>
                </c:pt>
                <c:pt idx="82">
                  <c:v>174.55</c:v>
                </c:pt>
                <c:pt idx="83">
                  <c:v>196.85</c:v>
                </c:pt>
                <c:pt idx="84">
                  <c:v>693.95</c:v>
                </c:pt>
                <c:pt idx="85">
                  <c:v>315.43</c:v>
                </c:pt>
                <c:pt idx="86">
                  <c:v>3600</c:v>
                </c:pt>
                <c:pt idx="87">
                  <c:v>62.69</c:v>
                </c:pt>
                <c:pt idx="88">
                  <c:v>47.06</c:v>
                </c:pt>
                <c:pt idx="89">
                  <c:v>35.369999999999997</c:v>
                </c:pt>
                <c:pt idx="90">
                  <c:v>150.33000000000001</c:v>
                </c:pt>
                <c:pt idx="91">
                  <c:v>1219.8599999999999</c:v>
                </c:pt>
                <c:pt idx="92">
                  <c:v>3600</c:v>
                </c:pt>
                <c:pt idx="93">
                  <c:v>3600</c:v>
                </c:pt>
                <c:pt idx="94">
                  <c:v>576.70000000000005</c:v>
                </c:pt>
                <c:pt idx="95">
                  <c:v>3600</c:v>
                </c:pt>
                <c:pt idx="96">
                  <c:v>3600</c:v>
                </c:pt>
                <c:pt idx="97">
                  <c:v>3600</c:v>
                </c:pt>
                <c:pt idx="98">
                  <c:v>3600</c:v>
                </c:pt>
                <c:pt idx="99">
                  <c:v>206.26</c:v>
                </c:pt>
                <c:pt idx="100">
                  <c:v>3600</c:v>
                </c:pt>
                <c:pt idx="101">
                  <c:v>379.37</c:v>
                </c:pt>
                <c:pt idx="102">
                  <c:v>326.86</c:v>
                </c:pt>
                <c:pt idx="103">
                  <c:v>1561.11</c:v>
                </c:pt>
                <c:pt idx="104">
                  <c:v>1164.03</c:v>
                </c:pt>
                <c:pt idx="105">
                  <c:v>982.87</c:v>
                </c:pt>
                <c:pt idx="106">
                  <c:v>3600</c:v>
                </c:pt>
                <c:pt idx="107">
                  <c:v>137.16999999999999</c:v>
                </c:pt>
                <c:pt idx="108">
                  <c:v>528.16</c:v>
                </c:pt>
                <c:pt idx="109">
                  <c:v>891.78</c:v>
                </c:pt>
              </c:numCache>
            </c:numRef>
          </c:xVal>
          <c:yVal>
            <c:numRef>
              <c:f>grid75!$T$2:$T$111</c:f>
              <c:numCache>
                <c:formatCode>General</c:formatCode>
                <c:ptCount val="110"/>
                <c:pt idx="0">
                  <c:v>0.69747529200000002</c:v>
                </c:pt>
                <c:pt idx="1">
                  <c:v>1.548859443</c:v>
                </c:pt>
                <c:pt idx="2">
                  <c:v>3.276313493</c:v>
                </c:pt>
                <c:pt idx="3">
                  <c:v>1.6582033139999999</c:v>
                </c:pt>
                <c:pt idx="4">
                  <c:v>5.472024233</c:v>
                </c:pt>
                <c:pt idx="5">
                  <c:v>0.47490638400000001</c:v>
                </c:pt>
                <c:pt idx="6">
                  <c:v>1.460928588</c:v>
                </c:pt>
                <c:pt idx="7">
                  <c:v>3.1723303760000001</c:v>
                </c:pt>
                <c:pt idx="8">
                  <c:v>1.5763218860000001</c:v>
                </c:pt>
                <c:pt idx="9">
                  <c:v>1.7463855579999998</c:v>
                </c:pt>
                <c:pt idx="10">
                  <c:v>2.4150275370000003</c:v>
                </c:pt>
                <c:pt idx="11">
                  <c:v>2.1448015530000002</c:v>
                </c:pt>
                <c:pt idx="12">
                  <c:v>1.0443382779999999</c:v>
                </c:pt>
                <c:pt idx="13">
                  <c:v>10.971446966999999</c:v>
                </c:pt>
                <c:pt idx="14">
                  <c:v>1.6183613299999999</c:v>
                </c:pt>
                <c:pt idx="15">
                  <c:v>1.0014443879999999</c:v>
                </c:pt>
                <c:pt idx="16">
                  <c:v>5.2272360400000002</c:v>
                </c:pt>
                <c:pt idx="17">
                  <c:v>6.5685982870000004</c:v>
                </c:pt>
                <c:pt idx="18">
                  <c:v>1.171908223</c:v>
                </c:pt>
                <c:pt idx="19">
                  <c:v>3.4663413759999999</c:v>
                </c:pt>
                <c:pt idx="20">
                  <c:v>2.7335051270000004</c:v>
                </c:pt>
                <c:pt idx="21">
                  <c:v>42.780750112</c:v>
                </c:pt>
                <c:pt idx="22">
                  <c:v>4.2130875410000002</c:v>
                </c:pt>
                <c:pt idx="23">
                  <c:v>12.631328421999999</c:v>
                </c:pt>
                <c:pt idx="24">
                  <c:v>1.6868759599999998</c:v>
                </c:pt>
                <c:pt idx="25">
                  <c:v>2.9228082020000001</c:v>
                </c:pt>
                <c:pt idx="26">
                  <c:v>4.6753771159999999</c:v>
                </c:pt>
                <c:pt idx="27">
                  <c:v>12.312291203999999</c:v>
                </c:pt>
                <c:pt idx="28">
                  <c:v>6.5809829500000001</c:v>
                </c:pt>
                <c:pt idx="29">
                  <c:v>1.6051816700000001</c:v>
                </c:pt>
                <c:pt idx="30">
                  <c:v>42.090269532000001</c:v>
                </c:pt>
                <c:pt idx="31">
                  <c:v>2.295917964</c:v>
                </c:pt>
                <c:pt idx="32">
                  <c:v>4.0592941659999999</c:v>
                </c:pt>
                <c:pt idx="33">
                  <c:v>18.186901936999998</c:v>
                </c:pt>
                <c:pt idx="34">
                  <c:v>4.326401841</c:v>
                </c:pt>
                <c:pt idx="35">
                  <c:v>2.5394981599999999</c:v>
                </c:pt>
                <c:pt idx="36">
                  <c:v>9.2020075279999993</c:v>
                </c:pt>
                <c:pt idx="37">
                  <c:v>15.844166435</c:v>
                </c:pt>
                <c:pt idx="38">
                  <c:v>11.863495566000001</c:v>
                </c:pt>
                <c:pt idx="39">
                  <c:v>10.877468817</c:v>
                </c:pt>
                <c:pt idx="40">
                  <c:v>31.279898386999996</c:v>
                </c:pt>
                <c:pt idx="41">
                  <c:v>48.062493736</c:v>
                </c:pt>
                <c:pt idx="42">
                  <c:v>28.538200437</c:v>
                </c:pt>
                <c:pt idx="43">
                  <c:v>25.088927864999999</c:v>
                </c:pt>
                <c:pt idx="44">
                  <c:v>1.9999999999999997E-2</c:v>
                </c:pt>
                <c:pt idx="45">
                  <c:v>7.5860718179999997</c:v>
                </c:pt>
                <c:pt idx="46">
                  <c:v>6.5084697880000002</c:v>
                </c:pt>
                <c:pt idx="47">
                  <c:v>12.669458408999999</c:v>
                </c:pt>
                <c:pt idx="48">
                  <c:v>16.815859439</c:v>
                </c:pt>
                <c:pt idx="49">
                  <c:v>17.001276475999997</c:v>
                </c:pt>
                <c:pt idx="50">
                  <c:v>26.359210155</c:v>
                </c:pt>
                <c:pt idx="51">
                  <c:v>187.31273566799999</c:v>
                </c:pt>
                <c:pt idx="52">
                  <c:v>5.0001783050000004</c:v>
                </c:pt>
                <c:pt idx="53">
                  <c:v>93.674644053000009</c:v>
                </c:pt>
                <c:pt idx="54">
                  <c:v>4.7300331130000002</c:v>
                </c:pt>
                <c:pt idx="55">
                  <c:v>24.210207394999998</c:v>
                </c:pt>
                <c:pt idx="56">
                  <c:v>57.903267086</c:v>
                </c:pt>
                <c:pt idx="57">
                  <c:v>22.393718099000001</c:v>
                </c:pt>
                <c:pt idx="58">
                  <c:v>14.477647555999999</c:v>
                </c:pt>
                <c:pt idx="59">
                  <c:v>78.954399357</c:v>
                </c:pt>
                <c:pt idx="60">
                  <c:v>75.225028930000008</c:v>
                </c:pt>
                <c:pt idx="61">
                  <c:v>15.264887304</c:v>
                </c:pt>
                <c:pt idx="62">
                  <c:v>498.67153359799988</c:v>
                </c:pt>
                <c:pt idx="63">
                  <c:v>32.256591650999994</c:v>
                </c:pt>
                <c:pt idx="64">
                  <c:v>59.266422681000002</c:v>
                </c:pt>
                <c:pt idx="65">
                  <c:v>137.835831695</c:v>
                </c:pt>
                <c:pt idx="66">
                  <c:v>74.559002629000005</c:v>
                </c:pt>
                <c:pt idx="67">
                  <c:v>43.945206811999995</c:v>
                </c:pt>
                <c:pt idx="68">
                  <c:v>113.58846064000001</c:v>
                </c:pt>
                <c:pt idx="69">
                  <c:v>50.323295977999997</c:v>
                </c:pt>
                <c:pt idx="70">
                  <c:v>126.23686122800001</c:v>
                </c:pt>
                <c:pt idx="71">
                  <c:v>154.49979465999999</c:v>
                </c:pt>
                <c:pt idx="72">
                  <c:v>123.578536945</c:v>
                </c:pt>
                <c:pt idx="73">
                  <c:v>191.476767322</c:v>
                </c:pt>
                <c:pt idx="74">
                  <c:v>340.10199193800003</c:v>
                </c:pt>
                <c:pt idx="75">
                  <c:v>54.517724664999996</c:v>
                </c:pt>
                <c:pt idx="76">
                  <c:v>70.938572598999997</c:v>
                </c:pt>
                <c:pt idx="77">
                  <c:v>170.98068016799996</c:v>
                </c:pt>
                <c:pt idx="78">
                  <c:v>34.354725594000001</c:v>
                </c:pt>
                <c:pt idx="79">
                  <c:v>56.503440321999996</c:v>
                </c:pt>
                <c:pt idx="80">
                  <c:v>1471.2375562899999</c:v>
                </c:pt>
                <c:pt idx="81">
                  <c:v>396.10130504</c:v>
                </c:pt>
                <c:pt idx="82">
                  <c:v>210.89984763799998</c:v>
                </c:pt>
                <c:pt idx="83">
                  <c:v>166.53358084599998</c:v>
                </c:pt>
                <c:pt idx="84">
                  <c:v>209.16236711799999</c:v>
                </c:pt>
                <c:pt idx="85">
                  <c:v>339.306629961</c:v>
                </c:pt>
                <c:pt idx="86">
                  <c:v>372.71329026899997</c:v>
                </c:pt>
                <c:pt idx="87">
                  <c:v>38.823286289000002</c:v>
                </c:pt>
                <c:pt idx="88">
                  <c:v>53.884216639999998</c:v>
                </c:pt>
                <c:pt idx="89">
                  <c:v>147.48915350199999</c:v>
                </c:pt>
                <c:pt idx="90">
                  <c:v>102.68209482899999</c:v>
                </c:pt>
                <c:pt idx="91">
                  <c:v>794.71870004100003</c:v>
                </c:pt>
                <c:pt idx="92">
                  <c:v>257.48088791800001</c:v>
                </c:pt>
                <c:pt idx="93">
                  <c:v>3600</c:v>
                </c:pt>
                <c:pt idx="94">
                  <c:v>1001.9614964110001</c:v>
                </c:pt>
                <c:pt idx="95">
                  <c:v>3600</c:v>
                </c:pt>
                <c:pt idx="96">
                  <c:v>3600</c:v>
                </c:pt>
                <c:pt idx="97">
                  <c:v>1630.078776626</c:v>
                </c:pt>
                <c:pt idx="98">
                  <c:v>1999.54</c:v>
                </c:pt>
                <c:pt idx="99">
                  <c:v>210.11339579400001</c:v>
                </c:pt>
                <c:pt idx="100">
                  <c:v>224.682002195</c:v>
                </c:pt>
                <c:pt idx="101">
                  <c:v>171.90436752400001</c:v>
                </c:pt>
                <c:pt idx="102">
                  <c:v>486.10502581000003</c:v>
                </c:pt>
                <c:pt idx="103">
                  <c:v>3600</c:v>
                </c:pt>
                <c:pt idx="104">
                  <c:v>1013.0863354210001</c:v>
                </c:pt>
                <c:pt idx="105">
                  <c:v>899.77266050700007</c:v>
                </c:pt>
                <c:pt idx="106">
                  <c:v>3600</c:v>
                </c:pt>
                <c:pt idx="107">
                  <c:v>219.95296569300001</c:v>
                </c:pt>
                <c:pt idx="108">
                  <c:v>311.37171147999999</c:v>
                </c:pt>
                <c:pt idx="109">
                  <c:v>1162.7176853209999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633728"/>
        <c:axId val="222362944"/>
      </c:scatterChart>
      <c:valAx>
        <c:axId val="79633728"/>
        <c:scaling>
          <c:logBase val="10"/>
          <c:orientation val="minMax"/>
          <c:max val="4000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>
                    <a:effectLst/>
                  </a:rPr>
                  <a:t>Runtime WMC_JT (sec) </a:t>
                </a:r>
                <a:endParaRPr lang="en-US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0.398530389583655"/>
              <c:y val="0.889722222222222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2362944"/>
        <c:crossesAt val="0.1"/>
        <c:crossBetween val="midCat"/>
      </c:valAx>
      <c:valAx>
        <c:axId val="222362944"/>
        <c:scaling>
          <c:logBase val="10"/>
          <c:orientation val="minMax"/>
          <c:max val="4000"/>
          <c:min val="0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Runtime c2d (sec)</a:t>
                </a:r>
              </a:p>
            </c:rich>
          </c:tx>
          <c:layout>
            <c:manualLayout>
              <c:xMode val="edge"/>
              <c:yMode val="edge"/>
              <c:x val="3.3986928104575161E-2"/>
              <c:y val="0.292131452318460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9633728"/>
        <c:crossesAt val="0.1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grid75!$S$116:$S$117</c:f>
              <c:numCache>
                <c:formatCode>General</c:formatCode>
                <c:ptCount val="2"/>
                <c:pt idx="0">
                  <c:v>0.1</c:v>
                </c:pt>
                <c:pt idx="1">
                  <c:v>4000</c:v>
                </c:pt>
              </c:numCache>
            </c:numRef>
          </c:xVal>
          <c:yVal>
            <c:numRef>
              <c:f>grid75!$T$116:$T$117</c:f>
              <c:numCache>
                <c:formatCode>General</c:formatCode>
                <c:ptCount val="2"/>
                <c:pt idx="0">
                  <c:v>0.1</c:v>
                </c:pt>
                <c:pt idx="1">
                  <c:v>4000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494400"/>
        <c:axId val="255494976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grid90!$D$2:$D$101</c:f>
              <c:numCache>
                <c:formatCode>General</c:formatCode>
                <c:ptCount val="100"/>
                <c:pt idx="0">
                  <c:v>0.39</c:v>
                </c:pt>
                <c:pt idx="1">
                  <c:v>0.93</c:v>
                </c:pt>
                <c:pt idx="2">
                  <c:v>0.57999999999999996</c:v>
                </c:pt>
                <c:pt idx="3">
                  <c:v>0.59</c:v>
                </c:pt>
                <c:pt idx="4">
                  <c:v>0.28000000000000003</c:v>
                </c:pt>
                <c:pt idx="5">
                  <c:v>0.89</c:v>
                </c:pt>
                <c:pt idx="6">
                  <c:v>0.37</c:v>
                </c:pt>
                <c:pt idx="7">
                  <c:v>0.95</c:v>
                </c:pt>
                <c:pt idx="8">
                  <c:v>0.43</c:v>
                </c:pt>
                <c:pt idx="9">
                  <c:v>0.41</c:v>
                </c:pt>
                <c:pt idx="10">
                  <c:v>0.47</c:v>
                </c:pt>
                <c:pt idx="11">
                  <c:v>1.62</c:v>
                </c:pt>
                <c:pt idx="12">
                  <c:v>1.25</c:v>
                </c:pt>
                <c:pt idx="13">
                  <c:v>0.39</c:v>
                </c:pt>
                <c:pt idx="14">
                  <c:v>0.49</c:v>
                </c:pt>
                <c:pt idx="15">
                  <c:v>0.74</c:v>
                </c:pt>
                <c:pt idx="16">
                  <c:v>0.49</c:v>
                </c:pt>
                <c:pt idx="17">
                  <c:v>0.9</c:v>
                </c:pt>
                <c:pt idx="18">
                  <c:v>0.49</c:v>
                </c:pt>
                <c:pt idx="19">
                  <c:v>1.1000000000000001</c:v>
                </c:pt>
                <c:pt idx="20">
                  <c:v>1.37</c:v>
                </c:pt>
                <c:pt idx="21">
                  <c:v>1.28</c:v>
                </c:pt>
                <c:pt idx="22">
                  <c:v>0.95</c:v>
                </c:pt>
                <c:pt idx="23">
                  <c:v>0.37</c:v>
                </c:pt>
                <c:pt idx="24">
                  <c:v>0.73</c:v>
                </c:pt>
                <c:pt idx="25">
                  <c:v>2.75</c:v>
                </c:pt>
                <c:pt idx="26">
                  <c:v>0.55000000000000004</c:v>
                </c:pt>
                <c:pt idx="27">
                  <c:v>0.72</c:v>
                </c:pt>
                <c:pt idx="28">
                  <c:v>0.53</c:v>
                </c:pt>
                <c:pt idx="29">
                  <c:v>1.27</c:v>
                </c:pt>
                <c:pt idx="30">
                  <c:v>0.41</c:v>
                </c:pt>
                <c:pt idx="31">
                  <c:v>0.81</c:v>
                </c:pt>
                <c:pt idx="32">
                  <c:v>5.64</c:v>
                </c:pt>
                <c:pt idx="33">
                  <c:v>1.18</c:v>
                </c:pt>
                <c:pt idx="34">
                  <c:v>0.51</c:v>
                </c:pt>
                <c:pt idx="35">
                  <c:v>1.34</c:v>
                </c:pt>
                <c:pt idx="36">
                  <c:v>1.23</c:v>
                </c:pt>
                <c:pt idx="37">
                  <c:v>0.73</c:v>
                </c:pt>
                <c:pt idx="38">
                  <c:v>1.57</c:v>
                </c:pt>
                <c:pt idx="39">
                  <c:v>1.07</c:v>
                </c:pt>
                <c:pt idx="40">
                  <c:v>1.19</c:v>
                </c:pt>
                <c:pt idx="41">
                  <c:v>0.78</c:v>
                </c:pt>
                <c:pt idx="42">
                  <c:v>0.56999999999999995</c:v>
                </c:pt>
                <c:pt idx="43">
                  <c:v>1.52</c:v>
                </c:pt>
                <c:pt idx="44">
                  <c:v>3.4</c:v>
                </c:pt>
                <c:pt idx="45">
                  <c:v>1.38</c:v>
                </c:pt>
                <c:pt idx="46">
                  <c:v>2.77</c:v>
                </c:pt>
                <c:pt idx="47">
                  <c:v>0.87</c:v>
                </c:pt>
                <c:pt idx="48">
                  <c:v>0.46</c:v>
                </c:pt>
                <c:pt idx="49">
                  <c:v>1.49</c:v>
                </c:pt>
                <c:pt idx="50">
                  <c:v>3.12</c:v>
                </c:pt>
                <c:pt idx="51">
                  <c:v>1.71</c:v>
                </c:pt>
                <c:pt idx="52">
                  <c:v>0.72</c:v>
                </c:pt>
                <c:pt idx="53">
                  <c:v>1.69</c:v>
                </c:pt>
                <c:pt idx="54">
                  <c:v>2.76</c:v>
                </c:pt>
                <c:pt idx="55">
                  <c:v>2.86</c:v>
                </c:pt>
                <c:pt idx="56">
                  <c:v>1.82</c:v>
                </c:pt>
                <c:pt idx="57">
                  <c:v>7.83</c:v>
                </c:pt>
                <c:pt idx="58">
                  <c:v>0.51</c:v>
                </c:pt>
                <c:pt idx="59">
                  <c:v>10.87</c:v>
                </c:pt>
                <c:pt idx="60">
                  <c:v>1.66</c:v>
                </c:pt>
                <c:pt idx="61">
                  <c:v>14.08</c:v>
                </c:pt>
                <c:pt idx="62">
                  <c:v>6.03</c:v>
                </c:pt>
                <c:pt idx="63">
                  <c:v>6.76</c:v>
                </c:pt>
                <c:pt idx="64">
                  <c:v>3.01</c:v>
                </c:pt>
                <c:pt idx="65">
                  <c:v>2.4300000000000002</c:v>
                </c:pt>
                <c:pt idx="66">
                  <c:v>24.62</c:v>
                </c:pt>
                <c:pt idx="67">
                  <c:v>2.61</c:v>
                </c:pt>
                <c:pt idx="68">
                  <c:v>7.32</c:v>
                </c:pt>
                <c:pt idx="69">
                  <c:v>4.7</c:v>
                </c:pt>
                <c:pt idx="70">
                  <c:v>6.01</c:v>
                </c:pt>
                <c:pt idx="71">
                  <c:v>30.59</c:v>
                </c:pt>
                <c:pt idx="72">
                  <c:v>7.79</c:v>
                </c:pt>
                <c:pt idx="73">
                  <c:v>3.92</c:v>
                </c:pt>
                <c:pt idx="74">
                  <c:v>24.73</c:v>
                </c:pt>
                <c:pt idx="75">
                  <c:v>0.88</c:v>
                </c:pt>
                <c:pt idx="76">
                  <c:v>0.85</c:v>
                </c:pt>
                <c:pt idx="77">
                  <c:v>10.5</c:v>
                </c:pt>
                <c:pt idx="78">
                  <c:v>58.17</c:v>
                </c:pt>
                <c:pt idx="79">
                  <c:v>37.549999999999997</c:v>
                </c:pt>
                <c:pt idx="80">
                  <c:v>703.58</c:v>
                </c:pt>
                <c:pt idx="81">
                  <c:v>9.2799999999999994</c:v>
                </c:pt>
                <c:pt idx="82">
                  <c:v>28.75</c:v>
                </c:pt>
                <c:pt idx="83">
                  <c:v>9.77</c:v>
                </c:pt>
                <c:pt idx="84">
                  <c:v>14.57</c:v>
                </c:pt>
                <c:pt idx="85">
                  <c:v>26.41</c:v>
                </c:pt>
                <c:pt idx="86">
                  <c:v>7</c:v>
                </c:pt>
                <c:pt idx="87">
                  <c:v>193.8</c:v>
                </c:pt>
                <c:pt idx="88">
                  <c:v>30.16</c:v>
                </c:pt>
                <c:pt idx="89">
                  <c:v>1.18</c:v>
                </c:pt>
                <c:pt idx="90">
                  <c:v>3600</c:v>
                </c:pt>
                <c:pt idx="91">
                  <c:v>129.22</c:v>
                </c:pt>
                <c:pt idx="92">
                  <c:v>1.75</c:v>
                </c:pt>
                <c:pt idx="93">
                  <c:v>452.02</c:v>
                </c:pt>
                <c:pt idx="94">
                  <c:v>15.54</c:v>
                </c:pt>
                <c:pt idx="95">
                  <c:v>129.88</c:v>
                </c:pt>
                <c:pt idx="96">
                  <c:v>3600</c:v>
                </c:pt>
                <c:pt idx="97">
                  <c:v>1.73</c:v>
                </c:pt>
                <c:pt idx="98">
                  <c:v>342.66</c:v>
                </c:pt>
                <c:pt idx="99">
                  <c:v>1.7</c:v>
                </c:pt>
              </c:numCache>
            </c:numRef>
          </c:xVal>
          <c:yVal>
            <c:numRef>
              <c:f>grid90!$T$2:$T$101</c:f>
              <c:numCache>
                <c:formatCode>General</c:formatCode>
                <c:ptCount val="100"/>
                <c:pt idx="0">
                  <c:v>0.106727825</c:v>
                </c:pt>
                <c:pt idx="1">
                  <c:v>1.4605771699999999</c:v>
                </c:pt>
                <c:pt idx="2">
                  <c:v>0.03</c:v>
                </c:pt>
                <c:pt idx="3">
                  <c:v>0.19262438499999998</c:v>
                </c:pt>
                <c:pt idx="4">
                  <c:v>1.9999999999999997E-2</c:v>
                </c:pt>
                <c:pt idx="5">
                  <c:v>0.46843931899999991</c:v>
                </c:pt>
                <c:pt idx="6">
                  <c:v>7.6149286999999996E-2</c:v>
                </c:pt>
                <c:pt idx="7">
                  <c:v>0.36724777199999986</c:v>
                </c:pt>
                <c:pt idx="8">
                  <c:v>0.17566251199999999</c:v>
                </c:pt>
                <c:pt idx="9">
                  <c:v>0.12798713</c:v>
                </c:pt>
                <c:pt idx="10">
                  <c:v>0.19509389499999999</c:v>
                </c:pt>
                <c:pt idx="11">
                  <c:v>0.78566545499999996</c:v>
                </c:pt>
                <c:pt idx="12">
                  <c:v>0.29408245899999996</c:v>
                </c:pt>
                <c:pt idx="13">
                  <c:v>1.9999999999999997E-2</c:v>
                </c:pt>
                <c:pt idx="14">
                  <c:v>0.32882883200000002</c:v>
                </c:pt>
                <c:pt idx="15">
                  <c:v>0.37858808099999997</c:v>
                </c:pt>
                <c:pt idx="16">
                  <c:v>0.21348591399999997</c:v>
                </c:pt>
                <c:pt idx="17">
                  <c:v>0.39874936899999991</c:v>
                </c:pt>
                <c:pt idx="18">
                  <c:v>7.6164627999999998E-2</c:v>
                </c:pt>
                <c:pt idx="19">
                  <c:v>0.48210244799999991</c:v>
                </c:pt>
                <c:pt idx="20">
                  <c:v>0.43350037599999997</c:v>
                </c:pt>
                <c:pt idx="21">
                  <c:v>0.52401156299999996</c:v>
                </c:pt>
                <c:pt idx="22">
                  <c:v>0.22468046899999988</c:v>
                </c:pt>
                <c:pt idx="23">
                  <c:v>0.02</c:v>
                </c:pt>
                <c:pt idx="24">
                  <c:v>0.3102297739999999</c:v>
                </c:pt>
                <c:pt idx="25">
                  <c:v>2.0117494169999999</c:v>
                </c:pt>
                <c:pt idx="26">
                  <c:v>0.16767259000000001</c:v>
                </c:pt>
                <c:pt idx="27">
                  <c:v>0.26416827500000001</c:v>
                </c:pt>
                <c:pt idx="28">
                  <c:v>0.118147745</c:v>
                </c:pt>
                <c:pt idx="29">
                  <c:v>1.0914642050000001</c:v>
                </c:pt>
                <c:pt idx="30">
                  <c:v>0.02</c:v>
                </c:pt>
                <c:pt idx="31">
                  <c:v>0.52736232699999996</c:v>
                </c:pt>
                <c:pt idx="32">
                  <c:v>2.4414181479999999</c:v>
                </c:pt>
                <c:pt idx="33">
                  <c:v>0.71339617799999999</c:v>
                </c:pt>
                <c:pt idx="34">
                  <c:v>7.9916069999999992E-2</c:v>
                </c:pt>
                <c:pt idx="35">
                  <c:v>0.80460545699999997</c:v>
                </c:pt>
                <c:pt idx="36">
                  <c:v>0.33335780100000001</c:v>
                </c:pt>
                <c:pt idx="37">
                  <c:v>0.22889193000000002</c:v>
                </c:pt>
                <c:pt idx="38">
                  <c:v>1.3368121449999999</c:v>
                </c:pt>
                <c:pt idx="39">
                  <c:v>0.58115665399999994</c:v>
                </c:pt>
                <c:pt idx="40">
                  <c:v>0.91621156199999998</c:v>
                </c:pt>
                <c:pt idx="41">
                  <c:v>0.35291003299999996</c:v>
                </c:pt>
                <c:pt idx="42">
                  <c:v>0.02</c:v>
                </c:pt>
                <c:pt idx="43">
                  <c:v>1.276750458</c:v>
                </c:pt>
                <c:pt idx="44">
                  <c:v>1.0168163219999999</c:v>
                </c:pt>
                <c:pt idx="45">
                  <c:v>0.67033475499999995</c:v>
                </c:pt>
                <c:pt idx="46">
                  <c:v>2.8899119799999999</c:v>
                </c:pt>
                <c:pt idx="47">
                  <c:v>0.28283099599999983</c:v>
                </c:pt>
                <c:pt idx="48">
                  <c:v>0.02</c:v>
                </c:pt>
                <c:pt idx="49">
                  <c:v>0.63496943299999986</c:v>
                </c:pt>
                <c:pt idx="50">
                  <c:v>1.1893364409999998</c:v>
                </c:pt>
                <c:pt idx="51">
                  <c:v>2.109141218</c:v>
                </c:pt>
                <c:pt idx="52">
                  <c:v>0.20929584900000001</c:v>
                </c:pt>
                <c:pt idx="53">
                  <c:v>0.68485849600000004</c:v>
                </c:pt>
                <c:pt idx="54">
                  <c:v>2.8665273730000003</c:v>
                </c:pt>
                <c:pt idx="55">
                  <c:v>0.9544931499999999</c:v>
                </c:pt>
                <c:pt idx="56">
                  <c:v>0.58970864899999986</c:v>
                </c:pt>
                <c:pt idx="57">
                  <c:v>5.4486336630000007</c:v>
                </c:pt>
                <c:pt idx="58">
                  <c:v>1.0000000000000002E-2</c:v>
                </c:pt>
                <c:pt idx="59">
                  <c:v>17.021442283999999</c:v>
                </c:pt>
                <c:pt idx="60">
                  <c:v>0.66316304299999995</c:v>
                </c:pt>
                <c:pt idx="61">
                  <c:v>6.35991953</c:v>
                </c:pt>
                <c:pt idx="62">
                  <c:v>20.385729097999999</c:v>
                </c:pt>
                <c:pt idx="63">
                  <c:v>2.0796591010000003</c:v>
                </c:pt>
                <c:pt idx="64">
                  <c:v>1.8178197459999998</c:v>
                </c:pt>
                <c:pt idx="65">
                  <c:v>1.6297696199999998</c:v>
                </c:pt>
                <c:pt idx="66">
                  <c:v>10.045259104000001</c:v>
                </c:pt>
                <c:pt idx="67">
                  <c:v>0.84635556499999998</c:v>
                </c:pt>
                <c:pt idx="68">
                  <c:v>11.815695732000002</c:v>
                </c:pt>
                <c:pt idx="69">
                  <c:v>1.1890639539999999</c:v>
                </c:pt>
                <c:pt idx="70">
                  <c:v>3.1656149039999999</c:v>
                </c:pt>
                <c:pt idx="71">
                  <c:v>45.288377582000003</c:v>
                </c:pt>
                <c:pt idx="72">
                  <c:v>4.769732048999999</c:v>
                </c:pt>
                <c:pt idx="73">
                  <c:v>2.4242982579999999</c:v>
                </c:pt>
                <c:pt idx="74">
                  <c:v>26.277439069</c:v>
                </c:pt>
                <c:pt idx="75">
                  <c:v>2.0000000000000004E-2</c:v>
                </c:pt>
                <c:pt idx="76">
                  <c:v>9.999999999999995E-3</c:v>
                </c:pt>
                <c:pt idx="77">
                  <c:v>3.2140168040000003</c:v>
                </c:pt>
                <c:pt idx="78">
                  <c:v>118.012922886</c:v>
                </c:pt>
                <c:pt idx="79">
                  <c:v>19.178631723999999</c:v>
                </c:pt>
                <c:pt idx="80">
                  <c:v>240.00343226899997</c:v>
                </c:pt>
                <c:pt idx="81">
                  <c:v>9.5624372599999994</c:v>
                </c:pt>
                <c:pt idx="82">
                  <c:v>17.761994437000002</c:v>
                </c:pt>
                <c:pt idx="83">
                  <c:v>0.03</c:v>
                </c:pt>
                <c:pt idx="84">
                  <c:v>5.6536069450000008</c:v>
                </c:pt>
                <c:pt idx="85">
                  <c:v>13.443398863999999</c:v>
                </c:pt>
                <c:pt idx="86">
                  <c:v>4.0000000000000008E-2</c:v>
                </c:pt>
                <c:pt idx="87">
                  <c:v>105.626237225</c:v>
                </c:pt>
                <c:pt idx="88">
                  <c:v>188.83440750100002</c:v>
                </c:pt>
                <c:pt idx="89">
                  <c:v>0.03</c:v>
                </c:pt>
                <c:pt idx="90">
                  <c:v>1472.7715914760001</c:v>
                </c:pt>
                <c:pt idx="91">
                  <c:v>71.776260812000004</c:v>
                </c:pt>
                <c:pt idx="92">
                  <c:v>2.0000000000000004E-2</c:v>
                </c:pt>
                <c:pt idx="93">
                  <c:v>139.457823647</c:v>
                </c:pt>
                <c:pt idx="94">
                  <c:v>1</c:v>
                </c:pt>
                <c:pt idx="95">
                  <c:v>22.390666315000001</c:v>
                </c:pt>
                <c:pt idx="96">
                  <c:v>2084.7059269749998</c:v>
                </c:pt>
                <c:pt idx="97">
                  <c:v>2.0000000000000004E-2</c:v>
                </c:pt>
                <c:pt idx="98">
                  <c:v>199.90357745200001</c:v>
                </c:pt>
                <c:pt idx="99">
                  <c:v>2.0000000000000004E-2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494400"/>
        <c:axId val="255494976"/>
      </c:scatterChart>
      <c:valAx>
        <c:axId val="255494400"/>
        <c:scaling>
          <c:logBase val="10"/>
          <c:orientation val="minMax"/>
          <c:max val="4000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>
                    <a:effectLst/>
                  </a:rPr>
                  <a:t>Runtime WMC_JT (sec) </a:t>
                </a:r>
                <a:endParaRPr lang="en-US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0.398530389583655"/>
              <c:y val="0.889722222222222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55494976"/>
        <c:crossesAt val="0.1"/>
        <c:crossBetween val="midCat"/>
      </c:valAx>
      <c:valAx>
        <c:axId val="255494976"/>
        <c:scaling>
          <c:logBase val="10"/>
          <c:orientation val="minMax"/>
          <c:max val="4000"/>
          <c:min val="0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Runtime c2d (sec)</a:t>
                </a:r>
              </a:p>
            </c:rich>
          </c:tx>
          <c:layout>
            <c:manualLayout>
              <c:xMode val="edge"/>
              <c:yMode val="edge"/>
              <c:x val="4.9673202614379082E-2"/>
              <c:y val="0.249578377170938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55494400"/>
        <c:crossesAt val="0.1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[PR_WMC_JT_DEFAULT_CDCL1.xlsx]grid75!$S$116:$S$117</c:f>
              <c:numCache>
                <c:formatCode>General</c:formatCode>
                <c:ptCount val="2"/>
                <c:pt idx="0">
                  <c:v>0.1</c:v>
                </c:pt>
                <c:pt idx="1">
                  <c:v>4000</c:v>
                </c:pt>
              </c:numCache>
            </c:numRef>
          </c:xVal>
          <c:yVal>
            <c:numRef>
              <c:f>[PR_WMC_JT_DEFAULT_CDCL1.xlsx]grid75!$T$116:$T$117</c:f>
              <c:numCache>
                <c:formatCode>General</c:formatCode>
                <c:ptCount val="2"/>
                <c:pt idx="0">
                  <c:v>0.1</c:v>
                </c:pt>
                <c:pt idx="1">
                  <c:v>4000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497856"/>
        <c:axId val="255498432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noFill/>
              </a:ln>
            </c:spPr>
          </c:marker>
          <c:trendline>
            <c:trendlineType val="linear"/>
            <c:intercept val="0"/>
            <c:dispRSqr val="1"/>
            <c:dispEq val="1"/>
            <c:trendlineLbl>
              <c:layout>
                <c:manualLayout>
                  <c:x val="-3.9477124183006536E-3"/>
                  <c:y val="-2.4418011578339942E-2"/>
                </c:manualLayout>
              </c:layout>
              <c:numFmt formatCode="General" sourceLinked="0"/>
            </c:trendlineLbl>
          </c:trendline>
          <c:xVal>
            <c:numRef>
              <c:f>Segmentation!$D$2:$D$51</c:f>
              <c:numCache>
                <c:formatCode>General</c:formatCode>
                <c:ptCount val="50"/>
                <c:pt idx="0">
                  <c:v>15.19</c:v>
                </c:pt>
                <c:pt idx="1">
                  <c:v>23.86</c:v>
                </c:pt>
                <c:pt idx="2">
                  <c:v>55.19</c:v>
                </c:pt>
                <c:pt idx="3">
                  <c:v>102.22</c:v>
                </c:pt>
                <c:pt idx="4">
                  <c:v>48.17</c:v>
                </c:pt>
                <c:pt idx="5">
                  <c:v>19.88</c:v>
                </c:pt>
                <c:pt idx="6">
                  <c:v>20.16</c:v>
                </c:pt>
                <c:pt idx="7">
                  <c:v>22.11</c:v>
                </c:pt>
                <c:pt idx="8">
                  <c:v>190.13</c:v>
                </c:pt>
                <c:pt idx="9">
                  <c:v>21.57</c:v>
                </c:pt>
                <c:pt idx="10">
                  <c:v>27.54</c:v>
                </c:pt>
                <c:pt idx="11">
                  <c:v>23.27</c:v>
                </c:pt>
                <c:pt idx="12">
                  <c:v>37.340000000000003</c:v>
                </c:pt>
                <c:pt idx="13">
                  <c:v>33.94</c:v>
                </c:pt>
                <c:pt idx="14">
                  <c:v>52.57</c:v>
                </c:pt>
                <c:pt idx="15">
                  <c:v>23.82</c:v>
                </c:pt>
                <c:pt idx="16">
                  <c:v>57.88</c:v>
                </c:pt>
                <c:pt idx="17">
                  <c:v>21.95</c:v>
                </c:pt>
                <c:pt idx="18">
                  <c:v>49.67</c:v>
                </c:pt>
                <c:pt idx="19">
                  <c:v>19.260000000000002</c:v>
                </c:pt>
                <c:pt idx="20">
                  <c:v>42.36</c:v>
                </c:pt>
                <c:pt idx="21">
                  <c:v>26.57</c:v>
                </c:pt>
                <c:pt idx="22">
                  <c:v>81.42</c:v>
                </c:pt>
                <c:pt idx="23">
                  <c:v>34.94</c:v>
                </c:pt>
                <c:pt idx="24">
                  <c:v>51.08</c:v>
                </c:pt>
                <c:pt idx="25">
                  <c:v>89.13</c:v>
                </c:pt>
                <c:pt idx="26">
                  <c:v>16.77</c:v>
                </c:pt>
                <c:pt idx="27">
                  <c:v>41.73</c:v>
                </c:pt>
                <c:pt idx="28">
                  <c:v>50.14</c:v>
                </c:pt>
                <c:pt idx="29">
                  <c:v>50.48</c:v>
                </c:pt>
                <c:pt idx="30">
                  <c:v>41.79</c:v>
                </c:pt>
                <c:pt idx="31">
                  <c:v>36.92</c:v>
                </c:pt>
                <c:pt idx="32">
                  <c:v>21.47</c:v>
                </c:pt>
                <c:pt idx="33">
                  <c:v>60.54</c:v>
                </c:pt>
                <c:pt idx="34">
                  <c:v>47.51</c:v>
                </c:pt>
                <c:pt idx="35">
                  <c:v>38.840000000000003</c:v>
                </c:pt>
                <c:pt idx="36">
                  <c:v>88</c:v>
                </c:pt>
                <c:pt idx="37">
                  <c:v>52.65</c:v>
                </c:pt>
                <c:pt idx="38">
                  <c:v>48.79</c:v>
                </c:pt>
                <c:pt idx="39">
                  <c:v>14.48</c:v>
                </c:pt>
                <c:pt idx="40">
                  <c:v>121.57</c:v>
                </c:pt>
                <c:pt idx="41">
                  <c:v>43.28</c:v>
                </c:pt>
                <c:pt idx="42">
                  <c:v>90.67</c:v>
                </c:pt>
                <c:pt idx="43">
                  <c:v>15.68</c:v>
                </c:pt>
                <c:pt idx="44">
                  <c:v>50.73</c:v>
                </c:pt>
                <c:pt idx="45">
                  <c:v>49.63</c:v>
                </c:pt>
                <c:pt idx="46">
                  <c:v>24.34</c:v>
                </c:pt>
                <c:pt idx="47">
                  <c:v>25.98</c:v>
                </c:pt>
                <c:pt idx="48">
                  <c:v>40.57</c:v>
                </c:pt>
                <c:pt idx="49">
                  <c:v>108.2</c:v>
                </c:pt>
              </c:numCache>
            </c:numRef>
          </c:xVal>
          <c:yVal>
            <c:numRef>
              <c:f>Segmentation!$T$2:$T$51</c:f>
              <c:numCache>
                <c:formatCode>General</c:formatCode>
                <c:ptCount val="50"/>
                <c:pt idx="0">
                  <c:v>22.742230372999998</c:v>
                </c:pt>
                <c:pt idx="1">
                  <c:v>38.424709152999995</c:v>
                </c:pt>
                <c:pt idx="2">
                  <c:v>108.24589452000001</c:v>
                </c:pt>
                <c:pt idx="3">
                  <c:v>210.05491529299999</c:v>
                </c:pt>
                <c:pt idx="4">
                  <c:v>93.360088349000009</c:v>
                </c:pt>
                <c:pt idx="5">
                  <c:v>30.789203241999999</c:v>
                </c:pt>
                <c:pt idx="6">
                  <c:v>32.394192604999994</c:v>
                </c:pt>
                <c:pt idx="7">
                  <c:v>35.966374455999997</c:v>
                </c:pt>
                <c:pt idx="8">
                  <c:v>488.61028679000003</c:v>
                </c:pt>
                <c:pt idx="9">
                  <c:v>34.982296576999993</c:v>
                </c:pt>
                <c:pt idx="10">
                  <c:v>47.059043988999996</c:v>
                </c:pt>
                <c:pt idx="11">
                  <c:v>39.760450771999999</c:v>
                </c:pt>
                <c:pt idx="12">
                  <c:v>69.292662121000006</c:v>
                </c:pt>
                <c:pt idx="13">
                  <c:v>60.302470804999999</c:v>
                </c:pt>
                <c:pt idx="14">
                  <c:v>95.029136594000008</c:v>
                </c:pt>
                <c:pt idx="15">
                  <c:v>44.154540046999998</c:v>
                </c:pt>
                <c:pt idx="16">
                  <c:v>111.96932954900001</c:v>
                </c:pt>
                <c:pt idx="17">
                  <c:v>35.079475042999995</c:v>
                </c:pt>
                <c:pt idx="18">
                  <c:v>94.159362558000012</c:v>
                </c:pt>
                <c:pt idx="19">
                  <c:v>30.381830106000002</c:v>
                </c:pt>
                <c:pt idx="20">
                  <c:v>78.825724836999996</c:v>
                </c:pt>
                <c:pt idx="21">
                  <c:v>50.698854277999999</c:v>
                </c:pt>
                <c:pt idx="22">
                  <c:v>175.20336552199998</c:v>
                </c:pt>
                <c:pt idx="23">
                  <c:v>62.564058951999996</c:v>
                </c:pt>
                <c:pt idx="24">
                  <c:v>89.762540709000007</c:v>
                </c:pt>
                <c:pt idx="25">
                  <c:v>201.92514942</c:v>
                </c:pt>
                <c:pt idx="26">
                  <c:v>26.920000719000001</c:v>
                </c:pt>
                <c:pt idx="27">
                  <c:v>74.649045137000002</c:v>
                </c:pt>
                <c:pt idx="28">
                  <c:v>87.667827411999994</c:v>
                </c:pt>
                <c:pt idx="29">
                  <c:v>93.422515423000007</c:v>
                </c:pt>
                <c:pt idx="30">
                  <c:v>77.59245858700001</c:v>
                </c:pt>
                <c:pt idx="31">
                  <c:v>62.484572713999995</c:v>
                </c:pt>
                <c:pt idx="32">
                  <c:v>34.522045267999992</c:v>
                </c:pt>
                <c:pt idx="33">
                  <c:v>121.39307337400001</c:v>
                </c:pt>
                <c:pt idx="34">
                  <c:v>83.50305628400001</c:v>
                </c:pt>
                <c:pt idx="35">
                  <c:v>74.16529395900001</c:v>
                </c:pt>
                <c:pt idx="36">
                  <c:v>195.75183034299997</c:v>
                </c:pt>
                <c:pt idx="37">
                  <c:v>109.35828323400001</c:v>
                </c:pt>
                <c:pt idx="38">
                  <c:v>92.346224032999999</c:v>
                </c:pt>
                <c:pt idx="39">
                  <c:v>22.181055749999999</c:v>
                </c:pt>
                <c:pt idx="40">
                  <c:v>295.15829794500002</c:v>
                </c:pt>
                <c:pt idx="41">
                  <c:v>88.100093449000013</c:v>
                </c:pt>
                <c:pt idx="42">
                  <c:v>186.62863858200001</c:v>
                </c:pt>
                <c:pt idx="43">
                  <c:v>24.509773515999999</c:v>
                </c:pt>
                <c:pt idx="44">
                  <c:v>102.57108117599999</c:v>
                </c:pt>
                <c:pt idx="45">
                  <c:v>89.826718424000006</c:v>
                </c:pt>
                <c:pt idx="46">
                  <c:v>41.368186452999993</c:v>
                </c:pt>
                <c:pt idx="47">
                  <c:v>42.583267100999997</c:v>
                </c:pt>
                <c:pt idx="48">
                  <c:v>72.283022083000006</c:v>
                </c:pt>
                <c:pt idx="49">
                  <c:v>243.96629193999996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497856"/>
        <c:axId val="255498432"/>
      </c:scatterChart>
      <c:valAx>
        <c:axId val="255497856"/>
        <c:scaling>
          <c:logBase val="10"/>
          <c:orientation val="minMax"/>
          <c:max val="100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>
                    <a:effectLst/>
                  </a:rPr>
                  <a:t>Runtime WMC_JT (sec) </a:t>
                </a:r>
                <a:endParaRPr lang="en-US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0.42205980134836085"/>
              <c:y val="0.880265817836600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55498432"/>
        <c:crossesAt val="10"/>
        <c:crossBetween val="midCat"/>
      </c:valAx>
      <c:valAx>
        <c:axId val="255498432"/>
        <c:scaling>
          <c:logBase val="10"/>
          <c:orientation val="minMax"/>
          <c:max val="1000"/>
          <c:min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Runtime c2d (sec)</a:t>
                </a:r>
              </a:p>
            </c:rich>
          </c:tx>
          <c:layout>
            <c:manualLayout>
              <c:xMode val="edge"/>
              <c:yMode val="edge"/>
              <c:x val="3.6601307189542485E-2"/>
              <c:y val="0.244850244783231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55497856"/>
        <c:crossesAt val="10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21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24.wmf"/><Relationship Id="rId4" Type="http://schemas.openxmlformats.org/officeDocument/2006/relationships/image" Target="../media/image13.wmf"/><Relationship Id="rId9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F75E8F3-D63F-4DD7-9719-B251D296CB57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A34BE33-B168-49C0-941A-5CD7AB44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zh-CN" sz="2800" dirty="0" smtClean="0">
                <a:ea typeface="SimSun" pitchFamily="2" charset="-122"/>
              </a:rPr>
              <a:t>Each </a:t>
            </a:r>
            <a:r>
              <a:rPr lang="en-US" altLang="zh-CN" sz="2800" dirty="0" smtClean="0">
                <a:solidFill>
                  <a:srgbClr val="FFFF99"/>
                </a:solidFill>
                <a:ea typeface="SimSun" pitchFamily="2" charset="-122"/>
              </a:rPr>
              <a:t>literal</a:t>
            </a:r>
            <a:r>
              <a:rPr lang="en-US" altLang="zh-CN" sz="2800" dirty="0" smtClean="0">
                <a:ea typeface="SimSun" pitchFamily="2" charset="-122"/>
              </a:rPr>
              <a:t> has a weight</a:t>
            </a:r>
          </a:p>
          <a:p>
            <a:pPr lvl="1" algn="l" rtl="0"/>
            <a:r>
              <a:rPr lang="en-US" altLang="zh-CN" sz="2400" dirty="0" smtClean="0">
                <a:ea typeface="SimSun" pitchFamily="2" charset="-122"/>
              </a:rPr>
              <a:t>Weight of a model = Product of weight of its literals</a:t>
            </a:r>
          </a:p>
          <a:p>
            <a:pPr lvl="1" algn="l" rtl="0"/>
            <a:r>
              <a:rPr lang="en-US" altLang="zh-CN" sz="2400" dirty="0" smtClean="0">
                <a:ea typeface="SimSun" pitchFamily="2" charset="-122"/>
              </a:rPr>
              <a:t>Weight of a formula = Sum of weight of its models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4BE33-B168-49C0-941A-5CD7AB443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12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dirty="0" smtClean="0"/>
              <a:t>Show that each assignment</a:t>
            </a:r>
            <a:r>
              <a:rPr lang="en-US" baseline="0" dirty="0" smtClean="0"/>
              <a:t> is valid.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baseline="0" dirty="0" smtClean="0"/>
              <a:t>Removing even a single internal node invalidates the assignment.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baseline="0" dirty="0" smtClean="0"/>
              <a:t>Mention that x_4 is safe for context P(v)=x_2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4BE33-B168-49C0-941A-5CD7AB4433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25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4BE33-B168-49C0-941A-5CD7AB4433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63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X_5</a:t>
            </a:r>
            <a:r>
              <a:rPr lang="en-US" baseline="0" dirty="0" smtClean="0"/>
              <a:t> to X_2 edge</a:t>
            </a:r>
          </a:p>
          <a:p>
            <a:pPr algn="l"/>
            <a:r>
              <a:rPr lang="en-US" baseline="0" dirty="0" smtClean="0"/>
              <a:t>X_4 to X_2 non-edge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4BE33-B168-49C0-941A-5CD7AB4433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09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4BE33-B168-49C0-941A-5CD7AB4433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85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4BE33-B168-49C0-941A-5CD7AB4433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85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4BE33-B168-49C0-941A-5CD7AB4433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85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Compression techniques/</a:t>
            </a:r>
            <a:r>
              <a:rPr lang="en-US" baseline="0" dirty="0" smtClean="0"/>
              <a:t> resolution strategies – for generating smaller clauses (</a:t>
            </a:r>
            <a:r>
              <a:rPr lang="en-US" baseline="0" dirty="0" err="1" smtClean="0"/>
              <a:t>a,b,c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o1, a,!b,co1</a:t>
            </a:r>
            <a:r>
              <a:rPr lang="en-US" baseline="0" dirty="0" smtClean="0"/>
              <a:t>) turns to a,c</a:t>
            </a:r>
            <a:r>
              <a:rPr lang="en-US" baseline="0" dirty="0" smtClean="0">
                <a:sym typeface="Wingdings" panose="05000000000000000000" pitchFamily="2" charset="2"/>
              </a:rPr>
              <a:t>o1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4BE33-B168-49C0-941A-5CD7AB443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4BE33-B168-49C0-941A-5CD7AB443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8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itchFamily="34" charset="0"/>
              <a:buChar char="•"/>
            </a:pPr>
            <a:r>
              <a:rPr lang="en-US" dirty="0" smtClean="0"/>
              <a:t>Discuss</a:t>
            </a:r>
            <a:r>
              <a:rPr lang="en-US" baseline="0" dirty="0" smtClean="0"/>
              <a:t> finding maximal cliques ? </a:t>
            </a:r>
          </a:p>
          <a:p>
            <a:pPr marL="628650" lvl="1" indent="-171450" algn="l" rtl="0">
              <a:buFont typeface="Arial" pitchFamily="34" charset="0"/>
              <a:buChar char="•"/>
            </a:pPr>
            <a:r>
              <a:rPr lang="en-US" baseline="0" dirty="0" smtClean="0"/>
              <a:t>Maybe say that maximal cliques are easy to find once the graph is </a:t>
            </a:r>
            <a:r>
              <a:rPr lang="en-US" baseline="0" dirty="0" err="1" smtClean="0"/>
              <a:t>chordal</a:t>
            </a:r>
            <a:r>
              <a:rPr lang="en-US" baseline="0" dirty="0" smtClean="0"/>
              <a:t>.</a:t>
            </a:r>
            <a:endParaRPr lang="en-US" baseline="0" dirty="0"/>
          </a:p>
          <a:p>
            <a:pPr marL="171450" lvl="0" indent="-171450" algn="l" rtl="0">
              <a:buFont typeface="Arial" pitchFamily="34" charset="0"/>
              <a:buChar char="•"/>
            </a:pPr>
            <a:r>
              <a:rPr lang="en-US" baseline="0" dirty="0" smtClean="0"/>
              <a:t>Mention that in our case each DNF term defines a factor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4BE33-B168-49C0-941A-5CD7AB443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03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dirty="0" smtClean="0"/>
              <a:t>Calculating </a:t>
            </a:r>
            <a:r>
              <a:rPr lang="en-US" dirty="0" err="1" smtClean="0"/>
              <a:t>Pr</a:t>
            </a:r>
            <a:r>
              <a:rPr lang="en-US" dirty="0" smtClean="0"/>
              <a:t>(f=1) is equivalent to calculating</a:t>
            </a:r>
            <a:r>
              <a:rPr lang="en-US" baseline="0" dirty="0" smtClean="0"/>
              <a:t> the probability of evidence e: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US" baseline="0" dirty="0" smtClean="0"/>
              <a:t>E is such that in every factor (corresponding to a CNF clause) , there is at least one literal that is assigned 1.</a:t>
            </a:r>
            <a:endParaRPr lang="en-US" dirty="0" smtClean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dirty="0" smtClean="0"/>
              <a:t>Mention that once it is known that f=1 then the variables are no longer independent.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4BE33-B168-49C0-941A-5CD7AB443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1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junction tree algorithm is based on message passing between neighboring nodes.</a:t>
            </a:r>
          </a:p>
          <a:p>
            <a:pPr marL="171450" indent="-171450" algn="l" rtl="0">
              <a:buFont typeface="Arial" pitchFamily="34" charset="0"/>
              <a:buChar char="•"/>
            </a:pPr>
            <a:r>
              <a:rPr lang="en-US" baseline="0" dirty="0" smtClean="0"/>
              <a:t>The protocol is that a node can send a message to its parent only after it has received messages from all of its children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At the end of this one-way pass, the root node holds </a:t>
            </a:r>
            <a:r>
              <a:rPr lang="en-US" sz="2100" dirty="0" smtClean="0"/>
              <a:t>the marginal of the joint probability distribution of the entire variable set.</a:t>
            </a:r>
            <a:endParaRPr lang="he-IL" sz="2100" dirty="0" smtClean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Although we assume that the </a:t>
            </a:r>
            <a:r>
              <a:rPr lang="en-US" baseline="0" dirty="0" err="1" smtClean="0"/>
              <a:t>vars</a:t>
            </a:r>
            <a:r>
              <a:rPr lang="en-US" baseline="0" dirty="0" smtClean="0"/>
              <a:t> are independent, once we introduce evidence that f=0, this is no longer the case.</a:t>
            </a:r>
          </a:p>
          <a:p>
            <a:pPr marL="171450" indent="-171450" algn="l" rtl="0">
              <a:buFont typeface="Arial" pitchFamily="34" charset="0"/>
              <a:buChar char="•"/>
            </a:pPr>
            <a:r>
              <a:rPr lang="en-US" baseline="0" dirty="0" smtClean="0"/>
              <a:t>At the end of the algorithm each clique (and separator) holds the marginal probability of its variables.</a:t>
            </a:r>
          </a:p>
          <a:p>
            <a:pPr marL="171450" indent="-171450" algn="l" rtl="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baseline="0" dirty="0" smtClean="0"/>
              <a:t>אלגוריתם ה-</a:t>
            </a:r>
            <a:r>
              <a:rPr lang="en-US" baseline="0" dirty="0" smtClean="0"/>
              <a:t>junction tree</a:t>
            </a:r>
            <a:r>
              <a:rPr lang="he-IL" baseline="0" dirty="0" smtClean="0"/>
              <a:t> מבוסס על העברת הודעות בין הצמתים בעץ</a:t>
            </a:r>
            <a:endParaRPr lang="en-US" baseline="0" dirty="0" smtClean="0"/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baseline="0" dirty="0" smtClean="0"/>
              <a:t>צומת יכול לשלוח הודעה לאביו רק לאחר שקיבל הודעות מכל בניו</a:t>
            </a: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baseline="0" dirty="0" smtClean="0"/>
              <a:t>לאחר מעבר הודעות מכיוון העלים לשורש, פקטור השורש מכיל את ההתפלגות השולית שנלקחה מתוך ההתפלגות המשותפת של כל המשתנים המקריים.</a:t>
            </a: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baseline="0" dirty="0" smtClean="0"/>
              <a:t>חשוב להדגיש: אמנם המ"מ הם </a:t>
            </a:r>
            <a:r>
              <a:rPr lang="he-IL" baseline="0" dirty="0" err="1" smtClean="0"/>
              <a:t>ב"ת</a:t>
            </a:r>
            <a:r>
              <a:rPr lang="he-IL" baseline="0" dirty="0" smtClean="0"/>
              <a:t> אבל בהינתן שערך הביטוי הוא 0\1, כבר נוצרת תלות בין המ"מ.</a:t>
            </a: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baseline="0" dirty="0" smtClean="0"/>
              <a:t>בסוף האלגוריתם כל קליקה ומפריד מחזיקים את ההתפלגות השולית של המשתנים שהם מכילים</a:t>
            </a:r>
            <a:endParaRPr lang="en-US" baseline="0" dirty="0" smtClean="0"/>
          </a:p>
          <a:p>
            <a:pPr marL="171450" indent="-171450" algn="l" rtl="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4BE33-B168-49C0-941A-5CD7AB443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5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4BE33-B168-49C0-941A-5CD7AB4433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85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Mention</a:t>
            </a:r>
            <a:r>
              <a:rPr lang="en-US" baseline="0" dirty="0" smtClean="0"/>
              <a:t> goal: Set of mutual exclusive and exhaustive valid assignments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4BE33-B168-49C0-941A-5CD7AB4433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42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dirty="0" smtClean="0"/>
              <a:t>Explain</a:t>
            </a:r>
            <a:r>
              <a:rPr lang="en-US" baseline="0" dirty="0" smtClean="0"/>
              <a:t> why tabular factors are not a good fit.</a:t>
            </a:r>
            <a:endParaRPr lang="en-US" dirty="0" smtClean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dirty="0" smtClean="0"/>
              <a:t>Show that each assignment</a:t>
            </a:r>
            <a:r>
              <a:rPr lang="en-US" baseline="0" dirty="0" smtClean="0"/>
              <a:t> is valid.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baseline="0" dirty="0" smtClean="0"/>
              <a:t>Removing even a single internal node invalidates the assignment.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4BE33-B168-49C0-941A-5CD7AB4433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2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8303" y="1397001"/>
            <a:ext cx="8432519" cy="1577805"/>
          </a:xfrm>
        </p:spPr>
        <p:txBody>
          <a:bodyPr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476" y="3302001"/>
            <a:ext cx="8431213" cy="280035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4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1_SlideBack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59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0"/>
            <a:ext cx="8401844" cy="9657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94" y="1270001"/>
            <a:ext cx="8413750" cy="53604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0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11_SlideBack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59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8402638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1" y="1270000"/>
            <a:ext cx="4130675" cy="535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6" y="1270000"/>
            <a:ext cx="4132263" cy="535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9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5594" y="177273"/>
            <a:ext cx="8401844" cy="9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102413" tIns="51206" rIns="102413" bIns="512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5594" y="1524001"/>
            <a:ext cx="8413750" cy="510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2"/>
          </a:solidFill>
          <a:effectLst>
            <a:outerShdw blurRad="50800" dist="38100" dir="2700000">
              <a:schemeClr val="accent1">
                <a:alpha val="43000"/>
              </a:schemeClr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512064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pitchFamily="-108" charset="0"/>
        </a:defRPr>
      </a:lvl6pPr>
      <a:lvl7pPr marL="1024128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pitchFamily="-108" charset="0"/>
        </a:defRPr>
      </a:lvl7pPr>
      <a:lvl8pPr marL="1536192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pitchFamily="-108" charset="0"/>
        </a:defRPr>
      </a:lvl8pPr>
      <a:lvl9pPr marL="2048256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pitchFamily="-108" charset="0"/>
        </a:defRPr>
      </a:lvl9pPr>
    </p:titleStyle>
    <p:bodyStyle>
      <a:lvl1pPr marL="382270" indent="-382270" algn="l" rtl="0" eaLnBrk="1" fontAlgn="base" hangingPunct="1">
        <a:lnSpc>
          <a:spcPct val="110000"/>
        </a:lnSpc>
        <a:spcBef>
          <a:spcPts val="665"/>
        </a:spcBef>
        <a:spcAft>
          <a:spcPts val="665"/>
        </a:spcAft>
        <a:buClr>
          <a:srgbClr val="0C569E"/>
        </a:buClr>
        <a:buSzPct val="110000"/>
        <a:buChar char="•"/>
        <a:defRPr sz="35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831215" indent="-320040" algn="l" rtl="0" eaLnBrk="1" fontAlgn="base" hangingPunct="1">
        <a:lnSpc>
          <a:spcPct val="110000"/>
        </a:lnSpc>
        <a:spcBef>
          <a:spcPts val="665"/>
        </a:spcBef>
        <a:spcAft>
          <a:spcPts val="665"/>
        </a:spcAft>
        <a:buClr>
          <a:srgbClr val="0C569E"/>
        </a:buClr>
        <a:buSzPct val="110000"/>
        <a:buFont typeface="Arial" pitchFamily="34" charset="0"/>
        <a:buChar char="–"/>
        <a:defRPr sz="29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2pPr>
      <a:lvl3pPr marL="1280160" indent="-255588" algn="l" rtl="0" eaLnBrk="1" fontAlgn="base" hangingPunct="1">
        <a:lnSpc>
          <a:spcPct val="110000"/>
        </a:lnSpc>
        <a:spcBef>
          <a:spcPts val="665"/>
        </a:spcBef>
        <a:spcAft>
          <a:spcPts val="665"/>
        </a:spcAft>
        <a:buClr>
          <a:srgbClr val="0C569E"/>
        </a:buClr>
        <a:buSzPct val="110000"/>
        <a:buChar char="•"/>
        <a:defRPr sz="24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3pPr>
      <a:lvl4pPr marL="1791335" indent="-255588" algn="l" rtl="0" eaLnBrk="1" fontAlgn="base" hangingPunct="1">
        <a:lnSpc>
          <a:spcPct val="110000"/>
        </a:lnSpc>
        <a:spcBef>
          <a:spcPts val="665"/>
        </a:spcBef>
        <a:spcAft>
          <a:spcPts val="665"/>
        </a:spcAft>
        <a:buClr>
          <a:srgbClr val="0C569E"/>
        </a:buClr>
        <a:buSzPct val="110000"/>
        <a:buFont typeface="Arial" pitchFamily="34" charset="0"/>
        <a:buChar char="–"/>
        <a:defRPr sz="2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4pPr>
      <a:lvl5pPr marL="2302510" indent="-255588" algn="l" rtl="0" eaLnBrk="1" fontAlgn="base" hangingPunct="1">
        <a:lnSpc>
          <a:spcPct val="110000"/>
        </a:lnSpc>
        <a:spcBef>
          <a:spcPts val="665"/>
        </a:spcBef>
        <a:spcAft>
          <a:spcPts val="665"/>
        </a:spcAft>
        <a:buClr>
          <a:srgbClr val="0C569E"/>
        </a:buClr>
        <a:buSzPct val="110000"/>
        <a:buFont typeface="Arial" pitchFamily="34" charset="0"/>
        <a:buChar char="›"/>
        <a:defRPr sz="2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5pPr>
      <a:lvl6pPr marL="2816352" indent="-256032" algn="l" rtl="0" eaLnBrk="1" fontAlgn="base" hangingPunct="1">
        <a:lnSpc>
          <a:spcPct val="110000"/>
        </a:lnSpc>
        <a:spcBef>
          <a:spcPts val="672"/>
        </a:spcBef>
        <a:spcAft>
          <a:spcPts val="672"/>
        </a:spcAft>
        <a:buClr>
          <a:schemeClr val="accent2"/>
        </a:buClr>
        <a:buSzPct val="110000"/>
        <a:buFont typeface="Arial" pitchFamily="-108" charset="0"/>
        <a:buChar char="›"/>
        <a:defRPr sz="2200">
          <a:solidFill>
            <a:schemeClr val="tx2"/>
          </a:solidFill>
          <a:latin typeface="+mn-lt"/>
          <a:ea typeface="ＭＳ Ｐゴシック" pitchFamily="-108" charset="-128"/>
        </a:defRPr>
      </a:lvl6pPr>
      <a:lvl7pPr marL="3328416" indent="-256032" algn="l" rtl="0" eaLnBrk="1" fontAlgn="base" hangingPunct="1">
        <a:lnSpc>
          <a:spcPct val="110000"/>
        </a:lnSpc>
        <a:spcBef>
          <a:spcPts val="672"/>
        </a:spcBef>
        <a:spcAft>
          <a:spcPts val="672"/>
        </a:spcAft>
        <a:buClr>
          <a:schemeClr val="accent2"/>
        </a:buClr>
        <a:buSzPct val="110000"/>
        <a:buFont typeface="Arial" pitchFamily="-108" charset="0"/>
        <a:buChar char="›"/>
        <a:defRPr sz="2200">
          <a:solidFill>
            <a:schemeClr val="tx2"/>
          </a:solidFill>
          <a:latin typeface="+mn-lt"/>
          <a:ea typeface="ＭＳ Ｐゴシック" pitchFamily="-108" charset="-128"/>
        </a:defRPr>
      </a:lvl7pPr>
      <a:lvl8pPr marL="3840480" indent="-256032" algn="l" rtl="0" eaLnBrk="1" fontAlgn="base" hangingPunct="1">
        <a:lnSpc>
          <a:spcPct val="110000"/>
        </a:lnSpc>
        <a:spcBef>
          <a:spcPts val="672"/>
        </a:spcBef>
        <a:spcAft>
          <a:spcPts val="672"/>
        </a:spcAft>
        <a:buClr>
          <a:schemeClr val="accent2"/>
        </a:buClr>
        <a:buSzPct val="110000"/>
        <a:buFont typeface="Arial" pitchFamily="-108" charset="0"/>
        <a:buChar char="›"/>
        <a:defRPr sz="2200">
          <a:solidFill>
            <a:schemeClr val="tx2"/>
          </a:solidFill>
          <a:latin typeface="+mn-lt"/>
          <a:ea typeface="ＭＳ Ｐゴシック" pitchFamily="-108" charset="-128"/>
        </a:defRPr>
      </a:lvl8pPr>
      <a:lvl9pPr marL="4352544" indent="-256032" algn="l" rtl="0" eaLnBrk="1" fontAlgn="base" hangingPunct="1">
        <a:lnSpc>
          <a:spcPct val="110000"/>
        </a:lnSpc>
        <a:spcBef>
          <a:spcPts val="672"/>
        </a:spcBef>
        <a:spcAft>
          <a:spcPts val="672"/>
        </a:spcAft>
        <a:buClr>
          <a:schemeClr val="accent2"/>
        </a:buClr>
        <a:buSzPct val="110000"/>
        <a:buFont typeface="Arial" pitchFamily="-108" charset="0"/>
        <a:buChar char="›"/>
        <a:defRPr sz="2200">
          <a:solidFill>
            <a:schemeClr val="tx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64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128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256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384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448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512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3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3.wmf"/><Relationship Id="rId24" Type="http://schemas.openxmlformats.org/officeDocument/2006/relationships/image" Target="../media/image162.png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png"/><Relationship Id="rId18" Type="http://schemas.openxmlformats.org/officeDocument/2006/relationships/image" Target="../media/image140.png"/><Relationship Id="rId26" Type="http://schemas.openxmlformats.org/officeDocument/2006/relationships/image" Target="../media/image143.png"/><Relationship Id="rId39" Type="http://schemas.openxmlformats.org/officeDocument/2006/relationships/image" Target="../media/image215.png"/><Relationship Id="rId21" Type="http://schemas.openxmlformats.org/officeDocument/2006/relationships/image" Target="../media/image99.png"/><Relationship Id="rId34" Type="http://schemas.openxmlformats.org/officeDocument/2006/relationships/image" Target="../media/image209.png"/><Relationship Id="rId7" Type="http://schemas.openxmlformats.org/officeDocument/2006/relationships/image" Target="../media/image131.png"/><Relationship Id="rId2" Type="http://schemas.openxmlformats.org/officeDocument/2006/relationships/image" Target="../media/image201.png"/><Relationship Id="rId16" Type="http://schemas.openxmlformats.org/officeDocument/2006/relationships/image" Target="../media/image139.png"/><Relationship Id="rId20" Type="http://schemas.openxmlformats.org/officeDocument/2006/relationships/image" Target="../media/image98.png"/><Relationship Id="rId29" Type="http://schemas.openxmlformats.org/officeDocument/2006/relationships/image" Target="../media/image204.png"/><Relationship Id="rId41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24" Type="http://schemas.openxmlformats.org/officeDocument/2006/relationships/image" Target="../media/image142.png"/><Relationship Id="rId32" Type="http://schemas.openxmlformats.org/officeDocument/2006/relationships/image" Target="../media/image207.png"/><Relationship Id="rId37" Type="http://schemas.openxmlformats.org/officeDocument/2006/relationships/image" Target="../media/image213.png"/><Relationship Id="rId40" Type="http://schemas.openxmlformats.org/officeDocument/2006/relationships/image" Target="../media/image216.png"/><Relationship Id="rId5" Type="http://schemas.openxmlformats.org/officeDocument/2006/relationships/image" Target="../media/image129.png"/><Relationship Id="rId15" Type="http://schemas.openxmlformats.org/officeDocument/2006/relationships/image" Target="../media/image1380.png"/><Relationship Id="rId23" Type="http://schemas.openxmlformats.org/officeDocument/2006/relationships/image" Target="../media/image141.png"/><Relationship Id="rId28" Type="http://schemas.openxmlformats.org/officeDocument/2006/relationships/image" Target="../media/image203.png"/><Relationship Id="rId36" Type="http://schemas.openxmlformats.org/officeDocument/2006/relationships/image" Target="../media/image212.png"/><Relationship Id="rId10" Type="http://schemas.openxmlformats.org/officeDocument/2006/relationships/image" Target="../media/image134.png"/><Relationship Id="rId19" Type="http://schemas.openxmlformats.org/officeDocument/2006/relationships/image" Target="../media/image97.png"/><Relationship Id="rId31" Type="http://schemas.openxmlformats.org/officeDocument/2006/relationships/image" Target="../media/image206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7.png"/><Relationship Id="rId22" Type="http://schemas.openxmlformats.org/officeDocument/2006/relationships/image" Target="../media/image100.png"/><Relationship Id="rId27" Type="http://schemas.openxmlformats.org/officeDocument/2006/relationships/image" Target="../media/image202.png"/><Relationship Id="rId30" Type="http://schemas.openxmlformats.org/officeDocument/2006/relationships/image" Target="../media/image205.png"/><Relationship Id="rId35" Type="http://schemas.openxmlformats.org/officeDocument/2006/relationships/image" Target="../media/image211.png"/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12" Type="http://schemas.openxmlformats.org/officeDocument/2006/relationships/image" Target="../media/image136.png"/><Relationship Id="rId17" Type="http://schemas.openxmlformats.org/officeDocument/2006/relationships/image" Target="../media/image95.png"/><Relationship Id="rId25" Type="http://schemas.openxmlformats.org/officeDocument/2006/relationships/image" Target="../media/image102.png"/><Relationship Id="rId33" Type="http://schemas.openxmlformats.org/officeDocument/2006/relationships/image" Target="../media/image208.png"/><Relationship Id="rId38" Type="http://schemas.openxmlformats.org/officeDocument/2006/relationships/image" Target="../media/image2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7.png"/><Relationship Id="rId18" Type="http://schemas.openxmlformats.org/officeDocument/2006/relationships/image" Target="../media/image97.png"/><Relationship Id="rId26" Type="http://schemas.openxmlformats.org/officeDocument/2006/relationships/image" Target="../media/image202.png"/><Relationship Id="rId39" Type="http://schemas.openxmlformats.org/officeDocument/2006/relationships/image" Target="../media/image216.png"/><Relationship Id="rId21" Type="http://schemas.openxmlformats.org/officeDocument/2006/relationships/image" Target="../media/image100.png"/><Relationship Id="rId34" Type="http://schemas.openxmlformats.org/officeDocument/2006/relationships/image" Target="../media/image211.png"/><Relationship Id="rId42" Type="http://schemas.openxmlformats.org/officeDocument/2006/relationships/image" Target="../media/image221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29" Type="http://schemas.openxmlformats.org/officeDocument/2006/relationships/image" Target="../media/image205.png"/><Relationship Id="rId41" Type="http://schemas.openxmlformats.org/officeDocument/2006/relationships/image" Target="../media/image2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image" Target="../media/image102.png"/><Relationship Id="rId32" Type="http://schemas.openxmlformats.org/officeDocument/2006/relationships/image" Target="../media/image208.png"/><Relationship Id="rId37" Type="http://schemas.openxmlformats.org/officeDocument/2006/relationships/image" Target="../media/image214.png"/><Relationship Id="rId40" Type="http://schemas.openxmlformats.org/officeDocument/2006/relationships/image" Target="../media/image2180.png"/><Relationship Id="rId5" Type="http://schemas.openxmlformats.org/officeDocument/2006/relationships/image" Target="../media/image130.png"/><Relationship Id="rId15" Type="http://schemas.openxmlformats.org/officeDocument/2006/relationships/image" Target="../media/image139.png"/><Relationship Id="rId23" Type="http://schemas.openxmlformats.org/officeDocument/2006/relationships/image" Target="../media/image142.png"/><Relationship Id="rId28" Type="http://schemas.openxmlformats.org/officeDocument/2006/relationships/image" Target="../media/image204.png"/><Relationship Id="rId36" Type="http://schemas.openxmlformats.org/officeDocument/2006/relationships/image" Target="../media/image213.png"/><Relationship Id="rId10" Type="http://schemas.openxmlformats.org/officeDocument/2006/relationships/image" Target="../media/image135.png"/><Relationship Id="rId19" Type="http://schemas.openxmlformats.org/officeDocument/2006/relationships/image" Target="../media/image98.png"/><Relationship Id="rId31" Type="http://schemas.openxmlformats.org/officeDocument/2006/relationships/image" Target="../media/image207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80.png"/><Relationship Id="rId22" Type="http://schemas.openxmlformats.org/officeDocument/2006/relationships/image" Target="../media/image141.png"/><Relationship Id="rId27" Type="http://schemas.openxmlformats.org/officeDocument/2006/relationships/image" Target="../media/image203.png"/><Relationship Id="rId30" Type="http://schemas.openxmlformats.org/officeDocument/2006/relationships/image" Target="../media/image206.png"/><Relationship Id="rId35" Type="http://schemas.openxmlformats.org/officeDocument/2006/relationships/image" Target="../media/image212.png"/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12" Type="http://schemas.openxmlformats.org/officeDocument/2006/relationships/image" Target="../media/image93.png"/><Relationship Id="rId17" Type="http://schemas.openxmlformats.org/officeDocument/2006/relationships/image" Target="../media/image140.png"/><Relationship Id="rId25" Type="http://schemas.openxmlformats.org/officeDocument/2006/relationships/image" Target="../media/image143.png"/><Relationship Id="rId33" Type="http://schemas.openxmlformats.org/officeDocument/2006/relationships/image" Target="../media/image209.png"/><Relationship Id="rId38" Type="http://schemas.openxmlformats.org/officeDocument/2006/relationships/image" Target="../media/image21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png"/><Relationship Id="rId18" Type="http://schemas.openxmlformats.org/officeDocument/2006/relationships/image" Target="../media/image140.png"/><Relationship Id="rId26" Type="http://schemas.openxmlformats.org/officeDocument/2006/relationships/image" Target="../media/image237.png"/><Relationship Id="rId39" Type="http://schemas.openxmlformats.org/officeDocument/2006/relationships/image" Target="../media/image250.png"/><Relationship Id="rId21" Type="http://schemas.openxmlformats.org/officeDocument/2006/relationships/image" Target="../media/image99.png"/><Relationship Id="rId34" Type="http://schemas.openxmlformats.org/officeDocument/2006/relationships/image" Target="../media/image245.png"/><Relationship Id="rId42" Type="http://schemas.openxmlformats.org/officeDocument/2006/relationships/image" Target="../media/image253.png"/><Relationship Id="rId7" Type="http://schemas.openxmlformats.org/officeDocument/2006/relationships/image" Target="../media/image2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4.png"/><Relationship Id="rId20" Type="http://schemas.openxmlformats.org/officeDocument/2006/relationships/image" Target="../media/image98.png"/><Relationship Id="rId29" Type="http://schemas.openxmlformats.org/officeDocument/2006/relationships/image" Target="../media/image240.png"/><Relationship Id="rId41" Type="http://schemas.openxmlformats.org/officeDocument/2006/relationships/image" Target="../media/image2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5.png"/><Relationship Id="rId11" Type="http://schemas.openxmlformats.org/officeDocument/2006/relationships/image" Target="../media/image230.png"/><Relationship Id="rId24" Type="http://schemas.openxmlformats.org/officeDocument/2006/relationships/image" Target="../media/image236.png"/><Relationship Id="rId32" Type="http://schemas.openxmlformats.org/officeDocument/2006/relationships/image" Target="../media/image243.png"/><Relationship Id="rId37" Type="http://schemas.openxmlformats.org/officeDocument/2006/relationships/image" Target="../media/image248.png"/><Relationship Id="rId40" Type="http://schemas.openxmlformats.org/officeDocument/2006/relationships/image" Target="../media/image251.png"/><Relationship Id="rId5" Type="http://schemas.openxmlformats.org/officeDocument/2006/relationships/image" Target="../media/image224.png"/><Relationship Id="rId15" Type="http://schemas.openxmlformats.org/officeDocument/2006/relationships/image" Target="../media/image233.png"/><Relationship Id="rId23" Type="http://schemas.openxmlformats.org/officeDocument/2006/relationships/image" Target="../media/image235.png"/><Relationship Id="rId28" Type="http://schemas.openxmlformats.org/officeDocument/2006/relationships/image" Target="../media/image239.png"/><Relationship Id="rId36" Type="http://schemas.openxmlformats.org/officeDocument/2006/relationships/image" Target="../media/image247.png"/><Relationship Id="rId10" Type="http://schemas.openxmlformats.org/officeDocument/2006/relationships/image" Target="../media/image229.png"/><Relationship Id="rId19" Type="http://schemas.openxmlformats.org/officeDocument/2006/relationships/image" Target="../media/image97.png"/><Relationship Id="rId31" Type="http://schemas.openxmlformats.org/officeDocument/2006/relationships/image" Target="../media/image242.png"/><Relationship Id="rId44" Type="http://schemas.openxmlformats.org/officeDocument/2006/relationships/image" Target="../media/image255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Relationship Id="rId14" Type="http://schemas.openxmlformats.org/officeDocument/2006/relationships/image" Target="../media/image232.png"/><Relationship Id="rId22" Type="http://schemas.openxmlformats.org/officeDocument/2006/relationships/image" Target="../media/image100.png"/><Relationship Id="rId27" Type="http://schemas.openxmlformats.org/officeDocument/2006/relationships/image" Target="../media/image238.png"/><Relationship Id="rId30" Type="http://schemas.openxmlformats.org/officeDocument/2006/relationships/image" Target="../media/image241.png"/><Relationship Id="rId35" Type="http://schemas.openxmlformats.org/officeDocument/2006/relationships/image" Target="../media/image246.png"/><Relationship Id="rId43" Type="http://schemas.openxmlformats.org/officeDocument/2006/relationships/image" Target="../media/image254.png"/><Relationship Id="rId8" Type="http://schemas.openxmlformats.org/officeDocument/2006/relationships/image" Target="../media/image227.png"/><Relationship Id="rId3" Type="http://schemas.openxmlformats.org/officeDocument/2006/relationships/image" Target="../media/image222.png"/><Relationship Id="rId12" Type="http://schemas.openxmlformats.org/officeDocument/2006/relationships/image" Target="../media/image231.png"/><Relationship Id="rId17" Type="http://schemas.openxmlformats.org/officeDocument/2006/relationships/image" Target="../media/image95.png"/><Relationship Id="rId25" Type="http://schemas.openxmlformats.org/officeDocument/2006/relationships/image" Target="../media/image102.png"/><Relationship Id="rId33" Type="http://schemas.openxmlformats.org/officeDocument/2006/relationships/image" Target="../media/image244.png"/><Relationship Id="rId38" Type="http://schemas.openxmlformats.org/officeDocument/2006/relationships/image" Target="../media/image2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0.png"/><Relationship Id="rId5" Type="http://schemas.openxmlformats.org/officeDocument/2006/relationships/image" Target="../media/image2290.png"/><Relationship Id="rId4" Type="http://schemas.openxmlformats.org/officeDocument/2006/relationships/image" Target="../media/image228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6.png"/><Relationship Id="rId18" Type="http://schemas.openxmlformats.org/officeDocument/2006/relationships/image" Target="../media/image270.png"/><Relationship Id="rId26" Type="http://schemas.openxmlformats.org/officeDocument/2006/relationships/image" Target="../media/image272.png"/><Relationship Id="rId39" Type="http://schemas.openxmlformats.org/officeDocument/2006/relationships/image" Target="../media/image284.png"/><Relationship Id="rId21" Type="http://schemas.openxmlformats.org/officeDocument/2006/relationships/image" Target="../media/image97.png"/><Relationship Id="rId34" Type="http://schemas.openxmlformats.org/officeDocument/2006/relationships/image" Target="../media/image279.png"/><Relationship Id="rId42" Type="http://schemas.openxmlformats.org/officeDocument/2006/relationships/image" Target="../media/image287.png"/><Relationship Id="rId47" Type="http://schemas.openxmlformats.org/officeDocument/2006/relationships/image" Target="../media/image1321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8.png"/><Relationship Id="rId29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11" Type="http://schemas.openxmlformats.org/officeDocument/2006/relationships/image" Target="../media/image264.png"/><Relationship Id="rId24" Type="http://schemas.openxmlformats.org/officeDocument/2006/relationships/image" Target="../media/image100.png"/><Relationship Id="rId32" Type="http://schemas.openxmlformats.org/officeDocument/2006/relationships/image" Target="../media/image277.png"/><Relationship Id="rId37" Type="http://schemas.openxmlformats.org/officeDocument/2006/relationships/image" Target="../media/image282.png"/><Relationship Id="rId40" Type="http://schemas.openxmlformats.org/officeDocument/2006/relationships/image" Target="../media/image285.png"/><Relationship Id="rId45" Type="http://schemas.openxmlformats.org/officeDocument/2006/relationships/image" Target="../media/image1301.png"/><Relationship Id="rId5" Type="http://schemas.openxmlformats.org/officeDocument/2006/relationships/image" Target="../media/image258.png"/><Relationship Id="rId15" Type="http://schemas.openxmlformats.org/officeDocument/2006/relationships/image" Target="../media/image93.png"/><Relationship Id="rId23" Type="http://schemas.openxmlformats.org/officeDocument/2006/relationships/image" Target="../media/image99.png"/><Relationship Id="rId28" Type="http://schemas.openxmlformats.org/officeDocument/2006/relationships/image" Target="../media/image273.png"/><Relationship Id="rId36" Type="http://schemas.openxmlformats.org/officeDocument/2006/relationships/image" Target="../media/image281.png"/><Relationship Id="rId10" Type="http://schemas.openxmlformats.org/officeDocument/2006/relationships/image" Target="../media/image263.png"/><Relationship Id="rId19" Type="http://schemas.openxmlformats.org/officeDocument/2006/relationships/image" Target="../media/image95.png"/><Relationship Id="rId31" Type="http://schemas.openxmlformats.org/officeDocument/2006/relationships/image" Target="../media/image276.png"/><Relationship Id="rId44" Type="http://schemas.openxmlformats.org/officeDocument/2006/relationships/image" Target="../media/image1291.png"/><Relationship Id="rId4" Type="http://schemas.openxmlformats.org/officeDocument/2006/relationships/image" Target="../media/image257.png"/><Relationship Id="rId9" Type="http://schemas.openxmlformats.org/officeDocument/2006/relationships/image" Target="../media/image262.png"/><Relationship Id="rId14" Type="http://schemas.openxmlformats.org/officeDocument/2006/relationships/image" Target="../media/image267.png"/><Relationship Id="rId22" Type="http://schemas.openxmlformats.org/officeDocument/2006/relationships/image" Target="../media/image98.png"/><Relationship Id="rId27" Type="http://schemas.openxmlformats.org/officeDocument/2006/relationships/image" Target="../media/image102.png"/><Relationship Id="rId30" Type="http://schemas.openxmlformats.org/officeDocument/2006/relationships/image" Target="../media/image275.png"/><Relationship Id="rId35" Type="http://schemas.openxmlformats.org/officeDocument/2006/relationships/image" Target="../media/image280.png"/><Relationship Id="rId43" Type="http://schemas.openxmlformats.org/officeDocument/2006/relationships/image" Target="../media/image1281.png"/><Relationship Id="rId48" Type="http://schemas.openxmlformats.org/officeDocument/2006/relationships/image" Target="../media/image288.png"/><Relationship Id="rId8" Type="http://schemas.openxmlformats.org/officeDocument/2006/relationships/image" Target="../media/image261.png"/><Relationship Id="rId3" Type="http://schemas.openxmlformats.org/officeDocument/2006/relationships/image" Target="../media/image256.png"/><Relationship Id="rId12" Type="http://schemas.openxmlformats.org/officeDocument/2006/relationships/image" Target="../media/image265.png"/><Relationship Id="rId17" Type="http://schemas.openxmlformats.org/officeDocument/2006/relationships/image" Target="../media/image269.png"/><Relationship Id="rId25" Type="http://schemas.openxmlformats.org/officeDocument/2006/relationships/image" Target="../media/image271.png"/><Relationship Id="rId33" Type="http://schemas.openxmlformats.org/officeDocument/2006/relationships/image" Target="../media/image278.png"/><Relationship Id="rId38" Type="http://schemas.openxmlformats.org/officeDocument/2006/relationships/image" Target="../media/image283.png"/><Relationship Id="rId46" Type="http://schemas.openxmlformats.org/officeDocument/2006/relationships/image" Target="../media/image1312.png"/><Relationship Id="rId20" Type="http://schemas.openxmlformats.org/officeDocument/2006/relationships/image" Target="../media/image140.png"/><Relationship Id="rId41" Type="http://schemas.openxmlformats.org/officeDocument/2006/relationships/image" Target="../media/image28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7" Type="http://schemas.openxmlformats.org/officeDocument/2006/relationships/image" Target="../media/image251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0.png"/><Relationship Id="rId5" Type="http://schemas.openxmlformats.org/officeDocument/2006/relationships/image" Target="../media/image2490.png"/><Relationship Id="rId4" Type="http://schemas.openxmlformats.org/officeDocument/2006/relationships/image" Target="../media/image248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6.png"/><Relationship Id="rId18" Type="http://schemas.openxmlformats.org/officeDocument/2006/relationships/image" Target="../media/image270.png"/><Relationship Id="rId26" Type="http://schemas.openxmlformats.org/officeDocument/2006/relationships/image" Target="../media/image272.png"/><Relationship Id="rId39" Type="http://schemas.openxmlformats.org/officeDocument/2006/relationships/image" Target="../media/image284.png"/><Relationship Id="rId21" Type="http://schemas.openxmlformats.org/officeDocument/2006/relationships/image" Target="../media/image97.png"/><Relationship Id="rId34" Type="http://schemas.openxmlformats.org/officeDocument/2006/relationships/image" Target="../media/image279.png"/><Relationship Id="rId42" Type="http://schemas.openxmlformats.org/officeDocument/2006/relationships/image" Target="../media/image294.png"/><Relationship Id="rId47" Type="http://schemas.openxmlformats.org/officeDocument/2006/relationships/image" Target="../media/image1321.png"/><Relationship Id="rId50" Type="http://schemas.openxmlformats.org/officeDocument/2006/relationships/image" Target="../media/image28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68.png"/><Relationship Id="rId29" Type="http://schemas.openxmlformats.org/officeDocument/2006/relationships/image" Target="../media/image274.png"/><Relationship Id="rId11" Type="http://schemas.openxmlformats.org/officeDocument/2006/relationships/image" Target="../media/image264.png"/><Relationship Id="rId24" Type="http://schemas.openxmlformats.org/officeDocument/2006/relationships/image" Target="../media/image100.png"/><Relationship Id="rId32" Type="http://schemas.openxmlformats.org/officeDocument/2006/relationships/image" Target="../media/image277.png"/><Relationship Id="rId37" Type="http://schemas.openxmlformats.org/officeDocument/2006/relationships/image" Target="../media/image282.png"/><Relationship Id="rId40" Type="http://schemas.openxmlformats.org/officeDocument/2006/relationships/image" Target="../media/image285.png"/><Relationship Id="rId45" Type="http://schemas.openxmlformats.org/officeDocument/2006/relationships/image" Target="../media/image1301.png"/><Relationship Id="rId5" Type="http://schemas.openxmlformats.org/officeDocument/2006/relationships/image" Target="../media/image258.png"/><Relationship Id="rId15" Type="http://schemas.openxmlformats.org/officeDocument/2006/relationships/image" Target="../media/image93.png"/><Relationship Id="rId23" Type="http://schemas.openxmlformats.org/officeDocument/2006/relationships/image" Target="../media/image99.png"/><Relationship Id="rId28" Type="http://schemas.openxmlformats.org/officeDocument/2006/relationships/image" Target="../media/image273.png"/><Relationship Id="rId36" Type="http://schemas.openxmlformats.org/officeDocument/2006/relationships/image" Target="../media/image281.png"/><Relationship Id="rId49" Type="http://schemas.openxmlformats.org/officeDocument/2006/relationships/image" Target="../media/image296.png"/><Relationship Id="rId10" Type="http://schemas.openxmlformats.org/officeDocument/2006/relationships/image" Target="../media/image263.png"/><Relationship Id="rId19" Type="http://schemas.openxmlformats.org/officeDocument/2006/relationships/image" Target="../media/image95.png"/><Relationship Id="rId31" Type="http://schemas.openxmlformats.org/officeDocument/2006/relationships/image" Target="../media/image276.png"/><Relationship Id="rId44" Type="http://schemas.openxmlformats.org/officeDocument/2006/relationships/image" Target="../media/image1291.png"/><Relationship Id="rId4" Type="http://schemas.openxmlformats.org/officeDocument/2006/relationships/image" Target="../media/image293.png"/><Relationship Id="rId9" Type="http://schemas.openxmlformats.org/officeDocument/2006/relationships/image" Target="../media/image262.png"/><Relationship Id="rId14" Type="http://schemas.openxmlformats.org/officeDocument/2006/relationships/image" Target="../media/image267.png"/><Relationship Id="rId22" Type="http://schemas.openxmlformats.org/officeDocument/2006/relationships/image" Target="../media/image98.png"/><Relationship Id="rId27" Type="http://schemas.openxmlformats.org/officeDocument/2006/relationships/image" Target="../media/image102.png"/><Relationship Id="rId30" Type="http://schemas.openxmlformats.org/officeDocument/2006/relationships/image" Target="../media/image275.png"/><Relationship Id="rId35" Type="http://schemas.openxmlformats.org/officeDocument/2006/relationships/image" Target="../media/image280.png"/><Relationship Id="rId43" Type="http://schemas.openxmlformats.org/officeDocument/2006/relationships/image" Target="../media/image1281.png"/><Relationship Id="rId48" Type="http://schemas.openxmlformats.org/officeDocument/2006/relationships/image" Target="../media/image295.png"/><Relationship Id="rId8" Type="http://schemas.openxmlformats.org/officeDocument/2006/relationships/image" Target="../media/image261.png"/><Relationship Id="rId51" Type="http://schemas.openxmlformats.org/officeDocument/2006/relationships/image" Target="../media/image29.png"/><Relationship Id="rId3" Type="http://schemas.openxmlformats.org/officeDocument/2006/relationships/image" Target="../media/image292.png"/><Relationship Id="rId12" Type="http://schemas.openxmlformats.org/officeDocument/2006/relationships/image" Target="../media/image265.png"/><Relationship Id="rId17" Type="http://schemas.openxmlformats.org/officeDocument/2006/relationships/image" Target="../media/image269.png"/><Relationship Id="rId25" Type="http://schemas.openxmlformats.org/officeDocument/2006/relationships/image" Target="../media/image271.png"/><Relationship Id="rId33" Type="http://schemas.openxmlformats.org/officeDocument/2006/relationships/image" Target="../media/image278.png"/><Relationship Id="rId38" Type="http://schemas.openxmlformats.org/officeDocument/2006/relationships/image" Target="../media/image283.png"/><Relationship Id="rId46" Type="http://schemas.openxmlformats.org/officeDocument/2006/relationships/image" Target="../media/image1312.png"/><Relationship Id="rId20" Type="http://schemas.openxmlformats.org/officeDocument/2006/relationships/image" Target="../media/image140.png"/><Relationship Id="rId41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9.png"/><Relationship Id="rId18" Type="http://schemas.openxmlformats.org/officeDocument/2006/relationships/image" Target="../media/image97.png"/><Relationship Id="rId26" Type="http://schemas.openxmlformats.org/officeDocument/2006/relationships/image" Target="../media/image315.png"/><Relationship Id="rId39" Type="http://schemas.openxmlformats.org/officeDocument/2006/relationships/image" Target="../media/image1281.png"/><Relationship Id="rId21" Type="http://schemas.openxmlformats.org/officeDocument/2006/relationships/image" Target="../media/image100.png"/><Relationship Id="rId34" Type="http://schemas.openxmlformats.org/officeDocument/2006/relationships/image" Target="../media/image323.png"/><Relationship Id="rId42" Type="http://schemas.openxmlformats.org/officeDocument/2006/relationships/image" Target="../media/image1312.png"/><Relationship Id="rId47" Type="http://schemas.openxmlformats.org/officeDocument/2006/relationships/image" Target="../media/image328.png"/><Relationship Id="rId7" Type="http://schemas.openxmlformats.org/officeDocument/2006/relationships/image" Target="../media/image304.png"/><Relationship Id="rId2" Type="http://schemas.openxmlformats.org/officeDocument/2006/relationships/image" Target="../media/image299.png"/><Relationship Id="rId16" Type="http://schemas.openxmlformats.org/officeDocument/2006/relationships/image" Target="../media/image95.png"/><Relationship Id="rId29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11" Type="http://schemas.openxmlformats.org/officeDocument/2006/relationships/image" Target="../media/image308.png"/><Relationship Id="rId24" Type="http://schemas.openxmlformats.org/officeDocument/2006/relationships/image" Target="../media/image102.png"/><Relationship Id="rId32" Type="http://schemas.openxmlformats.org/officeDocument/2006/relationships/image" Target="../media/image321.png"/><Relationship Id="rId37" Type="http://schemas.openxmlformats.org/officeDocument/2006/relationships/image" Target="../media/image326.png"/><Relationship Id="rId40" Type="http://schemas.openxmlformats.org/officeDocument/2006/relationships/image" Target="../media/image1291.png"/><Relationship Id="rId45" Type="http://schemas.openxmlformats.org/officeDocument/2006/relationships/image" Target="../media/image1351.png"/><Relationship Id="rId5" Type="http://schemas.openxmlformats.org/officeDocument/2006/relationships/image" Target="../media/image302.png"/><Relationship Id="rId15" Type="http://schemas.openxmlformats.org/officeDocument/2006/relationships/image" Target="../media/image311.png"/><Relationship Id="rId23" Type="http://schemas.openxmlformats.org/officeDocument/2006/relationships/image" Target="../media/image313.png"/><Relationship Id="rId28" Type="http://schemas.openxmlformats.org/officeDocument/2006/relationships/image" Target="../media/image317.png"/><Relationship Id="rId36" Type="http://schemas.openxmlformats.org/officeDocument/2006/relationships/image" Target="../media/image325.png"/><Relationship Id="rId10" Type="http://schemas.openxmlformats.org/officeDocument/2006/relationships/image" Target="../media/image307.png"/><Relationship Id="rId19" Type="http://schemas.openxmlformats.org/officeDocument/2006/relationships/image" Target="../media/image98.png"/><Relationship Id="rId31" Type="http://schemas.openxmlformats.org/officeDocument/2006/relationships/image" Target="../media/image320.png"/><Relationship Id="rId44" Type="http://schemas.openxmlformats.org/officeDocument/2006/relationships/image" Target="../media/image1341.png"/><Relationship Id="rId4" Type="http://schemas.openxmlformats.org/officeDocument/2006/relationships/image" Target="../media/image301.png"/><Relationship Id="rId9" Type="http://schemas.openxmlformats.org/officeDocument/2006/relationships/image" Target="../media/image306.png"/><Relationship Id="rId14" Type="http://schemas.openxmlformats.org/officeDocument/2006/relationships/image" Target="../media/image310.png"/><Relationship Id="rId22" Type="http://schemas.openxmlformats.org/officeDocument/2006/relationships/image" Target="../media/image312.png"/><Relationship Id="rId27" Type="http://schemas.openxmlformats.org/officeDocument/2006/relationships/image" Target="../media/image316.png"/><Relationship Id="rId30" Type="http://schemas.openxmlformats.org/officeDocument/2006/relationships/image" Target="../media/image319.png"/><Relationship Id="rId35" Type="http://schemas.openxmlformats.org/officeDocument/2006/relationships/image" Target="../media/image324.png"/><Relationship Id="rId43" Type="http://schemas.openxmlformats.org/officeDocument/2006/relationships/image" Target="../media/image1321.png"/><Relationship Id="rId48" Type="http://schemas.openxmlformats.org/officeDocument/2006/relationships/image" Target="../media/image329.png"/><Relationship Id="rId8" Type="http://schemas.openxmlformats.org/officeDocument/2006/relationships/image" Target="../media/image305.png"/><Relationship Id="rId3" Type="http://schemas.openxmlformats.org/officeDocument/2006/relationships/image" Target="../media/image300.png"/><Relationship Id="rId12" Type="http://schemas.openxmlformats.org/officeDocument/2006/relationships/image" Target="../media/image93.png"/><Relationship Id="rId17" Type="http://schemas.openxmlformats.org/officeDocument/2006/relationships/image" Target="../media/image140.png"/><Relationship Id="rId25" Type="http://schemas.openxmlformats.org/officeDocument/2006/relationships/image" Target="../media/image314.png"/><Relationship Id="rId33" Type="http://schemas.openxmlformats.org/officeDocument/2006/relationships/image" Target="../media/image322.png"/><Relationship Id="rId38" Type="http://schemas.openxmlformats.org/officeDocument/2006/relationships/image" Target="../media/image327.png"/><Relationship Id="rId46" Type="http://schemas.openxmlformats.org/officeDocument/2006/relationships/image" Target="../media/image1361.png"/><Relationship Id="rId20" Type="http://schemas.openxmlformats.org/officeDocument/2006/relationships/image" Target="../media/image99.png"/><Relationship Id="rId41" Type="http://schemas.openxmlformats.org/officeDocument/2006/relationships/image" Target="../media/image1301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1.png"/><Relationship Id="rId18" Type="http://schemas.openxmlformats.org/officeDocument/2006/relationships/image" Target="../media/image95.png"/><Relationship Id="rId26" Type="http://schemas.openxmlformats.org/officeDocument/2006/relationships/image" Target="../media/image102.png"/><Relationship Id="rId39" Type="http://schemas.openxmlformats.org/officeDocument/2006/relationships/image" Target="../media/image359.png"/><Relationship Id="rId21" Type="http://schemas.openxmlformats.org/officeDocument/2006/relationships/image" Target="../media/image98.png"/><Relationship Id="rId34" Type="http://schemas.openxmlformats.org/officeDocument/2006/relationships/image" Target="../media/image354.png"/><Relationship Id="rId7" Type="http://schemas.openxmlformats.org/officeDocument/2006/relationships/image" Target="../media/image335.png"/><Relationship Id="rId12" Type="http://schemas.openxmlformats.org/officeDocument/2006/relationships/image" Target="../media/image340.png"/><Relationship Id="rId17" Type="http://schemas.openxmlformats.org/officeDocument/2006/relationships/image" Target="../media/image344.png"/><Relationship Id="rId25" Type="http://schemas.openxmlformats.org/officeDocument/2006/relationships/image" Target="../media/image346.png"/><Relationship Id="rId33" Type="http://schemas.openxmlformats.org/officeDocument/2006/relationships/image" Target="../media/image353.png"/><Relationship Id="rId38" Type="http://schemas.openxmlformats.org/officeDocument/2006/relationships/image" Target="../media/image358.png"/><Relationship Id="rId2" Type="http://schemas.openxmlformats.org/officeDocument/2006/relationships/image" Target="../media/image330.png"/><Relationship Id="rId16" Type="http://schemas.openxmlformats.org/officeDocument/2006/relationships/image" Target="../media/image343.png"/><Relationship Id="rId20" Type="http://schemas.openxmlformats.org/officeDocument/2006/relationships/image" Target="../media/image97.png"/><Relationship Id="rId29" Type="http://schemas.openxmlformats.org/officeDocument/2006/relationships/image" Target="../media/image3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png"/><Relationship Id="rId11" Type="http://schemas.openxmlformats.org/officeDocument/2006/relationships/image" Target="../media/image339.png"/><Relationship Id="rId24" Type="http://schemas.openxmlformats.org/officeDocument/2006/relationships/image" Target="../media/image345.png"/><Relationship Id="rId32" Type="http://schemas.openxmlformats.org/officeDocument/2006/relationships/image" Target="../media/image352.png"/><Relationship Id="rId37" Type="http://schemas.openxmlformats.org/officeDocument/2006/relationships/image" Target="../media/image357.png"/><Relationship Id="rId40" Type="http://schemas.openxmlformats.org/officeDocument/2006/relationships/image" Target="../media/image360.png"/><Relationship Id="rId5" Type="http://schemas.openxmlformats.org/officeDocument/2006/relationships/image" Target="../media/image333.png"/><Relationship Id="rId15" Type="http://schemas.openxmlformats.org/officeDocument/2006/relationships/image" Target="../media/image342.png"/><Relationship Id="rId23" Type="http://schemas.openxmlformats.org/officeDocument/2006/relationships/image" Target="../media/image100.png"/><Relationship Id="rId28" Type="http://schemas.openxmlformats.org/officeDocument/2006/relationships/image" Target="../media/image348.png"/><Relationship Id="rId36" Type="http://schemas.openxmlformats.org/officeDocument/2006/relationships/image" Target="../media/image356.png"/><Relationship Id="rId10" Type="http://schemas.openxmlformats.org/officeDocument/2006/relationships/image" Target="../media/image338.png"/><Relationship Id="rId19" Type="http://schemas.openxmlformats.org/officeDocument/2006/relationships/image" Target="../media/image140.png"/><Relationship Id="rId31" Type="http://schemas.openxmlformats.org/officeDocument/2006/relationships/image" Target="../media/image351.png"/><Relationship Id="rId4" Type="http://schemas.openxmlformats.org/officeDocument/2006/relationships/image" Target="../media/image332.png"/><Relationship Id="rId9" Type="http://schemas.openxmlformats.org/officeDocument/2006/relationships/image" Target="../media/image337.png"/><Relationship Id="rId14" Type="http://schemas.openxmlformats.org/officeDocument/2006/relationships/image" Target="../media/image93.png"/><Relationship Id="rId22" Type="http://schemas.openxmlformats.org/officeDocument/2006/relationships/image" Target="../media/image99.png"/><Relationship Id="rId27" Type="http://schemas.openxmlformats.org/officeDocument/2006/relationships/image" Target="../media/image347.png"/><Relationship Id="rId30" Type="http://schemas.openxmlformats.org/officeDocument/2006/relationships/image" Target="../media/image350.png"/><Relationship Id="rId35" Type="http://schemas.openxmlformats.org/officeDocument/2006/relationships/image" Target="../media/image355.png"/><Relationship Id="rId8" Type="http://schemas.openxmlformats.org/officeDocument/2006/relationships/image" Target="../media/image336.png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png"/><Relationship Id="rId18" Type="http://schemas.openxmlformats.org/officeDocument/2006/relationships/image" Target="../media/image140.png"/><Relationship Id="rId26" Type="http://schemas.openxmlformats.org/officeDocument/2006/relationships/image" Target="../media/image377.png"/><Relationship Id="rId39" Type="http://schemas.openxmlformats.org/officeDocument/2006/relationships/image" Target="../media/image390.png"/><Relationship Id="rId21" Type="http://schemas.openxmlformats.org/officeDocument/2006/relationships/image" Target="../media/image99.png"/><Relationship Id="rId34" Type="http://schemas.openxmlformats.org/officeDocument/2006/relationships/image" Target="../media/image385.png"/><Relationship Id="rId42" Type="http://schemas.openxmlformats.org/officeDocument/2006/relationships/image" Target="../media/image158.png"/><Relationship Id="rId47" Type="http://schemas.openxmlformats.org/officeDocument/2006/relationships/image" Target="../media/image177.png"/><Relationship Id="rId7" Type="http://schemas.openxmlformats.org/officeDocument/2006/relationships/image" Target="../media/image36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74.png"/><Relationship Id="rId29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5.png"/><Relationship Id="rId11" Type="http://schemas.openxmlformats.org/officeDocument/2006/relationships/image" Target="../media/image370.png"/><Relationship Id="rId24" Type="http://schemas.openxmlformats.org/officeDocument/2006/relationships/image" Target="../media/image376.png"/><Relationship Id="rId32" Type="http://schemas.openxmlformats.org/officeDocument/2006/relationships/image" Target="../media/image383.png"/><Relationship Id="rId37" Type="http://schemas.openxmlformats.org/officeDocument/2006/relationships/image" Target="../media/image388.png"/><Relationship Id="rId40" Type="http://schemas.openxmlformats.org/officeDocument/2006/relationships/image" Target="../media/image1560.png"/><Relationship Id="rId45" Type="http://schemas.openxmlformats.org/officeDocument/2006/relationships/image" Target="../media/image174.png"/><Relationship Id="rId5" Type="http://schemas.openxmlformats.org/officeDocument/2006/relationships/image" Target="../media/image364.png"/><Relationship Id="rId15" Type="http://schemas.openxmlformats.org/officeDocument/2006/relationships/image" Target="../media/image373.png"/><Relationship Id="rId23" Type="http://schemas.openxmlformats.org/officeDocument/2006/relationships/image" Target="../media/image375.png"/><Relationship Id="rId28" Type="http://schemas.openxmlformats.org/officeDocument/2006/relationships/image" Target="../media/image379.png"/><Relationship Id="rId36" Type="http://schemas.openxmlformats.org/officeDocument/2006/relationships/image" Target="../media/image387.png"/><Relationship Id="rId10" Type="http://schemas.openxmlformats.org/officeDocument/2006/relationships/image" Target="../media/image369.png"/><Relationship Id="rId19" Type="http://schemas.openxmlformats.org/officeDocument/2006/relationships/image" Target="../media/image97.png"/><Relationship Id="rId31" Type="http://schemas.openxmlformats.org/officeDocument/2006/relationships/image" Target="../media/image382.png"/><Relationship Id="rId44" Type="http://schemas.openxmlformats.org/officeDocument/2006/relationships/image" Target="../media/image169.png"/><Relationship Id="rId4" Type="http://schemas.openxmlformats.org/officeDocument/2006/relationships/image" Target="../media/image363.png"/><Relationship Id="rId9" Type="http://schemas.openxmlformats.org/officeDocument/2006/relationships/image" Target="../media/image368.png"/><Relationship Id="rId14" Type="http://schemas.openxmlformats.org/officeDocument/2006/relationships/image" Target="../media/image372.png"/><Relationship Id="rId22" Type="http://schemas.openxmlformats.org/officeDocument/2006/relationships/image" Target="../media/image100.png"/><Relationship Id="rId27" Type="http://schemas.openxmlformats.org/officeDocument/2006/relationships/image" Target="../media/image378.png"/><Relationship Id="rId30" Type="http://schemas.openxmlformats.org/officeDocument/2006/relationships/image" Target="../media/image381.png"/><Relationship Id="rId35" Type="http://schemas.openxmlformats.org/officeDocument/2006/relationships/image" Target="../media/image386.png"/><Relationship Id="rId43" Type="http://schemas.openxmlformats.org/officeDocument/2006/relationships/image" Target="../media/image159.png"/><Relationship Id="rId8" Type="http://schemas.openxmlformats.org/officeDocument/2006/relationships/image" Target="../media/image367.png"/><Relationship Id="rId3" Type="http://schemas.openxmlformats.org/officeDocument/2006/relationships/image" Target="../media/image362.png"/><Relationship Id="rId12" Type="http://schemas.openxmlformats.org/officeDocument/2006/relationships/image" Target="../media/image371.png"/><Relationship Id="rId17" Type="http://schemas.openxmlformats.org/officeDocument/2006/relationships/image" Target="../media/image95.png"/><Relationship Id="rId25" Type="http://schemas.openxmlformats.org/officeDocument/2006/relationships/image" Target="../media/image102.png"/><Relationship Id="rId33" Type="http://schemas.openxmlformats.org/officeDocument/2006/relationships/image" Target="../media/image384.png"/><Relationship Id="rId38" Type="http://schemas.openxmlformats.org/officeDocument/2006/relationships/image" Target="../media/image389.png"/><Relationship Id="rId46" Type="http://schemas.openxmlformats.org/officeDocument/2006/relationships/image" Target="../media/image176.png"/><Relationship Id="rId20" Type="http://schemas.openxmlformats.org/officeDocument/2006/relationships/image" Target="../media/image98.png"/><Relationship Id="rId41" Type="http://schemas.openxmlformats.org/officeDocument/2006/relationships/image" Target="../media/image157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1.png"/><Relationship Id="rId18" Type="http://schemas.openxmlformats.org/officeDocument/2006/relationships/image" Target="../media/image95.png"/><Relationship Id="rId26" Type="http://schemas.openxmlformats.org/officeDocument/2006/relationships/image" Target="../media/image102.png"/><Relationship Id="rId39" Type="http://schemas.openxmlformats.org/officeDocument/2006/relationships/image" Target="../media/image389.png"/><Relationship Id="rId21" Type="http://schemas.openxmlformats.org/officeDocument/2006/relationships/image" Target="../media/image98.png"/><Relationship Id="rId34" Type="http://schemas.openxmlformats.org/officeDocument/2006/relationships/image" Target="../media/image384.png"/><Relationship Id="rId42" Type="http://schemas.openxmlformats.org/officeDocument/2006/relationships/image" Target="../media/image181.png"/><Relationship Id="rId47" Type="http://schemas.openxmlformats.org/officeDocument/2006/relationships/image" Target="../media/image186.png"/><Relationship Id="rId50" Type="http://schemas.openxmlformats.org/officeDocument/2006/relationships/image" Target="../media/image1341.png"/><Relationship Id="rId7" Type="http://schemas.openxmlformats.org/officeDocument/2006/relationships/image" Target="../media/image365.png"/><Relationship Id="rId2" Type="http://schemas.openxmlformats.org/officeDocument/2006/relationships/image" Target="../media/image399.png"/><Relationship Id="rId16" Type="http://schemas.openxmlformats.org/officeDocument/2006/relationships/image" Target="../media/image373.png"/><Relationship Id="rId29" Type="http://schemas.openxmlformats.org/officeDocument/2006/relationships/image" Target="../media/image379.png"/><Relationship Id="rId11" Type="http://schemas.openxmlformats.org/officeDocument/2006/relationships/image" Target="../media/image369.png"/><Relationship Id="rId24" Type="http://schemas.openxmlformats.org/officeDocument/2006/relationships/image" Target="../media/image375.png"/><Relationship Id="rId32" Type="http://schemas.openxmlformats.org/officeDocument/2006/relationships/image" Target="../media/image382.png"/><Relationship Id="rId37" Type="http://schemas.openxmlformats.org/officeDocument/2006/relationships/image" Target="../media/image387.png"/><Relationship Id="rId40" Type="http://schemas.openxmlformats.org/officeDocument/2006/relationships/image" Target="../media/image390.png"/><Relationship Id="rId45" Type="http://schemas.openxmlformats.org/officeDocument/2006/relationships/image" Target="../media/image184.png"/><Relationship Id="rId5" Type="http://schemas.openxmlformats.org/officeDocument/2006/relationships/image" Target="../media/image363.png"/><Relationship Id="rId15" Type="http://schemas.openxmlformats.org/officeDocument/2006/relationships/image" Target="../media/image372.png"/><Relationship Id="rId23" Type="http://schemas.openxmlformats.org/officeDocument/2006/relationships/image" Target="../media/image100.png"/><Relationship Id="rId28" Type="http://schemas.openxmlformats.org/officeDocument/2006/relationships/image" Target="../media/image378.png"/><Relationship Id="rId36" Type="http://schemas.openxmlformats.org/officeDocument/2006/relationships/image" Target="../media/image386.png"/><Relationship Id="rId49" Type="http://schemas.openxmlformats.org/officeDocument/2006/relationships/image" Target="../media/image1291.png"/><Relationship Id="rId10" Type="http://schemas.openxmlformats.org/officeDocument/2006/relationships/image" Target="../media/image368.png"/><Relationship Id="rId19" Type="http://schemas.openxmlformats.org/officeDocument/2006/relationships/image" Target="../media/image140.png"/><Relationship Id="rId31" Type="http://schemas.openxmlformats.org/officeDocument/2006/relationships/image" Target="../media/image381.png"/><Relationship Id="rId44" Type="http://schemas.openxmlformats.org/officeDocument/2006/relationships/image" Target="../media/image183.png"/><Relationship Id="rId52" Type="http://schemas.openxmlformats.org/officeDocument/2006/relationships/image" Target="../media/image1361.png"/><Relationship Id="rId4" Type="http://schemas.openxmlformats.org/officeDocument/2006/relationships/image" Target="../media/image362.png"/><Relationship Id="rId9" Type="http://schemas.openxmlformats.org/officeDocument/2006/relationships/image" Target="../media/image367.png"/><Relationship Id="rId14" Type="http://schemas.openxmlformats.org/officeDocument/2006/relationships/image" Target="../media/image93.png"/><Relationship Id="rId22" Type="http://schemas.openxmlformats.org/officeDocument/2006/relationships/image" Target="../media/image99.png"/><Relationship Id="rId27" Type="http://schemas.openxmlformats.org/officeDocument/2006/relationships/image" Target="../media/image377.png"/><Relationship Id="rId30" Type="http://schemas.openxmlformats.org/officeDocument/2006/relationships/image" Target="../media/image380.png"/><Relationship Id="rId35" Type="http://schemas.openxmlformats.org/officeDocument/2006/relationships/image" Target="../media/image385.png"/><Relationship Id="rId43" Type="http://schemas.openxmlformats.org/officeDocument/2006/relationships/image" Target="../media/image182.png"/><Relationship Id="rId48" Type="http://schemas.openxmlformats.org/officeDocument/2006/relationships/image" Target="../media/image187.png"/><Relationship Id="rId8" Type="http://schemas.openxmlformats.org/officeDocument/2006/relationships/image" Target="../media/image366.png"/><Relationship Id="rId51" Type="http://schemas.openxmlformats.org/officeDocument/2006/relationships/image" Target="../media/image1351.png"/><Relationship Id="rId3" Type="http://schemas.openxmlformats.org/officeDocument/2006/relationships/image" Target="../media/image400.png"/><Relationship Id="rId12" Type="http://schemas.openxmlformats.org/officeDocument/2006/relationships/image" Target="../media/image370.png"/><Relationship Id="rId17" Type="http://schemas.openxmlformats.org/officeDocument/2006/relationships/image" Target="../media/image374.png"/><Relationship Id="rId25" Type="http://schemas.openxmlformats.org/officeDocument/2006/relationships/image" Target="../media/image376.png"/><Relationship Id="rId33" Type="http://schemas.openxmlformats.org/officeDocument/2006/relationships/image" Target="../media/image383.png"/><Relationship Id="rId38" Type="http://schemas.openxmlformats.org/officeDocument/2006/relationships/image" Target="../media/image388.png"/><Relationship Id="rId46" Type="http://schemas.openxmlformats.org/officeDocument/2006/relationships/image" Target="../media/image185.png"/><Relationship Id="rId20" Type="http://schemas.openxmlformats.org/officeDocument/2006/relationships/image" Target="../media/image97.png"/><Relationship Id="rId41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8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17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1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21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6.wmf"/><Relationship Id="rId26" Type="http://schemas.openxmlformats.org/officeDocument/2006/relationships/image" Target="../media/image155.png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5.bin"/><Relationship Id="rId25" Type="http://schemas.openxmlformats.org/officeDocument/2006/relationships/image" Target="../media/image1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53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981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On the Impact of Junction Tree Topology on Weighted model Counting</a:t>
            </a:r>
            <a:endParaRPr lang="he-IL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5908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Batya</a:t>
            </a:r>
            <a:r>
              <a:rPr lang="en-US" sz="2400" dirty="0" smtClean="0"/>
              <a:t> </a:t>
            </a:r>
            <a:r>
              <a:rPr lang="en-US" sz="2400" dirty="0" err="1" smtClean="0"/>
              <a:t>Kenig</a:t>
            </a:r>
            <a:endParaRPr lang="en-US" sz="2400" dirty="0" smtClean="0"/>
          </a:p>
          <a:p>
            <a:r>
              <a:rPr lang="en-US" sz="2400" dirty="0" err="1" smtClean="0"/>
              <a:t>Avigdor</a:t>
            </a:r>
            <a:r>
              <a:rPr lang="en-US" sz="2400" dirty="0" smtClean="0"/>
              <a:t> Gal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8457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err="1" smtClean="0"/>
              <a:t>Technion</a:t>
            </a:r>
            <a:r>
              <a:rPr lang="en-US" sz="2400" dirty="0" smtClean="0"/>
              <a:t>, Israel Institute of Technology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43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7" y="-42453"/>
            <a:ext cx="9126213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Junction trees for probabilistic inference</a:t>
            </a:r>
            <a:endParaRPr lang="en-US" sz="3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186062" y="2036495"/>
            <a:ext cx="6161251" cy="838200"/>
            <a:chOff x="1382549" y="4800600"/>
            <a:chExt cx="6161251" cy="838200"/>
          </a:xfrm>
        </p:grpSpPr>
        <p:grpSp>
          <p:nvGrpSpPr>
            <p:cNvPr id="5" name="Group 4"/>
            <p:cNvGrpSpPr/>
            <p:nvPr/>
          </p:nvGrpSpPr>
          <p:grpSpPr>
            <a:xfrm>
              <a:off x="1382549" y="4800600"/>
              <a:ext cx="1295400" cy="838200"/>
              <a:chOff x="838200" y="4800600"/>
              <a:chExt cx="1295400" cy="838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838200" y="4800600"/>
                <a:ext cx="1295400" cy="838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3028403"/>
                  </p:ext>
                </p:extLst>
              </p:nvPr>
            </p:nvGraphicFramePr>
            <p:xfrm>
              <a:off x="1144271" y="4954269"/>
              <a:ext cx="755350" cy="5360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49" name="Equation" r:id="rId4" imgW="393480" imgH="279360" progId="Equation.DSMT4">
                      <p:embed/>
                    </p:oleObj>
                  </mc:Choice>
                  <mc:Fallback>
                    <p:oleObj name="Equation" r:id="rId4" imgW="39348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144271" y="4954269"/>
                            <a:ext cx="755350" cy="53605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" name="Group 5"/>
            <p:cNvGrpSpPr/>
            <p:nvPr/>
          </p:nvGrpSpPr>
          <p:grpSpPr>
            <a:xfrm>
              <a:off x="3862165" y="4800600"/>
              <a:ext cx="1295400" cy="838200"/>
              <a:chOff x="838200" y="4800600"/>
              <a:chExt cx="1295400" cy="838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38200" y="4800600"/>
                <a:ext cx="1295400" cy="838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1876021"/>
                  </p:ext>
                </p:extLst>
              </p:nvPr>
            </p:nvGraphicFramePr>
            <p:xfrm>
              <a:off x="1097053" y="4954588"/>
              <a:ext cx="852487" cy="534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50" name="Equation" r:id="rId6" imgW="444240" imgH="279360" progId="Equation.DSMT4">
                      <p:embed/>
                    </p:oleObj>
                  </mc:Choice>
                  <mc:Fallback>
                    <p:oleObj name="Equation" r:id="rId6" imgW="44424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097053" y="4954588"/>
                            <a:ext cx="852487" cy="5349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" name="Group 6"/>
            <p:cNvGrpSpPr/>
            <p:nvPr/>
          </p:nvGrpSpPr>
          <p:grpSpPr>
            <a:xfrm>
              <a:off x="6248400" y="4800600"/>
              <a:ext cx="1295400" cy="838200"/>
              <a:chOff x="838200" y="4800600"/>
              <a:chExt cx="1295400" cy="8382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38200" y="4800600"/>
                <a:ext cx="1295400" cy="838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3345127"/>
                  </p:ext>
                </p:extLst>
              </p:nvPr>
            </p:nvGraphicFramePr>
            <p:xfrm>
              <a:off x="1083824" y="4954588"/>
              <a:ext cx="877887" cy="534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51" name="Equation" r:id="rId8" imgW="457200" imgH="279360" progId="Equation.DSMT4">
                      <p:embed/>
                    </p:oleObj>
                  </mc:Choice>
                  <mc:Fallback>
                    <p:oleObj name="Equation" r:id="rId8" imgW="45720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1083824" y="4954588"/>
                            <a:ext cx="877887" cy="5349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8" name="Straight Connector 7"/>
            <p:cNvCxnSpPr>
              <a:stCxn id="20" idx="6"/>
              <a:endCxn id="18" idx="2"/>
            </p:cNvCxnSpPr>
            <p:nvPr/>
          </p:nvCxnSpPr>
          <p:spPr>
            <a:xfrm>
              <a:off x="2677949" y="5219700"/>
              <a:ext cx="1184216" cy="0"/>
            </a:xfrm>
            <a:prstGeom prst="line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8" idx="6"/>
              <a:endCxn id="16" idx="2"/>
            </p:cNvCxnSpPr>
            <p:nvPr/>
          </p:nvCxnSpPr>
          <p:spPr>
            <a:xfrm>
              <a:off x="5157565" y="5219700"/>
              <a:ext cx="1090835" cy="0"/>
            </a:xfrm>
            <a:prstGeom prst="line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2998809" y="4970920"/>
              <a:ext cx="457200" cy="497560"/>
              <a:chOff x="7924800" y="4771572"/>
              <a:chExt cx="457200" cy="497560"/>
            </a:xfrm>
            <a:solidFill>
              <a:schemeClr val="bg1"/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7924800" y="4800600"/>
                <a:ext cx="457200" cy="4191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051712"/>
                  </p:ext>
                </p:extLst>
              </p:nvPr>
            </p:nvGraphicFramePr>
            <p:xfrm>
              <a:off x="8020231" y="4771572"/>
              <a:ext cx="292100" cy="4975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52" name="Equation" r:id="rId10" imgW="139680" imgH="279360" progId="Equation.DSMT4">
                      <p:embed/>
                    </p:oleObj>
                  </mc:Choice>
                  <mc:Fallback>
                    <p:oleObj name="Equation" r:id="rId10" imgW="13968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8020231" y="4771572"/>
                            <a:ext cx="292100" cy="49756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" name="Group 10"/>
            <p:cNvGrpSpPr/>
            <p:nvPr/>
          </p:nvGrpSpPr>
          <p:grpSpPr>
            <a:xfrm>
              <a:off x="5474382" y="5000625"/>
              <a:ext cx="457200" cy="496888"/>
              <a:chOff x="7924800" y="4772249"/>
              <a:chExt cx="457200" cy="496888"/>
            </a:xfrm>
            <a:solidFill>
              <a:schemeClr val="bg1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7924800" y="4800600"/>
                <a:ext cx="457200" cy="4191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5487097"/>
                  </p:ext>
                </p:extLst>
              </p:nvPr>
            </p:nvGraphicFramePr>
            <p:xfrm>
              <a:off x="7981268" y="4772249"/>
              <a:ext cx="371475" cy="496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53" name="Equation" r:id="rId12" imgW="177480" imgH="279360" progId="Equation.DSMT4">
                      <p:embed/>
                    </p:oleObj>
                  </mc:Choice>
                  <mc:Fallback>
                    <p:oleObj name="Equation" r:id="rId12" imgW="17748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7981268" y="4772249"/>
                            <a:ext cx="371475" cy="4968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3" name="Group 72"/>
          <p:cNvGrpSpPr/>
          <p:nvPr/>
        </p:nvGrpSpPr>
        <p:grpSpPr>
          <a:xfrm>
            <a:off x="820623" y="2654943"/>
            <a:ext cx="6829853" cy="1362657"/>
            <a:chOff x="828890" y="2564909"/>
            <a:chExt cx="6829853" cy="1362657"/>
          </a:xfrm>
        </p:grpSpPr>
        <p:grpSp>
          <p:nvGrpSpPr>
            <p:cNvPr id="49" name="Group 48"/>
            <p:cNvGrpSpPr/>
            <p:nvPr/>
          </p:nvGrpSpPr>
          <p:grpSpPr>
            <a:xfrm>
              <a:off x="828890" y="3276600"/>
              <a:ext cx="1216494" cy="609600"/>
              <a:chOff x="2133601" y="3962400"/>
              <a:chExt cx="1216494" cy="6096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133601" y="3962400"/>
                <a:ext cx="1216494" cy="609600"/>
              </a:xfrm>
              <a:prstGeom prst="rect">
                <a:avLst/>
              </a:prstGeom>
              <a:solidFill>
                <a:schemeClr val="accent4">
                  <a:alpha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48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60645859"/>
                  </p:ext>
                </p:extLst>
              </p:nvPr>
            </p:nvGraphicFramePr>
            <p:xfrm>
              <a:off x="2133601" y="4083957"/>
              <a:ext cx="1182747" cy="3664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54" name="Equation" r:id="rId14" imgW="901440" imgH="279360" progId="Equation.DSMT4">
                      <p:embed/>
                    </p:oleObj>
                  </mc:Choice>
                  <mc:Fallback>
                    <p:oleObj name="Equation" r:id="rId14" imgW="90144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2133601" y="4083957"/>
                            <a:ext cx="1182747" cy="36648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0" name="Group 49"/>
            <p:cNvGrpSpPr/>
            <p:nvPr/>
          </p:nvGrpSpPr>
          <p:grpSpPr>
            <a:xfrm>
              <a:off x="3571237" y="3317966"/>
              <a:ext cx="1249362" cy="609600"/>
              <a:chOff x="2100902" y="3962400"/>
              <a:chExt cx="1249362" cy="6096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2133601" y="3962400"/>
                <a:ext cx="1216494" cy="609600"/>
              </a:xfrm>
              <a:prstGeom prst="rect">
                <a:avLst/>
              </a:prstGeom>
              <a:solidFill>
                <a:schemeClr val="accent4">
                  <a:alpha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52" name="Object 5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0344670"/>
                  </p:ext>
                </p:extLst>
              </p:nvPr>
            </p:nvGraphicFramePr>
            <p:xfrm>
              <a:off x="2100902" y="4084638"/>
              <a:ext cx="1249362" cy="365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55" name="Equation" r:id="rId16" imgW="952200" imgH="279360" progId="Equation.DSMT4">
                      <p:embed/>
                    </p:oleObj>
                  </mc:Choice>
                  <mc:Fallback>
                    <p:oleObj name="Equation" r:id="rId16" imgW="95220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2100902" y="4084638"/>
                            <a:ext cx="1249362" cy="3651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3" name="Group 52"/>
            <p:cNvGrpSpPr/>
            <p:nvPr/>
          </p:nvGrpSpPr>
          <p:grpSpPr>
            <a:xfrm>
              <a:off x="6393506" y="3317966"/>
              <a:ext cx="1265237" cy="609600"/>
              <a:chOff x="2092893" y="3962400"/>
              <a:chExt cx="1265237" cy="6096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2133601" y="3962400"/>
                <a:ext cx="1216494" cy="609600"/>
              </a:xfrm>
              <a:prstGeom prst="rect">
                <a:avLst/>
              </a:prstGeom>
              <a:solidFill>
                <a:schemeClr val="accent4">
                  <a:alpha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55" name="Object 5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2171168"/>
                  </p:ext>
                </p:extLst>
              </p:nvPr>
            </p:nvGraphicFramePr>
            <p:xfrm>
              <a:off x="2092893" y="4084638"/>
              <a:ext cx="1265237" cy="365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56" name="Equation" r:id="rId18" imgW="965160" imgH="279360" progId="Equation.DSMT4">
                      <p:embed/>
                    </p:oleObj>
                  </mc:Choice>
                  <mc:Fallback>
                    <p:oleObj name="Equation" r:id="rId18" imgW="96516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2092893" y="4084638"/>
                            <a:ext cx="1265237" cy="3651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57" name="Straight Connector 56"/>
            <p:cNvCxnSpPr>
              <a:stCxn id="47" idx="0"/>
              <a:endCxn id="20" idx="4"/>
            </p:cNvCxnSpPr>
            <p:nvPr/>
          </p:nvCxnSpPr>
          <p:spPr>
            <a:xfrm flipV="1">
              <a:off x="1437137" y="2784661"/>
              <a:ext cx="404892" cy="491939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1" idx="0"/>
              <a:endCxn id="18" idx="4"/>
            </p:cNvCxnSpPr>
            <p:nvPr/>
          </p:nvCxnSpPr>
          <p:spPr>
            <a:xfrm flipV="1">
              <a:off x="4212183" y="2784661"/>
              <a:ext cx="109462" cy="53330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4" idx="0"/>
              <a:endCxn id="16" idx="4"/>
            </p:cNvCxnSpPr>
            <p:nvPr/>
          </p:nvCxnSpPr>
          <p:spPr>
            <a:xfrm flipH="1" flipV="1">
              <a:off x="6707880" y="2784661"/>
              <a:ext cx="334581" cy="53330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2489729" y="3089366"/>
              <a:ext cx="812055" cy="533400"/>
              <a:chOff x="2227134" y="4495800"/>
              <a:chExt cx="812055" cy="5334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227134" y="4495800"/>
                <a:ext cx="812055" cy="533400"/>
              </a:xfrm>
              <a:prstGeom prst="rect">
                <a:avLst/>
              </a:prstGeom>
              <a:solidFill>
                <a:schemeClr val="accent4">
                  <a:alpha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endParaRPr lang="en-US" dirty="0"/>
              </a:p>
            </p:txBody>
          </p:sp>
          <p:graphicFrame>
            <p:nvGraphicFramePr>
              <p:cNvPr id="64" name="Object 6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720061"/>
                  </p:ext>
                </p:extLst>
              </p:nvPr>
            </p:nvGraphicFramePr>
            <p:xfrm>
              <a:off x="2308923" y="4609011"/>
              <a:ext cx="633413" cy="365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57" name="Equation" r:id="rId20" imgW="482400" imgH="279360" progId="Equation.DSMT4">
                      <p:embed/>
                    </p:oleObj>
                  </mc:Choice>
                  <mc:Fallback>
                    <p:oleObj name="Equation" r:id="rId20" imgW="48240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2308923" y="4609011"/>
                            <a:ext cx="633413" cy="3651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6" name="Group 65"/>
            <p:cNvGrpSpPr/>
            <p:nvPr/>
          </p:nvGrpSpPr>
          <p:grpSpPr>
            <a:xfrm>
              <a:off x="5193690" y="3089366"/>
              <a:ext cx="812055" cy="533400"/>
              <a:chOff x="2227134" y="4495800"/>
              <a:chExt cx="812055" cy="53340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2227134" y="4495800"/>
                <a:ext cx="812055" cy="533400"/>
              </a:xfrm>
              <a:prstGeom prst="rect">
                <a:avLst/>
              </a:prstGeom>
              <a:solidFill>
                <a:schemeClr val="accent4">
                  <a:alpha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endParaRPr lang="en-US" dirty="0"/>
              </a:p>
            </p:txBody>
          </p:sp>
          <p:graphicFrame>
            <p:nvGraphicFramePr>
              <p:cNvPr id="68" name="Object 6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09134595"/>
                  </p:ext>
                </p:extLst>
              </p:nvPr>
            </p:nvGraphicFramePr>
            <p:xfrm>
              <a:off x="2292360" y="4608513"/>
              <a:ext cx="666750" cy="365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58" name="Equation" r:id="rId22" imgW="507960" imgH="279360" progId="Equation.DSMT4">
                      <p:embed/>
                    </p:oleObj>
                  </mc:Choice>
                  <mc:Fallback>
                    <p:oleObj name="Equation" r:id="rId22" imgW="50796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2292360" y="4608513"/>
                            <a:ext cx="666750" cy="3651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70" name="Straight Connector 69"/>
            <p:cNvCxnSpPr>
              <a:endCxn id="63" idx="0"/>
            </p:cNvCxnSpPr>
            <p:nvPr/>
          </p:nvCxnSpPr>
          <p:spPr>
            <a:xfrm flipH="1">
              <a:off x="2895757" y="2564909"/>
              <a:ext cx="143432" cy="524457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0"/>
            </p:cNvCxnSpPr>
            <p:nvPr/>
          </p:nvCxnSpPr>
          <p:spPr>
            <a:xfrm>
              <a:off x="5514762" y="2593937"/>
              <a:ext cx="84956" cy="495429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05706" y="4572000"/>
                <a:ext cx="8361087" cy="143116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400" dirty="0" smtClean="0"/>
                  <a:t>Send messages towards a given root node</a:t>
                </a:r>
              </a:p>
              <a:p>
                <a:pPr marL="800100" lvl="1" indent="-342900" algn="l" rtl="0">
                  <a:buFont typeface="Arial" pitchFamily="34" charset="0"/>
                  <a:buChar char="•"/>
                </a:pPr>
                <a:r>
                  <a:rPr lang="en-US" sz="2100" dirty="0" smtClean="0"/>
                  <a:t>Messages are passed by multiplication of factor entries</a:t>
                </a:r>
              </a:p>
              <a:p>
                <a:pPr marL="742950" lvl="1" indent="-285750" algn="l" rtl="0">
                  <a:buFont typeface="Arial" pitchFamily="34" charset="0"/>
                  <a:buChar char="•"/>
                </a:pPr>
                <a:r>
                  <a:rPr lang="en-US" sz="2100" dirty="0"/>
                  <a:t>Once message propagation completes, each tree-node factor holds the marginal </a:t>
                </a:r>
                <a:r>
                  <a:rPr lang="en-US" sz="2100" dirty="0" smtClean="0"/>
                  <a:t>distribution: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100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/>
                      </a:rPr>
                      <m:t>Pr</m:t>
                    </m:r>
                    <m:r>
                      <a:rPr lang="en-US" sz="2100" b="0" i="1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en-US" sz="21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1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</m:t>
                    </m:r>
                    <m:r>
                      <a:rPr lang="en-US" sz="2100" b="0" i="1" smtClean="0">
                        <a:latin typeface="Cambria Math"/>
                      </a:rPr>
                      <m:t>𝑒</m:t>
                    </m:r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100" b="0" dirty="0" smtClean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06" y="4572000"/>
                <a:ext cx="8361087" cy="1431161"/>
              </a:xfrm>
              <a:prstGeom prst="rect">
                <a:avLst/>
              </a:prstGeom>
              <a:blipFill rotWithShape="1">
                <a:blip r:embed="rId24"/>
                <a:stretch>
                  <a:fillRect l="-1093" t="-2979" b="-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Arrow 30"/>
          <p:cNvSpPr/>
          <p:nvPr/>
        </p:nvSpPr>
        <p:spPr>
          <a:xfrm rot="19383710" flipH="1" flipV="1">
            <a:off x="7187101" y="1782137"/>
            <a:ext cx="910678" cy="3011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467607" y="2792480"/>
            <a:ext cx="3686796" cy="0"/>
            <a:chOff x="2591616" y="3569045"/>
            <a:chExt cx="3686796" cy="0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591616" y="3569045"/>
              <a:ext cx="118421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5094196" y="3569045"/>
              <a:ext cx="118421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59260" y="3446100"/>
            <a:ext cx="8660116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/>
              <a:t>PROBLEM: The JT </a:t>
            </a:r>
            <a:r>
              <a:rPr lang="en-US" sz="2400" b="1" dirty="0" err="1" smtClean="0"/>
              <a:t>Alg</a:t>
            </a:r>
            <a:r>
              <a:rPr lang="en-US" sz="2400" b="1" dirty="0" smtClean="0"/>
              <a:t> runs in time that is exponential in the largest factor. </a:t>
            </a:r>
            <a:r>
              <a:rPr lang="en-US" sz="2400" b="1" dirty="0" smtClean="0">
                <a:sym typeface="Wingdings" pitchFamily="2" charset="2"/>
              </a:rPr>
              <a:t> </a:t>
            </a:r>
          </a:p>
          <a:p>
            <a:pPr algn="l" rtl="0"/>
            <a:r>
              <a:rPr lang="en-US" sz="2400" b="1" dirty="0" smtClean="0">
                <a:sym typeface="Wingdings" pitchFamily="2" charset="2"/>
              </a:rPr>
              <a:t>Restricted to formulas that can be efficiently represented using a junction tree [</a:t>
            </a:r>
            <a:r>
              <a:rPr lang="en-US" sz="2400" b="1" dirty="0" err="1" smtClean="0">
                <a:sym typeface="Wingdings" pitchFamily="2" charset="2"/>
              </a:rPr>
              <a:t>i.e</a:t>
            </a:r>
            <a:r>
              <a:rPr lang="en-US" sz="2400" b="1" dirty="0" smtClean="0">
                <a:sym typeface="Wingdings" pitchFamily="2" charset="2"/>
              </a:rPr>
              <a:t>; low </a:t>
            </a:r>
            <a:r>
              <a:rPr lang="en-US" sz="2400" b="1" i="1" dirty="0" smtClean="0">
                <a:sym typeface="Wingdings" pitchFamily="2" charset="2"/>
              </a:rPr>
              <a:t>tree width</a:t>
            </a:r>
            <a:r>
              <a:rPr lang="en-US" sz="2400" b="1" dirty="0" smtClean="0">
                <a:sym typeface="Wingdings" pitchFamily="2" charset="2"/>
              </a:rPr>
              <a:t>]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666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1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71055" y="29718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20982" y="1066800"/>
            <a:ext cx="8413750" cy="6324600"/>
          </a:xfrm>
        </p:spPr>
        <p:txBody>
          <a:bodyPr/>
          <a:lstStyle/>
          <a:p>
            <a:r>
              <a:rPr lang="en-US" sz="2600" dirty="0" smtClean="0"/>
              <a:t>Weighted Model Counting (WMC)</a:t>
            </a:r>
          </a:p>
          <a:p>
            <a:r>
              <a:rPr lang="en-US" sz="2600" dirty="0" smtClean="0"/>
              <a:t>Motivation</a:t>
            </a:r>
          </a:p>
          <a:p>
            <a:r>
              <a:rPr lang="en-US" sz="2600" dirty="0"/>
              <a:t>Inference for WMC</a:t>
            </a:r>
          </a:p>
          <a:p>
            <a:r>
              <a:rPr lang="en-US" sz="2600" dirty="0" smtClean="0"/>
              <a:t>WMC using CNF-trees</a:t>
            </a:r>
          </a:p>
          <a:p>
            <a:r>
              <a:rPr lang="en-US" sz="2600" dirty="0" smtClean="0"/>
              <a:t>Experimental analysis</a:t>
            </a:r>
          </a:p>
          <a:p>
            <a:r>
              <a:rPr lang="en-US" sz="2600" dirty="0" smtClean="0"/>
              <a:t>Conclusions and future work</a:t>
            </a:r>
          </a:p>
          <a:p>
            <a:pPr lvl="1"/>
            <a:endParaRPr lang="en-US" dirty="0" smtClean="0"/>
          </a:p>
          <a:p>
            <a:pPr marL="511175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39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304800" y="1751572"/>
                <a:ext cx="2671606" cy="369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51572"/>
                <a:ext cx="2671606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3162948" y="609601"/>
            <a:ext cx="5981051" cy="5407400"/>
            <a:chOff x="867505" y="1320295"/>
            <a:chExt cx="5295066" cy="4789105"/>
          </a:xfrm>
        </p:grpSpPr>
        <p:grpSp>
          <p:nvGrpSpPr>
            <p:cNvPr id="45" name="Group 44"/>
            <p:cNvGrpSpPr/>
            <p:nvPr/>
          </p:nvGrpSpPr>
          <p:grpSpPr>
            <a:xfrm>
              <a:off x="965757" y="1320295"/>
              <a:ext cx="5196814" cy="4048924"/>
              <a:chOff x="957743" y="1324851"/>
              <a:chExt cx="5196814" cy="40489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b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4" name="Oval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031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6" name="Oval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7" name="Oval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4301" r="-1075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9" name="Oval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4396" r="-329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1316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AutoShape 19"/>
              <p:cNvCxnSpPr>
                <a:cxnSpLocks noChangeShapeType="1"/>
                <a:stCxn id="80" idx="2"/>
                <a:endCxn id="79" idx="0"/>
              </p:cNvCxnSpPr>
              <p:nvPr/>
            </p:nvCxnSpPr>
            <p:spPr bwMode="auto">
              <a:xfrm>
                <a:off x="2471504" y="2362323"/>
                <a:ext cx="59123" cy="2279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13" name="Oval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14" name="Oval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5" name="AutoShape 22"/>
              <p:cNvCxnSpPr>
                <a:cxnSpLocks noChangeShapeType="1"/>
                <a:stCxn id="79" idx="4"/>
                <a:endCxn id="81" idx="0"/>
              </p:cNvCxnSpPr>
              <p:nvPr/>
            </p:nvCxnSpPr>
            <p:spPr bwMode="auto">
              <a:xfrm>
                <a:off x="2530627" y="3023630"/>
                <a:ext cx="32956" cy="2354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AutoShape 23"/>
              <p:cNvCxnSpPr>
                <a:cxnSpLocks noChangeShapeType="1"/>
                <a:stCxn id="81" idx="2"/>
                <a:endCxn id="83" idx="0"/>
              </p:cNvCxnSpPr>
              <p:nvPr/>
            </p:nvCxnSpPr>
            <p:spPr bwMode="auto">
              <a:xfrm flipH="1">
                <a:off x="2559606" y="3548018"/>
                <a:ext cx="3977" cy="2096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AutoShape 24"/>
              <p:cNvCxnSpPr>
                <a:cxnSpLocks noChangeShapeType="1"/>
                <a:stCxn id="98" idx="2"/>
                <a:endCxn id="84" idx="0"/>
              </p:cNvCxnSpPr>
              <p:nvPr/>
            </p:nvCxnSpPr>
            <p:spPr bwMode="auto">
              <a:xfrm flipH="1">
                <a:off x="2559604" y="4737333"/>
                <a:ext cx="1" cy="2030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AutoShape 30"/>
              <p:cNvCxnSpPr>
                <a:cxnSpLocks noChangeShapeType="1"/>
                <a:stCxn id="78" idx="0"/>
                <a:endCxn id="74" idx="3"/>
              </p:cNvCxnSpPr>
              <p:nvPr/>
            </p:nvCxnSpPr>
            <p:spPr bwMode="auto">
              <a:xfrm flipV="1">
                <a:off x="1589676" y="1694770"/>
                <a:ext cx="458119" cy="386948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AutoShape 31"/>
              <p:cNvCxnSpPr>
                <a:cxnSpLocks noChangeShapeType="1"/>
                <a:stCxn id="74" idx="4"/>
                <a:endCxn id="80" idx="0"/>
              </p:cNvCxnSpPr>
              <p:nvPr/>
            </p:nvCxnSpPr>
            <p:spPr bwMode="auto">
              <a:xfrm>
                <a:off x="2452773" y="1758238"/>
                <a:ext cx="18731" cy="3151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AutoShape 32"/>
              <p:cNvCxnSpPr>
                <a:cxnSpLocks noChangeShapeType="1"/>
                <a:stCxn id="74" idx="5"/>
                <a:endCxn id="75" idx="0"/>
              </p:cNvCxnSpPr>
              <p:nvPr/>
            </p:nvCxnSpPr>
            <p:spPr bwMode="auto">
              <a:xfrm>
                <a:off x="2857750" y="1694770"/>
                <a:ext cx="356822" cy="3869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AutoShape 33"/>
              <p:cNvCxnSpPr>
                <a:cxnSpLocks noChangeShapeType="1"/>
                <a:stCxn id="75" idx="2"/>
                <a:endCxn id="76" idx="0"/>
              </p:cNvCxnSpPr>
              <p:nvPr/>
            </p:nvCxnSpPr>
            <p:spPr bwMode="auto">
              <a:xfrm>
                <a:off x="3214572" y="2370643"/>
                <a:ext cx="307635" cy="2099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2970" r="-990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5" name="Straight Connector 94"/>
              <p:cNvCxnSpPr>
                <a:stCxn id="78" idx="2"/>
                <a:endCxn id="93" idx="0"/>
              </p:cNvCxnSpPr>
              <p:nvPr/>
            </p:nvCxnSpPr>
            <p:spPr>
              <a:xfrm flipH="1">
                <a:off x="1587898" y="2370643"/>
                <a:ext cx="1778" cy="171421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3" idx="4"/>
                <a:endCxn id="94" idx="0"/>
              </p:cNvCxnSpPr>
              <p:nvPr/>
            </p:nvCxnSpPr>
            <p:spPr>
              <a:xfrm flipH="1">
                <a:off x="1585843" y="2975451"/>
                <a:ext cx="2055" cy="287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4" idx="2"/>
                <a:endCxn id="77" idx="0"/>
              </p:cNvCxnSpPr>
              <p:nvPr/>
            </p:nvCxnSpPr>
            <p:spPr>
              <a:xfrm>
                <a:off x="1585843" y="3551416"/>
                <a:ext cx="2925" cy="217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1299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9" name="Straight Connector 98"/>
              <p:cNvCxnSpPr>
                <a:stCxn id="83" idx="4"/>
                <a:endCxn id="98" idx="0"/>
              </p:cNvCxnSpPr>
              <p:nvPr/>
            </p:nvCxnSpPr>
            <p:spPr>
              <a:xfrm flipH="1">
                <a:off x="2559605" y="4191044"/>
                <a:ext cx="1" cy="2573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𝟑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𝟒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𝟓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𝟕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 l="-1299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37" name="Oval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blipFill rotWithShape="1">
                    <a:blip r:embed="rId24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8" name="Straight Connector 107"/>
              <p:cNvCxnSpPr>
                <a:stCxn id="77" idx="4"/>
                <a:endCxn id="106" idx="0"/>
              </p:cNvCxnSpPr>
              <p:nvPr/>
            </p:nvCxnSpPr>
            <p:spPr>
              <a:xfrm flipH="1">
                <a:off x="1587897" y="4201886"/>
                <a:ext cx="871" cy="2465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6" idx="2"/>
                <a:endCxn id="107" idx="0"/>
              </p:cNvCxnSpPr>
              <p:nvPr/>
            </p:nvCxnSpPr>
            <p:spPr>
              <a:xfrm>
                <a:off x="1587897" y="4737333"/>
                <a:ext cx="2" cy="2030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𝟔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3716157" y="1364290"/>
                    <a:ext cx="2438400" cy="1600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1400" i="1" dirty="0" smtClean="0"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1400" i="1" dirty="0" smtClean="0"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1400" i="1" dirty="0" smtClean="0"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1400" i="1" dirty="0" smtClean="0"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1400" i="1" dirty="0" smtClean="0"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1400" i="1" dirty="0" smtClean="0"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1400" i="1" dirty="0">
                      <a:latin typeface="Cambria Math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6157" y="1364290"/>
                    <a:ext cx="2438400" cy="1600438"/>
                  </a:xfrm>
                  <a:prstGeom prst="rect">
                    <a:avLst/>
                  </a:prstGeom>
                  <a:blipFill rotWithShape="1">
                    <a:blip r:embed="rId26"/>
                    <a:stretch>
                      <a:fillRect b="-7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46" name="Oval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blipFill rotWithShape="1">
                  <a:blip r:embed="rId27"/>
                  <a:stretch>
                    <a:fillRect l="-5455" b="-5769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>
                  <a:spLocks noChangeArrowheads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l="-6122" r="-2041" b="-3571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/>
            <p:cNvCxnSpPr>
              <a:stCxn id="76" idx="5"/>
              <a:endCxn id="47" idx="0"/>
            </p:cNvCxnSpPr>
            <p:nvPr/>
          </p:nvCxnSpPr>
          <p:spPr>
            <a:xfrm>
              <a:off x="3805507" y="2945931"/>
              <a:ext cx="94229" cy="156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7" idx="2"/>
              <a:endCxn id="46" idx="0"/>
            </p:cNvCxnSpPr>
            <p:nvPr/>
          </p:nvCxnSpPr>
          <p:spPr>
            <a:xfrm flipH="1">
              <a:off x="3897249" y="3391452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0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blipFill rotWithShape="1">
                  <a:blip r:embed="rId29"/>
                  <a:stretch>
                    <a:fillRect l="-5455" b="-566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>
                  <a:spLocks noChangeArrowheads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l="-6122" r="-2041" b="-3571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/>
            <p:cNvCxnSpPr>
              <a:stCxn id="51" idx="2"/>
              <a:endCxn id="50" idx="0"/>
            </p:cNvCxnSpPr>
            <p:nvPr/>
          </p:nvCxnSpPr>
          <p:spPr>
            <a:xfrm>
              <a:off x="3094857" y="3543462"/>
              <a:ext cx="2689" cy="1579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4"/>
              <a:endCxn id="51" idx="0"/>
            </p:cNvCxnSpPr>
            <p:nvPr/>
          </p:nvCxnSpPr>
          <p:spPr>
            <a:xfrm>
              <a:off x="2538641" y="3019074"/>
              <a:ext cx="556216" cy="235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/>
                <p:cNvSpPr>
                  <a:spLocks noChangeArrowheads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blipFill rotWithShape="1">
                  <a:blip r:embed="rId31"/>
                  <a:stretch>
                    <a:fillRect l="-7407" b="-566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l="-6000" b="-363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/>
            <p:cNvCxnSpPr>
              <a:stCxn id="55" idx="2"/>
              <a:endCxn id="54" idx="0"/>
            </p:cNvCxnSpPr>
            <p:nvPr/>
          </p:nvCxnSpPr>
          <p:spPr>
            <a:xfrm flipH="1">
              <a:off x="3115394" y="4732776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3" idx="4"/>
              <a:endCxn id="55" idx="0"/>
            </p:cNvCxnSpPr>
            <p:nvPr/>
          </p:nvCxnSpPr>
          <p:spPr>
            <a:xfrm>
              <a:off x="2567620" y="4186488"/>
              <a:ext cx="550261" cy="257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/>
                <p:cNvSpPr>
                  <a:spLocks noChangeArrowheads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58" name="Oval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3"/>
                  <a:stretch>
                    <a:fillRect l="-7273" b="-5769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 l="-6122" r="-2041" b="-363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/>
            <p:cNvCxnSpPr>
              <a:stCxn id="59" idx="2"/>
              <a:endCxn id="58" idx="0"/>
            </p:cNvCxnSpPr>
            <p:nvPr/>
          </p:nvCxnSpPr>
          <p:spPr>
            <a:xfrm flipH="1">
              <a:off x="2567620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84" idx="4"/>
              <a:endCxn id="59" idx="0"/>
            </p:cNvCxnSpPr>
            <p:nvPr/>
          </p:nvCxnSpPr>
          <p:spPr>
            <a:xfrm>
              <a:off x="2567618" y="5369219"/>
              <a:ext cx="3979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/>
                <p:cNvSpPr>
                  <a:spLocks noChangeArrowheads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62" name="Oval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5"/>
                  <a:stretch>
                    <a:fillRect l="-5455" b="-5769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 l="-6122" r="-2041" b="-363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>
              <a:stCxn id="63" idx="2"/>
              <a:endCxn id="62" idx="0"/>
            </p:cNvCxnSpPr>
            <p:nvPr/>
          </p:nvCxnSpPr>
          <p:spPr>
            <a:xfrm flipH="1">
              <a:off x="1591933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07" idx="4"/>
              <a:endCxn id="63" idx="0"/>
            </p:cNvCxnSpPr>
            <p:nvPr/>
          </p:nvCxnSpPr>
          <p:spPr>
            <a:xfrm flipH="1">
              <a:off x="1595910" y="5369219"/>
              <a:ext cx="3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/>
                <p:cNvSpPr>
                  <a:spLocks noChangeArrowheads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66" name="Oval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blipFill rotWithShape="1">
                  <a:blip r:embed="rId37"/>
                  <a:stretch>
                    <a:fillRect l="-5455" b="-566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 l="-6122" b="-363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/>
            <p:cNvCxnSpPr>
              <a:stCxn id="67" idx="2"/>
              <a:endCxn id="66" idx="0"/>
            </p:cNvCxnSpPr>
            <p:nvPr/>
          </p:nvCxnSpPr>
          <p:spPr>
            <a:xfrm flipH="1">
              <a:off x="1034462" y="47327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7" idx="4"/>
              <a:endCxn id="67" idx="0"/>
            </p:cNvCxnSpPr>
            <p:nvPr/>
          </p:nvCxnSpPr>
          <p:spPr>
            <a:xfrm flipH="1">
              <a:off x="1038439" y="4197330"/>
              <a:ext cx="558343" cy="246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Oval 69"/>
                <p:cNvSpPr>
                  <a:spLocks noChangeArrowheads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70" name="Oval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blipFill rotWithShape="1">
                  <a:blip r:embed="rId39"/>
                  <a:stretch>
                    <a:fillRect l="-7407" b="-566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>
                  <a:spLocks noChangeArrowheads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l="-6122" b="-363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Connector 71"/>
            <p:cNvCxnSpPr>
              <a:stCxn id="71" idx="2"/>
              <a:endCxn id="70" idx="0"/>
            </p:cNvCxnSpPr>
            <p:nvPr/>
          </p:nvCxnSpPr>
          <p:spPr>
            <a:xfrm flipH="1">
              <a:off x="1006716" y="35454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0"/>
              <a:endCxn id="93" idx="4"/>
            </p:cNvCxnSpPr>
            <p:nvPr/>
          </p:nvCxnSpPr>
          <p:spPr>
            <a:xfrm flipV="1">
              <a:off x="1010693" y="2970895"/>
              <a:ext cx="585219" cy="2856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04800" y="1245610"/>
                <a:ext cx="2671606" cy="369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45610"/>
                <a:ext cx="2671606" cy="369332"/>
              </a:xfrm>
              <a:prstGeom prst="rect">
                <a:avLst/>
              </a:prstGeom>
              <a:blipFill rotWithShape="1">
                <a:blip r:embed="rId4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>
            <a:stCxn id="112" idx="3"/>
            <a:endCxn id="93" idx="1"/>
          </p:cNvCxnSpPr>
          <p:nvPr/>
        </p:nvCxnSpPr>
        <p:spPr>
          <a:xfrm>
            <a:off x="2976406" y="1430276"/>
            <a:ext cx="685954" cy="625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3604" y="158612"/>
            <a:ext cx="359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CNF-Tree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103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Leaf-node factor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066800"/>
                <a:ext cx="8413750" cy="536045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 smtClean="0">
                    <a:effectLst/>
                    <a:latin typeface="Cambria Math"/>
                  </a:rPr>
                  <a:t>is a node representing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/>
                      </a:rPr>
                      <m:t>𝒀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=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𝒚</m:t>
                    </m:r>
                  </m:oMath>
                </a14:m>
                <a:r>
                  <a:rPr lang="en-US" dirty="0" smtClean="0">
                    <a:effectLst/>
                    <a:latin typeface="Cambria Math"/>
                  </a:rPr>
                  <a:t> is a partial assignment over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𝑣𝑎𝑟𝑠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𝑖𝑓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    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𝑖𝑓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066800"/>
                <a:ext cx="8413750" cy="5360458"/>
              </a:xfrm>
              <a:blipFill rotWithShape="1">
                <a:blip r:embed="rId2"/>
                <a:stretch>
                  <a:fillRect t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9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3162948" y="609601"/>
            <a:ext cx="5981051" cy="5407400"/>
            <a:chOff x="867505" y="1320295"/>
            <a:chExt cx="5295066" cy="4789105"/>
          </a:xfrm>
        </p:grpSpPr>
        <p:grpSp>
          <p:nvGrpSpPr>
            <p:cNvPr id="45" name="Group 44"/>
            <p:cNvGrpSpPr/>
            <p:nvPr/>
          </p:nvGrpSpPr>
          <p:grpSpPr>
            <a:xfrm>
              <a:off x="965757" y="1320295"/>
              <a:ext cx="5196814" cy="4048924"/>
              <a:chOff x="957743" y="1324851"/>
              <a:chExt cx="5196814" cy="40489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b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4" name="Oval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1031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6" name="Oval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7" name="Oval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4301" r="-1075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9" name="Oval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4396" r="-329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1316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AutoShape 19"/>
              <p:cNvCxnSpPr>
                <a:cxnSpLocks noChangeShapeType="1"/>
                <a:stCxn id="80" idx="2"/>
                <a:endCxn id="79" idx="0"/>
              </p:cNvCxnSpPr>
              <p:nvPr/>
            </p:nvCxnSpPr>
            <p:spPr bwMode="auto">
              <a:xfrm>
                <a:off x="2471504" y="2362323"/>
                <a:ext cx="59123" cy="2279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13" name="Oval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14" name="Oval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5" name="AutoShape 22"/>
              <p:cNvCxnSpPr>
                <a:cxnSpLocks noChangeShapeType="1"/>
                <a:stCxn id="79" idx="4"/>
                <a:endCxn id="81" idx="0"/>
              </p:cNvCxnSpPr>
              <p:nvPr/>
            </p:nvCxnSpPr>
            <p:spPr bwMode="auto">
              <a:xfrm>
                <a:off x="2530627" y="3023630"/>
                <a:ext cx="32956" cy="2354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AutoShape 23"/>
              <p:cNvCxnSpPr>
                <a:cxnSpLocks noChangeShapeType="1"/>
                <a:stCxn id="81" idx="2"/>
                <a:endCxn id="83" idx="0"/>
              </p:cNvCxnSpPr>
              <p:nvPr/>
            </p:nvCxnSpPr>
            <p:spPr bwMode="auto">
              <a:xfrm flipH="1">
                <a:off x="2559606" y="3548018"/>
                <a:ext cx="3977" cy="2096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AutoShape 24"/>
              <p:cNvCxnSpPr>
                <a:cxnSpLocks noChangeShapeType="1"/>
                <a:stCxn id="98" idx="2"/>
                <a:endCxn id="84" idx="0"/>
              </p:cNvCxnSpPr>
              <p:nvPr/>
            </p:nvCxnSpPr>
            <p:spPr bwMode="auto">
              <a:xfrm flipH="1">
                <a:off x="2559604" y="4737333"/>
                <a:ext cx="1" cy="2030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AutoShape 30"/>
              <p:cNvCxnSpPr>
                <a:cxnSpLocks noChangeShapeType="1"/>
                <a:stCxn id="78" idx="0"/>
                <a:endCxn id="74" idx="3"/>
              </p:cNvCxnSpPr>
              <p:nvPr/>
            </p:nvCxnSpPr>
            <p:spPr bwMode="auto">
              <a:xfrm flipV="1">
                <a:off x="1589676" y="1694770"/>
                <a:ext cx="458119" cy="386948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AutoShape 31"/>
              <p:cNvCxnSpPr>
                <a:cxnSpLocks noChangeShapeType="1"/>
                <a:stCxn id="74" idx="4"/>
                <a:endCxn id="80" idx="0"/>
              </p:cNvCxnSpPr>
              <p:nvPr/>
            </p:nvCxnSpPr>
            <p:spPr bwMode="auto">
              <a:xfrm>
                <a:off x="2452773" y="1758238"/>
                <a:ext cx="18731" cy="3151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AutoShape 32"/>
              <p:cNvCxnSpPr>
                <a:cxnSpLocks noChangeShapeType="1"/>
                <a:stCxn id="74" idx="5"/>
                <a:endCxn id="75" idx="0"/>
              </p:cNvCxnSpPr>
              <p:nvPr/>
            </p:nvCxnSpPr>
            <p:spPr bwMode="auto">
              <a:xfrm>
                <a:off x="2857750" y="1694770"/>
                <a:ext cx="356822" cy="3869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AutoShape 33"/>
              <p:cNvCxnSpPr>
                <a:cxnSpLocks noChangeShapeType="1"/>
                <a:stCxn id="75" idx="2"/>
                <a:endCxn id="76" idx="0"/>
              </p:cNvCxnSpPr>
              <p:nvPr/>
            </p:nvCxnSpPr>
            <p:spPr bwMode="auto">
              <a:xfrm>
                <a:off x="3214572" y="2370643"/>
                <a:ext cx="307635" cy="2099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2970" r="-990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5" name="Straight Connector 94"/>
              <p:cNvCxnSpPr>
                <a:stCxn id="78" idx="2"/>
                <a:endCxn id="93" idx="0"/>
              </p:cNvCxnSpPr>
              <p:nvPr/>
            </p:nvCxnSpPr>
            <p:spPr>
              <a:xfrm flipH="1">
                <a:off x="1587898" y="2370643"/>
                <a:ext cx="1778" cy="171421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3" idx="4"/>
                <a:endCxn id="94" idx="0"/>
              </p:cNvCxnSpPr>
              <p:nvPr/>
            </p:nvCxnSpPr>
            <p:spPr>
              <a:xfrm flipH="1">
                <a:off x="1585843" y="2975451"/>
                <a:ext cx="2055" cy="287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4" idx="2"/>
                <a:endCxn id="77" idx="0"/>
              </p:cNvCxnSpPr>
              <p:nvPr/>
            </p:nvCxnSpPr>
            <p:spPr>
              <a:xfrm>
                <a:off x="1585843" y="3551416"/>
                <a:ext cx="2925" cy="217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1299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9" name="Straight Connector 98"/>
              <p:cNvCxnSpPr>
                <a:stCxn id="83" idx="4"/>
                <a:endCxn id="98" idx="0"/>
              </p:cNvCxnSpPr>
              <p:nvPr/>
            </p:nvCxnSpPr>
            <p:spPr>
              <a:xfrm flipH="1">
                <a:off x="2559605" y="4191044"/>
                <a:ext cx="1" cy="2573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𝟑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𝟒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𝟓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𝟕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 l="-1299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sz="1400" b="0" dirty="0"/>
                  </a:p>
                </p:txBody>
              </p:sp>
            </mc:Choice>
            <mc:Fallback xmlns="">
              <p:sp>
                <p:nvSpPr>
                  <p:cNvPr id="37" name="Oval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blipFill rotWithShape="1">
                    <a:blip r:embed="rId23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8" name="Straight Connector 107"/>
              <p:cNvCxnSpPr>
                <a:stCxn id="77" idx="4"/>
                <a:endCxn id="106" idx="0"/>
              </p:cNvCxnSpPr>
              <p:nvPr/>
            </p:nvCxnSpPr>
            <p:spPr>
              <a:xfrm flipH="1">
                <a:off x="1587897" y="4201886"/>
                <a:ext cx="871" cy="2465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6" idx="2"/>
                <a:endCxn id="107" idx="0"/>
              </p:cNvCxnSpPr>
              <p:nvPr/>
            </p:nvCxnSpPr>
            <p:spPr>
              <a:xfrm>
                <a:off x="1587897" y="4737333"/>
                <a:ext cx="2" cy="2030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𝟔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3716157" y="1364290"/>
                    <a:ext cx="2438400" cy="1600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1400" i="1" dirty="0" smtClean="0"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1400" i="1" dirty="0" smtClean="0"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1400" i="1" dirty="0" smtClean="0"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1400" i="1" dirty="0" smtClean="0"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1400" i="1" dirty="0" smtClean="0"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1400" i="1" dirty="0" smtClean="0"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1400" i="1" dirty="0">
                      <a:latin typeface="Cambria Math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6157" y="1364290"/>
                    <a:ext cx="2438400" cy="1600438"/>
                  </a:xfrm>
                  <a:prstGeom prst="rect">
                    <a:avLst/>
                  </a:prstGeom>
                  <a:blipFill rotWithShape="1">
                    <a:blip r:embed="rId25"/>
                    <a:stretch>
                      <a:fillRect b="-7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46" name="Oval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blipFill rotWithShape="1">
                  <a:blip r:embed="rId26"/>
                  <a:stretch>
                    <a:fillRect l="-5455" b="-5769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>
                  <a:spLocks noChangeArrowheads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l="-6122" r="-2041" b="-3571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/>
            <p:cNvCxnSpPr>
              <a:stCxn id="76" idx="5"/>
              <a:endCxn id="47" idx="0"/>
            </p:cNvCxnSpPr>
            <p:nvPr/>
          </p:nvCxnSpPr>
          <p:spPr>
            <a:xfrm>
              <a:off x="3805507" y="2945931"/>
              <a:ext cx="94229" cy="156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7" idx="2"/>
              <a:endCxn id="46" idx="0"/>
            </p:cNvCxnSpPr>
            <p:nvPr/>
          </p:nvCxnSpPr>
          <p:spPr>
            <a:xfrm flipH="1">
              <a:off x="3897249" y="3391452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0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blipFill rotWithShape="1">
                  <a:blip r:embed="rId28"/>
                  <a:stretch>
                    <a:fillRect l="-5455" b="-566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>
                  <a:spLocks noChangeArrowheads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l="-6122" r="-2041" b="-3571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/>
            <p:cNvCxnSpPr>
              <a:stCxn id="51" idx="2"/>
              <a:endCxn id="50" idx="0"/>
            </p:cNvCxnSpPr>
            <p:nvPr/>
          </p:nvCxnSpPr>
          <p:spPr>
            <a:xfrm>
              <a:off x="3094857" y="3543462"/>
              <a:ext cx="2689" cy="1579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4"/>
              <a:endCxn id="51" idx="0"/>
            </p:cNvCxnSpPr>
            <p:nvPr/>
          </p:nvCxnSpPr>
          <p:spPr>
            <a:xfrm>
              <a:off x="2538641" y="3019074"/>
              <a:ext cx="556216" cy="235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/>
                <p:cNvSpPr>
                  <a:spLocks noChangeArrowheads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blipFill rotWithShape="1">
                  <a:blip r:embed="rId30"/>
                  <a:stretch>
                    <a:fillRect l="-7407" b="-566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l="-6000" b="-363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/>
            <p:cNvCxnSpPr>
              <a:stCxn id="55" idx="2"/>
              <a:endCxn id="54" idx="0"/>
            </p:cNvCxnSpPr>
            <p:nvPr/>
          </p:nvCxnSpPr>
          <p:spPr>
            <a:xfrm flipH="1">
              <a:off x="3115394" y="4732776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3" idx="4"/>
              <a:endCxn id="55" idx="0"/>
            </p:cNvCxnSpPr>
            <p:nvPr/>
          </p:nvCxnSpPr>
          <p:spPr>
            <a:xfrm>
              <a:off x="2567620" y="4186488"/>
              <a:ext cx="550261" cy="257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/>
                <p:cNvSpPr>
                  <a:spLocks noChangeArrowheads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58" name="Oval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2"/>
                  <a:stretch>
                    <a:fillRect l="-7273" b="-5769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l="-6122" r="-2041" b="-363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/>
            <p:cNvCxnSpPr>
              <a:stCxn id="59" idx="2"/>
              <a:endCxn id="58" idx="0"/>
            </p:cNvCxnSpPr>
            <p:nvPr/>
          </p:nvCxnSpPr>
          <p:spPr>
            <a:xfrm flipH="1">
              <a:off x="2567620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84" idx="4"/>
              <a:endCxn id="59" idx="0"/>
            </p:cNvCxnSpPr>
            <p:nvPr/>
          </p:nvCxnSpPr>
          <p:spPr>
            <a:xfrm>
              <a:off x="2567618" y="5369219"/>
              <a:ext cx="3979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/>
                <p:cNvSpPr>
                  <a:spLocks noChangeArrowheads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62" name="Oval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4"/>
                  <a:stretch>
                    <a:fillRect l="-5455" b="-5769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l="-6122" r="-2041" b="-363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>
              <a:stCxn id="63" idx="2"/>
              <a:endCxn id="62" idx="0"/>
            </p:cNvCxnSpPr>
            <p:nvPr/>
          </p:nvCxnSpPr>
          <p:spPr>
            <a:xfrm flipH="1">
              <a:off x="1591933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07" idx="4"/>
              <a:endCxn id="63" idx="0"/>
            </p:cNvCxnSpPr>
            <p:nvPr/>
          </p:nvCxnSpPr>
          <p:spPr>
            <a:xfrm flipH="1">
              <a:off x="1595910" y="5369219"/>
              <a:ext cx="3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/>
                <p:cNvSpPr>
                  <a:spLocks noChangeArrowheads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66" name="Oval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blipFill rotWithShape="1">
                  <a:blip r:embed="rId36"/>
                  <a:stretch>
                    <a:fillRect l="-5455" b="-566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l="-6122" b="-363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/>
            <p:cNvCxnSpPr>
              <a:stCxn id="67" idx="2"/>
              <a:endCxn id="66" idx="0"/>
            </p:cNvCxnSpPr>
            <p:nvPr/>
          </p:nvCxnSpPr>
          <p:spPr>
            <a:xfrm flipH="1">
              <a:off x="1034462" y="47327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7" idx="4"/>
              <a:endCxn id="67" idx="0"/>
            </p:cNvCxnSpPr>
            <p:nvPr/>
          </p:nvCxnSpPr>
          <p:spPr>
            <a:xfrm flipH="1">
              <a:off x="1038439" y="4197330"/>
              <a:ext cx="558343" cy="246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Oval 69"/>
                <p:cNvSpPr>
                  <a:spLocks noChangeArrowheads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70" name="Oval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blipFill rotWithShape="1">
                  <a:blip r:embed="rId38"/>
                  <a:stretch>
                    <a:fillRect l="-7407" b="-566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>
                  <a:spLocks noChangeArrowheads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l="-6122" b="-363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Connector 71"/>
            <p:cNvCxnSpPr>
              <a:stCxn id="71" idx="2"/>
              <a:endCxn id="70" idx="0"/>
            </p:cNvCxnSpPr>
            <p:nvPr/>
          </p:nvCxnSpPr>
          <p:spPr>
            <a:xfrm flipH="1">
              <a:off x="1006716" y="35454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0"/>
              <a:endCxn id="93" idx="4"/>
            </p:cNvCxnSpPr>
            <p:nvPr/>
          </p:nvCxnSpPr>
          <p:spPr>
            <a:xfrm flipV="1">
              <a:off x="1010693" y="2970895"/>
              <a:ext cx="585219" cy="2856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981200" y="1910244"/>
            <a:ext cx="2561386" cy="4414355"/>
            <a:chOff x="3818607" y="2784764"/>
            <a:chExt cx="1834048" cy="3172691"/>
          </a:xfrm>
        </p:grpSpPr>
        <p:sp>
          <p:nvSpPr>
            <p:cNvPr id="114" name="Freeform 113"/>
            <p:cNvSpPr/>
            <p:nvPr/>
          </p:nvSpPr>
          <p:spPr>
            <a:xfrm>
              <a:off x="4499756" y="2784764"/>
              <a:ext cx="1152899" cy="3172691"/>
            </a:xfrm>
            <a:custGeom>
              <a:avLst/>
              <a:gdLst>
                <a:gd name="connsiteX0" fmla="*/ 972789 w 1152899"/>
                <a:gd name="connsiteY0" fmla="*/ 0 h 3172691"/>
                <a:gd name="connsiteX1" fmla="*/ 972789 w 1152899"/>
                <a:gd name="connsiteY1" fmla="*/ 0 h 3172691"/>
                <a:gd name="connsiteX2" fmla="*/ 293917 w 1152899"/>
                <a:gd name="connsiteY2" fmla="*/ 13854 h 3172691"/>
                <a:gd name="connsiteX3" fmla="*/ 210789 w 1152899"/>
                <a:gd name="connsiteY3" fmla="*/ 41563 h 3172691"/>
                <a:gd name="connsiteX4" fmla="*/ 127662 w 1152899"/>
                <a:gd name="connsiteY4" fmla="*/ 83127 h 3172691"/>
                <a:gd name="connsiteX5" fmla="*/ 58389 w 1152899"/>
                <a:gd name="connsiteY5" fmla="*/ 152400 h 3172691"/>
                <a:gd name="connsiteX6" fmla="*/ 44535 w 1152899"/>
                <a:gd name="connsiteY6" fmla="*/ 193963 h 3172691"/>
                <a:gd name="connsiteX7" fmla="*/ 16826 w 1152899"/>
                <a:gd name="connsiteY7" fmla="*/ 304800 h 3172691"/>
                <a:gd name="connsiteX8" fmla="*/ 30680 w 1152899"/>
                <a:gd name="connsiteY8" fmla="*/ 1773381 h 3172691"/>
                <a:gd name="connsiteX9" fmla="*/ 44535 w 1152899"/>
                <a:gd name="connsiteY9" fmla="*/ 1856509 h 3172691"/>
                <a:gd name="connsiteX10" fmla="*/ 72244 w 1152899"/>
                <a:gd name="connsiteY10" fmla="*/ 2022763 h 3172691"/>
                <a:gd name="connsiteX11" fmla="*/ 86099 w 1152899"/>
                <a:gd name="connsiteY11" fmla="*/ 2964872 h 3172691"/>
                <a:gd name="connsiteX12" fmla="*/ 113808 w 1152899"/>
                <a:gd name="connsiteY12" fmla="*/ 3048000 h 3172691"/>
                <a:gd name="connsiteX13" fmla="*/ 280062 w 1152899"/>
                <a:gd name="connsiteY13" fmla="*/ 3131127 h 3172691"/>
                <a:gd name="connsiteX14" fmla="*/ 349335 w 1152899"/>
                <a:gd name="connsiteY14" fmla="*/ 3144981 h 3172691"/>
                <a:gd name="connsiteX15" fmla="*/ 460171 w 1152899"/>
                <a:gd name="connsiteY15" fmla="*/ 3172691 h 3172691"/>
                <a:gd name="connsiteX16" fmla="*/ 723408 w 1152899"/>
                <a:gd name="connsiteY16" fmla="*/ 3158836 h 3172691"/>
                <a:gd name="connsiteX17" fmla="*/ 764971 w 1152899"/>
                <a:gd name="connsiteY17" fmla="*/ 3131127 h 3172691"/>
                <a:gd name="connsiteX18" fmla="*/ 848099 w 1152899"/>
                <a:gd name="connsiteY18" fmla="*/ 3089563 h 3172691"/>
                <a:gd name="connsiteX19" fmla="*/ 931226 w 1152899"/>
                <a:gd name="connsiteY19" fmla="*/ 3034145 h 3172691"/>
                <a:gd name="connsiteX20" fmla="*/ 1028208 w 1152899"/>
                <a:gd name="connsiteY20" fmla="*/ 2937163 h 3172691"/>
                <a:gd name="connsiteX21" fmla="*/ 1069771 w 1152899"/>
                <a:gd name="connsiteY21" fmla="*/ 2715491 h 3172691"/>
                <a:gd name="connsiteX22" fmla="*/ 1097480 w 1152899"/>
                <a:gd name="connsiteY22" fmla="*/ 2632363 h 3172691"/>
                <a:gd name="connsiteX23" fmla="*/ 1083626 w 1152899"/>
                <a:gd name="connsiteY23" fmla="*/ 2563091 h 3172691"/>
                <a:gd name="connsiteX24" fmla="*/ 1069771 w 1152899"/>
                <a:gd name="connsiteY24" fmla="*/ 2507672 h 3172691"/>
                <a:gd name="connsiteX25" fmla="*/ 1083626 w 1152899"/>
                <a:gd name="connsiteY25" fmla="*/ 1620981 h 3172691"/>
                <a:gd name="connsiteX26" fmla="*/ 1125189 w 1152899"/>
                <a:gd name="connsiteY26" fmla="*/ 1468581 h 3172691"/>
                <a:gd name="connsiteX27" fmla="*/ 1139044 w 1152899"/>
                <a:gd name="connsiteY27" fmla="*/ 1427018 h 3172691"/>
                <a:gd name="connsiteX28" fmla="*/ 1152899 w 1152899"/>
                <a:gd name="connsiteY28" fmla="*/ 1385454 h 3172691"/>
                <a:gd name="connsiteX29" fmla="*/ 1139044 w 1152899"/>
                <a:gd name="connsiteY29" fmla="*/ 1108363 h 3172691"/>
                <a:gd name="connsiteX30" fmla="*/ 1111335 w 1152899"/>
                <a:gd name="connsiteY30" fmla="*/ 1025236 h 3172691"/>
                <a:gd name="connsiteX31" fmla="*/ 1097480 w 1152899"/>
                <a:gd name="connsiteY31" fmla="*/ 983672 h 3172691"/>
                <a:gd name="connsiteX32" fmla="*/ 1097480 w 1152899"/>
                <a:gd name="connsiteY32" fmla="*/ 360218 h 3172691"/>
                <a:gd name="connsiteX33" fmla="*/ 1055917 w 1152899"/>
                <a:gd name="connsiteY33" fmla="*/ 96981 h 3172691"/>
                <a:gd name="connsiteX34" fmla="*/ 1042062 w 1152899"/>
                <a:gd name="connsiteY34" fmla="*/ 55418 h 3172691"/>
                <a:gd name="connsiteX35" fmla="*/ 1028208 w 1152899"/>
                <a:gd name="connsiteY35" fmla="*/ 13854 h 3172691"/>
                <a:gd name="connsiteX36" fmla="*/ 972789 w 1152899"/>
                <a:gd name="connsiteY36" fmla="*/ 0 h 317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2899" h="3172691">
                  <a:moveTo>
                    <a:pt x="972789" y="0"/>
                  </a:moveTo>
                  <a:lnTo>
                    <a:pt x="972789" y="0"/>
                  </a:lnTo>
                  <a:cubicBezTo>
                    <a:pt x="746498" y="4618"/>
                    <a:pt x="519919" y="1527"/>
                    <a:pt x="293917" y="13854"/>
                  </a:cubicBezTo>
                  <a:cubicBezTo>
                    <a:pt x="264752" y="15445"/>
                    <a:pt x="238498" y="32326"/>
                    <a:pt x="210789" y="41563"/>
                  </a:cubicBezTo>
                  <a:cubicBezTo>
                    <a:pt x="171551" y="54642"/>
                    <a:pt x="160715" y="54206"/>
                    <a:pt x="127662" y="83127"/>
                  </a:cubicBezTo>
                  <a:cubicBezTo>
                    <a:pt x="103086" y="104631"/>
                    <a:pt x="58389" y="152400"/>
                    <a:pt x="58389" y="152400"/>
                  </a:cubicBezTo>
                  <a:cubicBezTo>
                    <a:pt x="53771" y="166254"/>
                    <a:pt x="48377" y="179874"/>
                    <a:pt x="44535" y="193963"/>
                  </a:cubicBezTo>
                  <a:cubicBezTo>
                    <a:pt x="34515" y="230704"/>
                    <a:pt x="16826" y="304800"/>
                    <a:pt x="16826" y="304800"/>
                  </a:cubicBezTo>
                  <a:cubicBezTo>
                    <a:pt x="-8407" y="986071"/>
                    <a:pt x="-6416" y="722326"/>
                    <a:pt x="30680" y="1773381"/>
                  </a:cubicBezTo>
                  <a:cubicBezTo>
                    <a:pt x="31671" y="1801455"/>
                    <a:pt x="39510" y="1828871"/>
                    <a:pt x="44535" y="1856509"/>
                  </a:cubicBezTo>
                  <a:cubicBezTo>
                    <a:pt x="71545" y="2005065"/>
                    <a:pt x="45695" y="1836927"/>
                    <a:pt x="72244" y="2022763"/>
                  </a:cubicBezTo>
                  <a:cubicBezTo>
                    <a:pt x="76862" y="2336799"/>
                    <a:pt x="73377" y="2651059"/>
                    <a:pt x="86099" y="2964872"/>
                  </a:cubicBezTo>
                  <a:cubicBezTo>
                    <a:pt x="87282" y="2994056"/>
                    <a:pt x="89505" y="3031798"/>
                    <a:pt x="113808" y="3048000"/>
                  </a:cubicBezTo>
                  <a:cubicBezTo>
                    <a:pt x="183864" y="3094704"/>
                    <a:pt x="198121" y="3114739"/>
                    <a:pt x="280062" y="3131127"/>
                  </a:cubicBezTo>
                  <a:cubicBezTo>
                    <a:pt x="303153" y="3135745"/>
                    <a:pt x="326490" y="3139270"/>
                    <a:pt x="349335" y="3144981"/>
                  </a:cubicBezTo>
                  <a:cubicBezTo>
                    <a:pt x="519781" y="3187592"/>
                    <a:pt x="204788" y="3121612"/>
                    <a:pt x="460171" y="3172691"/>
                  </a:cubicBezTo>
                  <a:cubicBezTo>
                    <a:pt x="547917" y="3168073"/>
                    <a:pt x="636347" y="3170708"/>
                    <a:pt x="723408" y="3158836"/>
                  </a:cubicBezTo>
                  <a:cubicBezTo>
                    <a:pt x="739906" y="3156586"/>
                    <a:pt x="750078" y="3138574"/>
                    <a:pt x="764971" y="3131127"/>
                  </a:cubicBezTo>
                  <a:cubicBezTo>
                    <a:pt x="827456" y="3099884"/>
                    <a:pt x="788541" y="3139194"/>
                    <a:pt x="848099" y="3089563"/>
                  </a:cubicBezTo>
                  <a:cubicBezTo>
                    <a:pt x="917286" y="3031907"/>
                    <a:pt x="858181" y="3058494"/>
                    <a:pt x="931226" y="3034145"/>
                  </a:cubicBezTo>
                  <a:cubicBezTo>
                    <a:pt x="994745" y="2938867"/>
                    <a:pt x="955051" y="2961549"/>
                    <a:pt x="1028208" y="2937163"/>
                  </a:cubicBezTo>
                  <a:cubicBezTo>
                    <a:pt x="1091689" y="2746720"/>
                    <a:pt x="1019490" y="2983662"/>
                    <a:pt x="1069771" y="2715491"/>
                  </a:cubicBezTo>
                  <a:cubicBezTo>
                    <a:pt x="1075154" y="2686783"/>
                    <a:pt x="1097480" y="2632363"/>
                    <a:pt x="1097480" y="2632363"/>
                  </a:cubicBezTo>
                  <a:cubicBezTo>
                    <a:pt x="1092862" y="2609272"/>
                    <a:pt x="1088734" y="2586078"/>
                    <a:pt x="1083626" y="2563091"/>
                  </a:cubicBezTo>
                  <a:cubicBezTo>
                    <a:pt x="1079495" y="2544503"/>
                    <a:pt x="1069771" y="2526714"/>
                    <a:pt x="1069771" y="2507672"/>
                  </a:cubicBezTo>
                  <a:cubicBezTo>
                    <a:pt x="1069771" y="2212072"/>
                    <a:pt x="1075062" y="1916457"/>
                    <a:pt x="1083626" y="1620981"/>
                  </a:cubicBezTo>
                  <a:cubicBezTo>
                    <a:pt x="1084869" y="1578085"/>
                    <a:pt x="1112780" y="1505807"/>
                    <a:pt x="1125189" y="1468581"/>
                  </a:cubicBezTo>
                  <a:lnTo>
                    <a:pt x="1139044" y="1427018"/>
                  </a:lnTo>
                  <a:lnTo>
                    <a:pt x="1152899" y="1385454"/>
                  </a:lnTo>
                  <a:cubicBezTo>
                    <a:pt x="1148281" y="1293090"/>
                    <a:pt x="1149644" y="1200233"/>
                    <a:pt x="1139044" y="1108363"/>
                  </a:cubicBezTo>
                  <a:cubicBezTo>
                    <a:pt x="1135696" y="1079348"/>
                    <a:pt x="1120571" y="1052945"/>
                    <a:pt x="1111335" y="1025236"/>
                  </a:cubicBezTo>
                  <a:lnTo>
                    <a:pt x="1097480" y="983672"/>
                  </a:lnTo>
                  <a:cubicBezTo>
                    <a:pt x="1065297" y="597465"/>
                    <a:pt x="1097480" y="1059469"/>
                    <a:pt x="1097480" y="360218"/>
                  </a:cubicBezTo>
                  <a:cubicBezTo>
                    <a:pt x="1097480" y="199275"/>
                    <a:pt x="1094860" y="213810"/>
                    <a:pt x="1055917" y="96981"/>
                  </a:cubicBezTo>
                  <a:lnTo>
                    <a:pt x="1042062" y="55418"/>
                  </a:lnTo>
                  <a:cubicBezTo>
                    <a:pt x="1037444" y="41563"/>
                    <a:pt x="1040359" y="21955"/>
                    <a:pt x="1028208" y="13854"/>
                  </a:cubicBezTo>
                  <a:lnTo>
                    <a:pt x="972789" y="0"/>
                  </a:lnTo>
                  <a:close/>
                </a:path>
              </a:pathLst>
            </a:custGeom>
            <a:solidFill>
              <a:srgbClr val="FF66FF">
                <a:alpha val="29000"/>
              </a:srgb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3818607" y="3470277"/>
                  <a:ext cx="68114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66FF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66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FF66FF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607" y="3470277"/>
                  <a:ext cx="681149" cy="584775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/>
          <p:cNvGrpSpPr/>
          <p:nvPr/>
        </p:nvGrpSpPr>
        <p:grpSpPr>
          <a:xfrm>
            <a:off x="4408985" y="381001"/>
            <a:ext cx="2830016" cy="6048860"/>
            <a:chOff x="5413956" y="1233055"/>
            <a:chExt cx="2400008" cy="4807527"/>
          </a:xfrm>
        </p:grpSpPr>
        <p:sp>
          <p:nvSpPr>
            <p:cNvPr id="117" name="Freeform 116"/>
            <p:cNvSpPr/>
            <p:nvPr/>
          </p:nvSpPr>
          <p:spPr>
            <a:xfrm>
              <a:off x="5413956" y="1233055"/>
              <a:ext cx="2400008" cy="4807527"/>
            </a:xfrm>
            <a:custGeom>
              <a:avLst/>
              <a:gdLst>
                <a:gd name="connsiteX0" fmla="*/ 1440872 w 2286000"/>
                <a:gd name="connsiteY0" fmla="*/ 166254 h 4807527"/>
                <a:gd name="connsiteX1" fmla="*/ 1440872 w 2286000"/>
                <a:gd name="connsiteY1" fmla="*/ 166254 h 4807527"/>
                <a:gd name="connsiteX2" fmla="*/ 1288472 w 2286000"/>
                <a:gd name="connsiteY2" fmla="*/ 110836 h 4807527"/>
                <a:gd name="connsiteX3" fmla="*/ 1163781 w 2286000"/>
                <a:gd name="connsiteY3" fmla="*/ 83127 h 4807527"/>
                <a:gd name="connsiteX4" fmla="*/ 1039091 w 2286000"/>
                <a:gd name="connsiteY4" fmla="*/ 41563 h 4807527"/>
                <a:gd name="connsiteX5" fmla="*/ 886691 w 2286000"/>
                <a:gd name="connsiteY5" fmla="*/ 0 h 4807527"/>
                <a:gd name="connsiteX6" fmla="*/ 415636 w 2286000"/>
                <a:gd name="connsiteY6" fmla="*/ 13854 h 4807527"/>
                <a:gd name="connsiteX7" fmla="*/ 332509 w 2286000"/>
                <a:gd name="connsiteY7" fmla="*/ 41563 h 4807527"/>
                <a:gd name="connsiteX8" fmla="*/ 249381 w 2286000"/>
                <a:gd name="connsiteY8" fmla="*/ 69272 h 4807527"/>
                <a:gd name="connsiteX9" fmla="*/ 207818 w 2286000"/>
                <a:gd name="connsiteY9" fmla="*/ 83127 h 4807527"/>
                <a:gd name="connsiteX10" fmla="*/ 166254 w 2286000"/>
                <a:gd name="connsiteY10" fmla="*/ 96981 h 4807527"/>
                <a:gd name="connsiteX11" fmla="*/ 124691 w 2286000"/>
                <a:gd name="connsiteY11" fmla="*/ 138545 h 4807527"/>
                <a:gd name="connsiteX12" fmla="*/ 27709 w 2286000"/>
                <a:gd name="connsiteY12" fmla="*/ 235527 h 4807527"/>
                <a:gd name="connsiteX13" fmla="*/ 0 w 2286000"/>
                <a:gd name="connsiteY13" fmla="*/ 318654 h 4807527"/>
                <a:gd name="connsiteX14" fmla="*/ 13854 w 2286000"/>
                <a:gd name="connsiteY14" fmla="*/ 1136072 h 4807527"/>
                <a:gd name="connsiteX15" fmla="*/ 41563 w 2286000"/>
                <a:gd name="connsiteY15" fmla="*/ 1177636 h 4807527"/>
                <a:gd name="connsiteX16" fmla="*/ 124691 w 2286000"/>
                <a:gd name="connsiteY16" fmla="*/ 1233054 h 4807527"/>
                <a:gd name="connsiteX17" fmla="*/ 138545 w 2286000"/>
                <a:gd name="connsiteY17" fmla="*/ 1274618 h 4807527"/>
                <a:gd name="connsiteX18" fmla="*/ 166254 w 2286000"/>
                <a:gd name="connsiteY18" fmla="*/ 1316181 h 4807527"/>
                <a:gd name="connsiteX19" fmla="*/ 193963 w 2286000"/>
                <a:gd name="connsiteY19" fmla="*/ 1399309 h 4807527"/>
                <a:gd name="connsiteX20" fmla="*/ 207818 w 2286000"/>
                <a:gd name="connsiteY20" fmla="*/ 1440872 h 4807527"/>
                <a:gd name="connsiteX21" fmla="*/ 221672 w 2286000"/>
                <a:gd name="connsiteY21" fmla="*/ 1482436 h 4807527"/>
                <a:gd name="connsiteX22" fmla="*/ 180109 w 2286000"/>
                <a:gd name="connsiteY22" fmla="*/ 1731818 h 4807527"/>
                <a:gd name="connsiteX23" fmla="*/ 138545 w 2286000"/>
                <a:gd name="connsiteY23" fmla="*/ 1745672 h 4807527"/>
                <a:gd name="connsiteX24" fmla="*/ 83127 w 2286000"/>
                <a:gd name="connsiteY24" fmla="*/ 1870363 h 4807527"/>
                <a:gd name="connsiteX25" fmla="*/ 69272 w 2286000"/>
                <a:gd name="connsiteY25" fmla="*/ 1911927 h 4807527"/>
                <a:gd name="connsiteX26" fmla="*/ 55418 w 2286000"/>
                <a:gd name="connsiteY26" fmla="*/ 3283527 h 4807527"/>
                <a:gd name="connsiteX27" fmla="*/ 27709 w 2286000"/>
                <a:gd name="connsiteY27" fmla="*/ 3616036 h 4807527"/>
                <a:gd name="connsiteX28" fmla="*/ 41563 w 2286000"/>
                <a:gd name="connsiteY28" fmla="*/ 4045527 h 4807527"/>
                <a:gd name="connsiteX29" fmla="*/ 69272 w 2286000"/>
                <a:gd name="connsiteY29" fmla="*/ 4142509 h 4807527"/>
                <a:gd name="connsiteX30" fmla="*/ 83127 w 2286000"/>
                <a:gd name="connsiteY30" fmla="*/ 4211781 h 4807527"/>
                <a:gd name="connsiteX31" fmla="*/ 110836 w 2286000"/>
                <a:gd name="connsiteY31" fmla="*/ 4308763 h 4807527"/>
                <a:gd name="connsiteX32" fmla="*/ 124691 w 2286000"/>
                <a:gd name="connsiteY32" fmla="*/ 4530436 h 4807527"/>
                <a:gd name="connsiteX33" fmla="*/ 235527 w 2286000"/>
                <a:gd name="connsiteY33" fmla="*/ 4641272 h 4807527"/>
                <a:gd name="connsiteX34" fmla="*/ 290945 w 2286000"/>
                <a:gd name="connsiteY34" fmla="*/ 4682836 h 4807527"/>
                <a:gd name="connsiteX35" fmla="*/ 332509 w 2286000"/>
                <a:gd name="connsiteY35" fmla="*/ 4696690 h 4807527"/>
                <a:gd name="connsiteX36" fmla="*/ 401781 w 2286000"/>
                <a:gd name="connsiteY36" fmla="*/ 4724400 h 4807527"/>
                <a:gd name="connsiteX37" fmla="*/ 457200 w 2286000"/>
                <a:gd name="connsiteY37" fmla="*/ 4752109 h 4807527"/>
                <a:gd name="connsiteX38" fmla="*/ 540327 w 2286000"/>
                <a:gd name="connsiteY38" fmla="*/ 4765963 h 4807527"/>
                <a:gd name="connsiteX39" fmla="*/ 692727 w 2286000"/>
                <a:gd name="connsiteY39" fmla="*/ 4807527 h 4807527"/>
                <a:gd name="connsiteX40" fmla="*/ 845127 w 2286000"/>
                <a:gd name="connsiteY40" fmla="*/ 4793672 h 4807527"/>
                <a:gd name="connsiteX41" fmla="*/ 886691 w 2286000"/>
                <a:gd name="connsiteY41" fmla="*/ 4779818 h 4807527"/>
                <a:gd name="connsiteX42" fmla="*/ 1039091 w 2286000"/>
                <a:gd name="connsiteY42" fmla="*/ 4738254 h 4807527"/>
                <a:gd name="connsiteX43" fmla="*/ 1205345 w 2286000"/>
                <a:gd name="connsiteY43" fmla="*/ 4599709 h 4807527"/>
                <a:gd name="connsiteX44" fmla="*/ 1316181 w 2286000"/>
                <a:gd name="connsiteY44" fmla="*/ 4530436 h 4807527"/>
                <a:gd name="connsiteX45" fmla="*/ 1413163 w 2286000"/>
                <a:gd name="connsiteY45" fmla="*/ 4447309 h 4807527"/>
                <a:gd name="connsiteX46" fmla="*/ 1440872 w 2286000"/>
                <a:gd name="connsiteY46" fmla="*/ 4405745 h 4807527"/>
                <a:gd name="connsiteX47" fmla="*/ 1496291 w 2286000"/>
                <a:gd name="connsiteY47" fmla="*/ 4378036 h 4807527"/>
                <a:gd name="connsiteX48" fmla="*/ 1551709 w 2286000"/>
                <a:gd name="connsiteY48" fmla="*/ 4336472 h 4807527"/>
                <a:gd name="connsiteX49" fmla="*/ 1593272 w 2286000"/>
                <a:gd name="connsiteY49" fmla="*/ 4294909 h 4807527"/>
                <a:gd name="connsiteX50" fmla="*/ 1662545 w 2286000"/>
                <a:gd name="connsiteY50" fmla="*/ 4253345 h 4807527"/>
                <a:gd name="connsiteX51" fmla="*/ 1717963 w 2286000"/>
                <a:gd name="connsiteY51" fmla="*/ 4197927 h 4807527"/>
                <a:gd name="connsiteX52" fmla="*/ 1801091 w 2286000"/>
                <a:gd name="connsiteY52" fmla="*/ 4142509 h 4807527"/>
                <a:gd name="connsiteX53" fmla="*/ 1828800 w 2286000"/>
                <a:gd name="connsiteY53" fmla="*/ 4100945 h 4807527"/>
                <a:gd name="connsiteX54" fmla="*/ 1925781 w 2286000"/>
                <a:gd name="connsiteY54" fmla="*/ 3976254 h 4807527"/>
                <a:gd name="connsiteX55" fmla="*/ 1981200 w 2286000"/>
                <a:gd name="connsiteY55" fmla="*/ 3893127 h 4807527"/>
                <a:gd name="connsiteX56" fmla="*/ 2008909 w 2286000"/>
                <a:gd name="connsiteY56" fmla="*/ 3851563 h 4807527"/>
                <a:gd name="connsiteX57" fmla="*/ 2036618 w 2286000"/>
                <a:gd name="connsiteY57" fmla="*/ 3782290 h 4807527"/>
                <a:gd name="connsiteX58" fmla="*/ 2105891 w 2286000"/>
                <a:gd name="connsiteY58" fmla="*/ 3699163 h 4807527"/>
                <a:gd name="connsiteX59" fmla="*/ 2133600 w 2286000"/>
                <a:gd name="connsiteY59" fmla="*/ 3588327 h 4807527"/>
                <a:gd name="connsiteX60" fmla="*/ 2147454 w 2286000"/>
                <a:gd name="connsiteY60" fmla="*/ 3505200 h 4807527"/>
                <a:gd name="connsiteX61" fmla="*/ 2175163 w 2286000"/>
                <a:gd name="connsiteY61" fmla="*/ 3394363 h 4807527"/>
                <a:gd name="connsiteX62" fmla="*/ 2189018 w 2286000"/>
                <a:gd name="connsiteY62" fmla="*/ 3325090 h 4807527"/>
                <a:gd name="connsiteX63" fmla="*/ 2230581 w 2286000"/>
                <a:gd name="connsiteY63" fmla="*/ 3186545 h 4807527"/>
                <a:gd name="connsiteX64" fmla="*/ 2286000 w 2286000"/>
                <a:gd name="connsiteY64" fmla="*/ 3048000 h 4807527"/>
                <a:gd name="connsiteX65" fmla="*/ 2272145 w 2286000"/>
                <a:gd name="connsiteY65" fmla="*/ 2036618 h 4807527"/>
                <a:gd name="connsiteX66" fmla="*/ 2258291 w 2286000"/>
                <a:gd name="connsiteY66" fmla="*/ 1995054 h 4807527"/>
                <a:gd name="connsiteX67" fmla="*/ 2230581 w 2286000"/>
                <a:gd name="connsiteY67" fmla="*/ 1870363 h 4807527"/>
                <a:gd name="connsiteX68" fmla="*/ 2216727 w 2286000"/>
                <a:gd name="connsiteY68" fmla="*/ 1814945 h 4807527"/>
                <a:gd name="connsiteX69" fmla="*/ 2189018 w 2286000"/>
                <a:gd name="connsiteY69" fmla="*/ 1773381 h 4807527"/>
                <a:gd name="connsiteX70" fmla="*/ 2161309 w 2286000"/>
                <a:gd name="connsiteY70" fmla="*/ 1510145 h 4807527"/>
                <a:gd name="connsiteX71" fmla="*/ 2147454 w 2286000"/>
                <a:gd name="connsiteY71" fmla="*/ 1468581 h 4807527"/>
                <a:gd name="connsiteX72" fmla="*/ 2119745 w 2286000"/>
                <a:gd name="connsiteY72" fmla="*/ 1427018 h 4807527"/>
                <a:gd name="connsiteX73" fmla="*/ 2105891 w 2286000"/>
                <a:gd name="connsiteY73" fmla="*/ 1371600 h 4807527"/>
                <a:gd name="connsiteX74" fmla="*/ 2078181 w 2286000"/>
                <a:gd name="connsiteY74" fmla="*/ 1288472 h 4807527"/>
                <a:gd name="connsiteX75" fmla="*/ 2064327 w 2286000"/>
                <a:gd name="connsiteY75" fmla="*/ 1163781 h 4807527"/>
                <a:gd name="connsiteX76" fmla="*/ 2036618 w 2286000"/>
                <a:gd name="connsiteY76" fmla="*/ 1080654 h 4807527"/>
                <a:gd name="connsiteX77" fmla="*/ 2008909 w 2286000"/>
                <a:gd name="connsiteY77" fmla="*/ 997527 h 4807527"/>
                <a:gd name="connsiteX78" fmla="*/ 1995054 w 2286000"/>
                <a:gd name="connsiteY78" fmla="*/ 955963 h 4807527"/>
                <a:gd name="connsiteX79" fmla="*/ 1981200 w 2286000"/>
                <a:gd name="connsiteY79" fmla="*/ 914400 h 4807527"/>
                <a:gd name="connsiteX80" fmla="*/ 1953491 w 2286000"/>
                <a:gd name="connsiteY80" fmla="*/ 872836 h 4807527"/>
                <a:gd name="connsiteX81" fmla="*/ 1925781 w 2286000"/>
                <a:gd name="connsiteY81" fmla="*/ 789709 h 4807527"/>
                <a:gd name="connsiteX82" fmla="*/ 1911927 w 2286000"/>
                <a:gd name="connsiteY82" fmla="*/ 748145 h 4807527"/>
                <a:gd name="connsiteX83" fmla="*/ 1884218 w 2286000"/>
                <a:gd name="connsiteY83" fmla="*/ 706581 h 4807527"/>
                <a:gd name="connsiteX84" fmla="*/ 1856509 w 2286000"/>
                <a:gd name="connsiteY84" fmla="*/ 651163 h 4807527"/>
                <a:gd name="connsiteX85" fmla="*/ 1759527 w 2286000"/>
                <a:gd name="connsiteY85" fmla="*/ 512618 h 4807527"/>
                <a:gd name="connsiteX86" fmla="*/ 1745672 w 2286000"/>
                <a:gd name="connsiteY86" fmla="*/ 471054 h 4807527"/>
                <a:gd name="connsiteX87" fmla="*/ 1690254 w 2286000"/>
                <a:gd name="connsiteY87" fmla="*/ 387927 h 4807527"/>
                <a:gd name="connsiteX88" fmla="*/ 1662545 w 2286000"/>
                <a:gd name="connsiteY88" fmla="*/ 346363 h 4807527"/>
                <a:gd name="connsiteX89" fmla="*/ 1565563 w 2286000"/>
                <a:gd name="connsiteY89" fmla="*/ 235527 h 4807527"/>
                <a:gd name="connsiteX90" fmla="*/ 1524000 w 2286000"/>
                <a:gd name="connsiteY90" fmla="*/ 193963 h 4807527"/>
                <a:gd name="connsiteX91" fmla="*/ 1427018 w 2286000"/>
                <a:gd name="connsiteY91" fmla="*/ 83127 h 4807527"/>
                <a:gd name="connsiteX92" fmla="*/ 1233054 w 2286000"/>
                <a:gd name="connsiteY92" fmla="*/ 83127 h 4807527"/>
                <a:gd name="connsiteX93" fmla="*/ 1302327 w 2286000"/>
                <a:gd name="connsiteY93" fmla="*/ 110836 h 480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286000" h="4807527">
                  <a:moveTo>
                    <a:pt x="1440872" y="166254"/>
                  </a:moveTo>
                  <a:lnTo>
                    <a:pt x="1440872" y="166254"/>
                  </a:lnTo>
                  <a:cubicBezTo>
                    <a:pt x="1430152" y="162234"/>
                    <a:pt x="1325353" y="121373"/>
                    <a:pt x="1288472" y="110836"/>
                  </a:cubicBezTo>
                  <a:cubicBezTo>
                    <a:pt x="1242806" y="97789"/>
                    <a:pt x="1211412" y="92653"/>
                    <a:pt x="1163781" y="83127"/>
                  </a:cubicBezTo>
                  <a:cubicBezTo>
                    <a:pt x="1024488" y="13481"/>
                    <a:pt x="1200232" y="95277"/>
                    <a:pt x="1039091" y="41563"/>
                  </a:cubicBezTo>
                  <a:cubicBezTo>
                    <a:pt x="880424" y="-11327"/>
                    <a:pt x="1121184" y="33498"/>
                    <a:pt x="886691" y="0"/>
                  </a:cubicBezTo>
                  <a:cubicBezTo>
                    <a:pt x="729673" y="4618"/>
                    <a:pt x="572282" y="2106"/>
                    <a:pt x="415636" y="13854"/>
                  </a:cubicBezTo>
                  <a:cubicBezTo>
                    <a:pt x="386510" y="16038"/>
                    <a:pt x="360218" y="32327"/>
                    <a:pt x="332509" y="41563"/>
                  </a:cubicBezTo>
                  <a:lnTo>
                    <a:pt x="249381" y="69272"/>
                  </a:lnTo>
                  <a:lnTo>
                    <a:pt x="207818" y="83127"/>
                  </a:lnTo>
                  <a:lnTo>
                    <a:pt x="166254" y="96981"/>
                  </a:lnTo>
                  <a:cubicBezTo>
                    <a:pt x="152400" y="110836"/>
                    <a:pt x="140993" y="127677"/>
                    <a:pt x="124691" y="138545"/>
                  </a:cubicBezTo>
                  <a:cubicBezTo>
                    <a:pt x="58990" y="182347"/>
                    <a:pt x="74226" y="95976"/>
                    <a:pt x="27709" y="235527"/>
                  </a:cubicBezTo>
                  <a:lnTo>
                    <a:pt x="0" y="318654"/>
                  </a:lnTo>
                  <a:cubicBezTo>
                    <a:pt x="4618" y="591127"/>
                    <a:pt x="684" y="863879"/>
                    <a:pt x="13854" y="1136072"/>
                  </a:cubicBezTo>
                  <a:cubicBezTo>
                    <a:pt x="14659" y="1152704"/>
                    <a:pt x="29032" y="1166671"/>
                    <a:pt x="41563" y="1177636"/>
                  </a:cubicBezTo>
                  <a:cubicBezTo>
                    <a:pt x="66626" y="1199566"/>
                    <a:pt x="124691" y="1233054"/>
                    <a:pt x="124691" y="1233054"/>
                  </a:cubicBezTo>
                  <a:cubicBezTo>
                    <a:pt x="129309" y="1246909"/>
                    <a:pt x="132014" y="1261556"/>
                    <a:pt x="138545" y="1274618"/>
                  </a:cubicBezTo>
                  <a:cubicBezTo>
                    <a:pt x="145991" y="1289511"/>
                    <a:pt x="159491" y="1300965"/>
                    <a:pt x="166254" y="1316181"/>
                  </a:cubicBezTo>
                  <a:cubicBezTo>
                    <a:pt x="178117" y="1342872"/>
                    <a:pt x="184726" y="1371600"/>
                    <a:pt x="193963" y="1399309"/>
                  </a:cubicBezTo>
                  <a:lnTo>
                    <a:pt x="207818" y="1440872"/>
                  </a:lnTo>
                  <a:lnTo>
                    <a:pt x="221672" y="1482436"/>
                  </a:lnTo>
                  <a:cubicBezTo>
                    <a:pt x="220321" y="1502704"/>
                    <a:pt x="243064" y="1681454"/>
                    <a:pt x="180109" y="1731818"/>
                  </a:cubicBezTo>
                  <a:cubicBezTo>
                    <a:pt x="168705" y="1740941"/>
                    <a:pt x="152400" y="1741054"/>
                    <a:pt x="138545" y="1745672"/>
                  </a:cubicBezTo>
                  <a:cubicBezTo>
                    <a:pt x="94634" y="1811539"/>
                    <a:pt x="116102" y="1771439"/>
                    <a:pt x="83127" y="1870363"/>
                  </a:cubicBezTo>
                  <a:lnTo>
                    <a:pt x="69272" y="1911927"/>
                  </a:lnTo>
                  <a:cubicBezTo>
                    <a:pt x="64654" y="2369127"/>
                    <a:pt x="63037" y="2826367"/>
                    <a:pt x="55418" y="3283527"/>
                  </a:cubicBezTo>
                  <a:cubicBezTo>
                    <a:pt x="50824" y="3559192"/>
                    <a:pt x="70767" y="3486855"/>
                    <a:pt x="27709" y="3616036"/>
                  </a:cubicBezTo>
                  <a:cubicBezTo>
                    <a:pt x="32327" y="3759200"/>
                    <a:pt x="33391" y="3902522"/>
                    <a:pt x="41563" y="4045527"/>
                  </a:cubicBezTo>
                  <a:cubicBezTo>
                    <a:pt x="43482" y="4079111"/>
                    <a:pt x="61268" y="4110493"/>
                    <a:pt x="69272" y="4142509"/>
                  </a:cubicBezTo>
                  <a:cubicBezTo>
                    <a:pt x="74983" y="4165354"/>
                    <a:pt x="78019" y="4188794"/>
                    <a:pt x="83127" y="4211781"/>
                  </a:cubicBezTo>
                  <a:cubicBezTo>
                    <a:pt x="94727" y="4263982"/>
                    <a:pt x="95404" y="4262470"/>
                    <a:pt x="110836" y="4308763"/>
                  </a:cubicBezTo>
                  <a:cubicBezTo>
                    <a:pt x="115454" y="4382654"/>
                    <a:pt x="108283" y="4458242"/>
                    <a:pt x="124691" y="4530436"/>
                  </a:cubicBezTo>
                  <a:cubicBezTo>
                    <a:pt x="144741" y="4618656"/>
                    <a:pt x="179362" y="4606169"/>
                    <a:pt x="235527" y="4641272"/>
                  </a:cubicBezTo>
                  <a:cubicBezTo>
                    <a:pt x="255108" y="4653510"/>
                    <a:pt x="270896" y="4671380"/>
                    <a:pt x="290945" y="4682836"/>
                  </a:cubicBezTo>
                  <a:cubicBezTo>
                    <a:pt x="303625" y="4690082"/>
                    <a:pt x="318835" y="4691562"/>
                    <a:pt x="332509" y="4696690"/>
                  </a:cubicBezTo>
                  <a:cubicBezTo>
                    <a:pt x="355795" y="4705422"/>
                    <a:pt x="379055" y="4714299"/>
                    <a:pt x="401781" y="4724400"/>
                  </a:cubicBezTo>
                  <a:cubicBezTo>
                    <a:pt x="420654" y="4732788"/>
                    <a:pt x="437418" y="4746174"/>
                    <a:pt x="457200" y="4752109"/>
                  </a:cubicBezTo>
                  <a:cubicBezTo>
                    <a:pt x="484107" y="4760181"/>
                    <a:pt x="512859" y="4760077"/>
                    <a:pt x="540327" y="4765963"/>
                  </a:cubicBezTo>
                  <a:cubicBezTo>
                    <a:pt x="627830" y="4784714"/>
                    <a:pt x="629416" y="4786423"/>
                    <a:pt x="692727" y="4807527"/>
                  </a:cubicBezTo>
                  <a:cubicBezTo>
                    <a:pt x="743527" y="4802909"/>
                    <a:pt x="794630" y="4800886"/>
                    <a:pt x="845127" y="4793672"/>
                  </a:cubicBezTo>
                  <a:cubicBezTo>
                    <a:pt x="859584" y="4791607"/>
                    <a:pt x="872602" y="4783661"/>
                    <a:pt x="886691" y="4779818"/>
                  </a:cubicBezTo>
                  <a:cubicBezTo>
                    <a:pt x="1058554" y="4732947"/>
                    <a:pt x="943429" y="4770142"/>
                    <a:pt x="1039091" y="4738254"/>
                  </a:cubicBezTo>
                  <a:cubicBezTo>
                    <a:pt x="1099219" y="4678126"/>
                    <a:pt x="1123010" y="4649110"/>
                    <a:pt x="1205345" y="4599709"/>
                  </a:cubicBezTo>
                  <a:cubicBezTo>
                    <a:pt x="1212267" y="4595556"/>
                    <a:pt x="1299595" y="4544653"/>
                    <a:pt x="1316181" y="4530436"/>
                  </a:cubicBezTo>
                  <a:cubicBezTo>
                    <a:pt x="1433767" y="4429648"/>
                    <a:pt x="1317744" y="4510922"/>
                    <a:pt x="1413163" y="4447309"/>
                  </a:cubicBezTo>
                  <a:cubicBezTo>
                    <a:pt x="1422399" y="4433454"/>
                    <a:pt x="1428080" y="4416405"/>
                    <a:pt x="1440872" y="4405745"/>
                  </a:cubicBezTo>
                  <a:cubicBezTo>
                    <a:pt x="1456738" y="4392523"/>
                    <a:pt x="1478777" y="4388982"/>
                    <a:pt x="1496291" y="4378036"/>
                  </a:cubicBezTo>
                  <a:cubicBezTo>
                    <a:pt x="1515872" y="4365798"/>
                    <a:pt x="1534177" y="4351499"/>
                    <a:pt x="1551709" y="4336472"/>
                  </a:cubicBezTo>
                  <a:cubicBezTo>
                    <a:pt x="1566585" y="4323721"/>
                    <a:pt x="1577598" y="4306665"/>
                    <a:pt x="1593272" y="4294909"/>
                  </a:cubicBezTo>
                  <a:cubicBezTo>
                    <a:pt x="1614815" y="4278752"/>
                    <a:pt x="1641289" y="4269878"/>
                    <a:pt x="1662545" y="4253345"/>
                  </a:cubicBezTo>
                  <a:cubicBezTo>
                    <a:pt x="1683166" y="4237306"/>
                    <a:pt x="1697064" y="4213602"/>
                    <a:pt x="1717963" y="4197927"/>
                  </a:cubicBezTo>
                  <a:cubicBezTo>
                    <a:pt x="1785160" y="4147529"/>
                    <a:pt x="1758716" y="4195477"/>
                    <a:pt x="1801091" y="4142509"/>
                  </a:cubicBezTo>
                  <a:cubicBezTo>
                    <a:pt x="1811493" y="4129507"/>
                    <a:pt x="1818809" y="4114266"/>
                    <a:pt x="1828800" y="4100945"/>
                  </a:cubicBezTo>
                  <a:cubicBezTo>
                    <a:pt x="1860393" y="4058821"/>
                    <a:pt x="1896573" y="4020066"/>
                    <a:pt x="1925781" y="3976254"/>
                  </a:cubicBezTo>
                  <a:lnTo>
                    <a:pt x="1981200" y="3893127"/>
                  </a:lnTo>
                  <a:cubicBezTo>
                    <a:pt x="1990436" y="3879272"/>
                    <a:pt x="2002725" y="3867023"/>
                    <a:pt x="2008909" y="3851563"/>
                  </a:cubicBezTo>
                  <a:cubicBezTo>
                    <a:pt x="2018145" y="3828472"/>
                    <a:pt x="2024540" y="3804030"/>
                    <a:pt x="2036618" y="3782290"/>
                  </a:cubicBezTo>
                  <a:cubicBezTo>
                    <a:pt x="2057203" y="3745236"/>
                    <a:pt x="2078154" y="3726899"/>
                    <a:pt x="2105891" y="3699163"/>
                  </a:cubicBezTo>
                  <a:cubicBezTo>
                    <a:pt x="2115127" y="3662218"/>
                    <a:pt x="2125621" y="3625564"/>
                    <a:pt x="2133600" y="3588327"/>
                  </a:cubicBezTo>
                  <a:cubicBezTo>
                    <a:pt x="2139486" y="3560859"/>
                    <a:pt x="2141568" y="3532668"/>
                    <a:pt x="2147454" y="3505200"/>
                  </a:cubicBezTo>
                  <a:cubicBezTo>
                    <a:pt x="2155433" y="3467963"/>
                    <a:pt x="2166600" y="3431470"/>
                    <a:pt x="2175163" y="3394363"/>
                  </a:cubicBezTo>
                  <a:cubicBezTo>
                    <a:pt x="2180458" y="3371418"/>
                    <a:pt x="2183910" y="3348078"/>
                    <a:pt x="2189018" y="3325090"/>
                  </a:cubicBezTo>
                  <a:cubicBezTo>
                    <a:pt x="2232997" y="3127184"/>
                    <a:pt x="2161507" y="3462838"/>
                    <a:pt x="2230581" y="3186545"/>
                  </a:cubicBezTo>
                  <a:cubicBezTo>
                    <a:pt x="2261470" y="3062991"/>
                    <a:pt x="2216700" y="3140399"/>
                    <a:pt x="2286000" y="3048000"/>
                  </a:cubicBezTo>
                  <a:cubicBezTo>
                    <a:pt x="2281382" y="2710873"/>
                    <a:pt x="2281015" y="2373660"/>
                    <a:pt x="2272145" y="2036618"/>
                  </a:cubicBezTo>
                  <a:cubicBezTo>
                    <a:pt x="2271761" y="2022019"/>
                    <a:pt x="2261459" y="2009310"/>
                    <a:pt x="2258291" y="1995054"/>
                  </a:cubicBezTo>
                  <a:cubicBezTo>
                    <a:pt x="2195782" y="1713763"/>
                    <a:pt x="2277366" y="2034110"/>
                    <a:pt x="2230581" y="1870363"/>
                  </a:cubicBezTo>
                  <a:cubicBezTo>
                    <a:pt x="2225350" y="1852054"/>
                    <a:pt x="2224228" y="1832447"/>
                    <a:pt x="2216727" y="1814945"/>
                  </a:cubicBezTo>
                  <a:cubicBezTo>
                    <a:pt x="2210168" y="1799640"/>
                    <a:pt x="2198254" y="1787236"/>
                    <a:pt x="2189018" y="1773381"/>
                  </a:cubicBezTo>
                  <a:cubicBezTo>
                    <a:pt x="2180799" y="1658324"/>
                    <a:pt x="2185217" y="1605779"/>
                    <a:pt x="2161309" y="1510145"/>
                  </a:cubicBezTo>
                  <a:cubicBezTo>
                    <a:pt x="2157767" y="1495977"/>
                    <a:pt x="2153985" y="1481643"/>
                    <a:pt x="2147454" y="1468581"/>
                  </a:cubicBezTo>
                  <a:cubicBezTo>
                    <a:pt x="2140007" y="1453688"/>
                    <a:pt x="2128981" y="1440872"/>
                    <a:pt x="2119745" y="1427018"/>
                  </a:cubicBezTo>
                  <a:cubicBezTo>
                    <a:pt x="2115127" y="1408545"/>
                    <a:pt x="2111362" y="1389838"/>
                    <a:pt x="2105891" y="1371600"/>
                  </a:cubicBezTo>
                  <a:cubicBezTo>
                    <a:pt x="2097498" y="1343624"/>
                    <a:pt x="2078181" y="1288472"/>
                    <a:pt x="2078181" y="1288472"/>
                  </a:cubicBezTo>
                  <a:cubicBezTo>
                    <a:pt x="2073563" y="1246908"/>
                    <a:pt x="2072528" y="1204788"/>
                    <a:pt x="2064327" y="1163781"/>
                  </a:cubicBezTo>
                  <a:cubicBezTo>
                    <a:pt x="2058599" y="1135140"/>
                    <a:pt x="2045854" y="1108363"/>
                    <a:pt x="2036618" y="1080654"/>
                  </a:cubicBezTo>
                  <a:lnTo>
                    <a:pt x="2008909" y="997527"/>
                  </a:lnTo>
                  <a:lnTo>
                    <a:pt x="1995054" y="955963"/>
                  </a:lnTo>
                  <a:cubicBezTo>
                    <a:pt x="1990436" y="942109"/>
                    <a:pt x="1989301" y="926551"/>
                    <a:pt x="1981200" y="914400"/>
                  </a:cubicBezTo>
                  <a:cubicBezTo>
                    <a:pt x="1971964" y="900545"/>
                    <a:pt x="1960254" y="888052"/>
                    <a:pt x="1953491" y="872836"/>
                  </a:cubicBezTo>
                  <a:cubicBezTo>
                    <a:pt x="1941628" y="846145"/>
                    <a:pt x="1935017" y="817418"/>
                    <a:pt x="1925781" y="789709"/>
                  </a:cubicBezTo>
                  <a:cubicBezTo>
                    <a:pt x="1921163" y="775854"/>
                    <a:pt x="1920028" y="760296"/>
                    <a:pt x="1911927" y="748145"/>
                  </a:cubicBezTo>
                  <a:cubicBezTo>
                    <a:pt x="1902691" y="734290"/>
                    <a:pt x="1892479" y="721038"/>
                    <a:pt x="1884218" y="706581"/>
                  </a:cubicBezTo>
                  <a:cubicBezTo>
                    <a:pt x="1873971" y="688649"/>
                    <a:pt x="1867455" y="668677"/>
                    <a:pt x="1856509" y="651163"/>
                  </a:cubicBezTo>
                  <a:cubicBezTo>
                    <a:pt x="1833926" y="615030"/>
                    <a:pt x="1771562" y="548722"/>
                    <a:pt x="1759527" y="512618"/>
                  </a:cubicBezTo>
                  <a:cubicBezTo>
                    <a:pt x="1754909" y="498763"/>
                    <a:pt x="1752764" y="483820"/>
                    <a:pt x="1745672" y="471054"/>
                  </a:cubicBezTo>
                  <a:cubicBezTo>
                    <a:pt x="1729499" y="441943"/>
                    <a:pt x="1708727" y="415636"/>
                    <a:pt x="1690254" y="387927"/>
                  </a:cubicBezTo>
                  <a:lnTo>
                    <a:pt x="1662545" y="346363"/>
                  </a:lnTo>
                  <a:cubicBezTo>
                    <a:pt x="1616723" y="277630"/>
                    <a:pt x="1646608" y="316573"/>
                    <a:pt x="1565563" y="235527"/>
                  </a:cubicBezTo>
                  <a:cubicBezTo>
                    <a:pt x="1551709" y="221672"/>
                    <a:pt x="1534868" y="210265"/>
                    <a:pt x="1524000" y="193963"/>
                  </a:cubicBezTo>
                  <a:cubicBezTo>
                    <a:pt x="1514372" y="179521"/>
                    <a:pt x="1468777" y="88040"/>
                    <a:pt x="1427018" y="83127"/>
                  </a:cubicBezTo>
                  <a:cubicBezTo>
                    <a:pt x="1362806" y="75573"/>
                    <a:pt x="1297709" y="83127"/>
                    <a:pt x="1233054" y="83127"/>
                  </a:cubicBezTo>
                  <a:lnTo>
                    <a:pt x="1302327" y="110836"/>
                  </a:lnTo>
                </a:path>
              </a:pathLst>
            </a:custGeom>
            <a:solidFill>
              <a:schemeClr val="tx1">
                <a:lumMod val="40000"/>
                <a:lumOff val="60000"/>
                <a:alpha val="27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6996075" y="3786410"/>
                  <a:ext cx="69063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FF66FF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6075" y="3786410"/>
                  <a:ext cx="690637" cy="584775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74222" y="130260"/>
                <a:ext cx="381395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/>
                  <a:t>Given an assignment to variables 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 err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 err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en-US" b="0" i="0" dirty="0" smtClean="0">
                  <a:latin typeface="Cambria Math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err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 err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err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 err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2" y="130260"/>
                <a:ext cx="3813956" cy="1754326"/>
              </a:xfrm>
              <a:prstGeom prst="rect">
                <a:avLst/>
              </a:prstGeom>
              <a:blipFill rotWithShape="1">
                <a:blip r:embed="rId42"/>
                <a:stretch>
                  <a:fillRect l="-1118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175089" y="1254490"/>
            <a:ext cx="1524000" cy="7268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01809" y="609601"/>
            <a:ext cx="4152252" cy="5407400"/>
            <a:chOff x="867505" y="1320295"/>
            <a:chExt cx="3168955" cy="4789105"/>
          </a:xfrm>
        </p:grpSpPr>
        <p:grpSp>
          <p:nvGrpSpPr>
            <p:cNvPr id="45" name="Group 44"/>
            <p:cNvGrpSpPr/>
            <p:nvPr/>
          </p:nvGrpSpPr>
          <p:grpSpPr>
            <a:xfrm>
              <a:off x="965757" y="1320295"/>
              <a:ext cx="2953778" cy="4048924"/>
              <a:chOff x="957743" y="1324851"/>
              <a:chExt cx="2953778" cy="40489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b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74" name="Oval 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75" name="Rectangle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2362" b="-535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76" name="Oval 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77" name="Oval 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78" name="Rectangle 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4098" r="-1639" b="-535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79" name="Oval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80" name="Rectangle 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5882" r="-3361" b="-5455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1000" b="-535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AutoShape 19"/>
              <p:cNvCxnSpPr>
                <a:cxnSpLocks noChangeShapeType="1"/>
                <a:stCxn id="80" idx="2"/>
                <a:endCxn id="79" idx="0"/>
              </p:cNvCxnSpPr>
              <p:nvPr/>
            </p:nvCxnSpPr>
            <p:spPr bwMode="auto">
              <a:xfrm>
                <a:off x="2471504" y="2362323"/>
                <a:ext cx="59123" cy="2279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83" name="Oval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84" name="Oval 8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5" name="AutoShape 22"/>
              <p:cNvCxnSpPr>
                <a:cxnSpLocks noChangeShapeType="1"/>
                <a:stCxn id="79" idx="4"/>
                <a:endCxn id="81" idx="0"/>
              </p:cNvCxnSpPr>
              <p:nvPr/>
            </p:nvCxnSpPr>
            <p:spPr bwMode="auto">
              <a:xfrm>
                <a:off x="2530627" y="3023630"/>
                <a:ext cx="32956" cy="2354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AutoShape 23"/>
              <p:cNvCxnSpPr>
                <a:cxnSpLocks noChangeShapeType="1"/>
                <a:stCxn id="81" idx="2"/>
                <a:endCxn id="83" idx="0"/>
              </p:cNvCxnSpPr>
              <p:nvPr/>
            </p:nvCxnSpPr>
            <p:spPr bwMode="auto">
              <a:xfrm flipH="1">
                <a:off x="2559606" y="3548018"/>
                <a:ext cx="3977" cy="2096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AutoShape 24"/>
              <p:cNvCxnSpPr>
                <a:cxnSpLocks noChangeShapeType="1"/>
                <a:stCxn id="98" idx="2"/>
                <a:endCxn id="84" idx="0"/>
              </p:cNvCxnSpPr>
              <p:nvPr/>
            </p:nvCxnSpPr>
            <p:spPr bwMode="auto">
              <a:xfrm flipH="1">
                <a:off x="2559604" y="4737333"/>
                <a:ext cx="1" cy="2030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AutoShape 30"/>
              <p:cNvCxnSpPr>
                <a:cxnSpLocks noChangeShapeType="1"/>
                <a:stCxn id="78" idx="0"/>
                <a:endCxn id="74" idx="3"/>
              </p:cNvCxnSpPr>
              <p:nvPr/>
            </p:nvCxnSpPr>
            <p:spPr bwMode="auto">
              <a:xfrm flipV="1">
                <a:off x="1589676" y="1694770"/>
                <a:ext cx="458119" cy="386948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AutoShape 31"/>
              <p:cNvCxnSpPr>
                <a:cxnSpLocks noChangeShapeType="1"/>
                <a:stCxn id="74" idx="4"/>
                <a:endCxn id="80" idx="0"/>
              </p:cNvCxnSpPr>
              <p:nvPr/>
            </p:nvCxnSpPr>
            <p:spPr bwMode="auto">
              <a:xfrm>
                <a:off x="2452773" y="1758238"/>
                <a:ext cx="18731" cy="3151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AutoShape 32"/>
              <p:cNvCxnSpPr>
                <a:cxnSpLocks noChangeShapeType="1"/>
                <a:stCxn id="74" idx="5"/>
                <a:endCxn id="75" idx="0"/>
              </p:cNvCxnSpPr>
              <p:nvPr/>
            </p:nvCxnSpPr>
            <p:spPr bwMode="auto">
              <a:xfrm>
                <a:off x="2857750" y="1694770"/>
                <a:ext cx="356822" cy="3869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AutoShape 33"/>
              <p:cNvCxnSpPr>
                <a:cxnSpLocks noChangeShapeType="1"/>
                <a:stCxn id="75" idx="2"/>
                <a:endCxn id="76" idx="0"/>
              </p:cNvCxnSpPr>
              <p:nvPr/>
            </p:nvCxnSpPr>
            <p:spPr bwMode="auto">
              <a:xfrm>
                <a:off x="3214572" y="2370643"/>
                <a:ext cx="307635" cy="2099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3" name="Oval 9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4" name="Rectangle 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2273" r="-1515" b="-7273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5" name="Straight Connector 94"/>
              <p:cNvCxnSpPr>
                <a:stCxn id="78" idx="2"/>
                <a:endCxn id="93" idx="0"/>
              </p:cNvCxnSpPr>
              <p:nvPr/>
            </p:nvCxnSpPr>
            <p:spPr>
              <a:xfrm flipH="1">
                <a:off x="1587898" y="2370643"/>
                <a:ext cx="1778" cy="171421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3" idx="4"/>
                <a:endCxn id="94" idx="0"/>
              </p:cNvCxnSpPr>
              <p:nvPr/>
            </p:nvCxnSpPr>
            <p:spPr>
              <a:xfrm flipH="1">
                <a:off x="1585843" y="2975451"/>
                <a:ext cx="2055" cy="287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4" idx="2"/>
                <a:endCxn id="77" idx="0"/>
              </p:cNvCxnSpPr>
              <p:nvPr/>
            </p:nvCxnSpPr>
            <p:spPr>
              <a:xfrm>
                <a:off x="1585843" y="3551416"/>
                <a:ext cx="2925" cy="217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8" name="Rectangle 9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b="-5455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9" name="Straight Connector 98"/>
              <p:cNvCxnSpPr>
                <a:stCxn id="83" idx="4"/>
                <a:endCxn id="98" idx="0"/>
              </p:cNvCxnSpPr>
              <p:nvPr/>
            </p:nvCxnSpPr>
            <p:spPr>
              <a:xfrm flipH="1">
                <a:off x="2559605" y="4191044"/>
                <a:ext cx="1" cy="2573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𝟑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𝟒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𝟓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𝟕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06" name="Rectangle 10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 l="-990" b="-5455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07" name="Oval 10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blipFill rotWithShape="1">
                    <a:blip r:embed="rId24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8" name="Straight Connector 107"/>
              <p:cNvCxnSpPr>
                <a:stCxn id="77" idx="4"/>
                <a:endCxn id="106" idx="0"/>
              </p:cNvCxnSpPr>
              <p:nvPr/>
            </p:nvCxnSpPr>
            <p:spPr>
              <a:xfrm flipH="1">
                <a:off x="1587897" y="4201886"/>
                <a:ext cx="871" cy="2465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6" idx="2"/>
                <a:endCxn id="107" idx="0"/>
              </p:cNvCxnSpPr>
              <p:nvPr/>
            </p:nvCxnSpPr>
            <p:spPr>
              <a:xfrm>
                <a:off x="1587897" y="4737333"/>
                <a:ext cx="2" cy="2030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𝟔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46" name="Oval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blipFill rotWithShape="1">
                  <a:blip r:embed="rId26"/>
                  <a:stretch>
                    <a:fillRect l="-7937" b="-15385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>
                  <a:spLocks noChangeArrowheads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l="-5263" r="-1754" b="-1071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/>
            <p:cNvCxnSpPr>
              <a:stCxn id="76" idx="5"/>
              <a:endCxn id="47" idx="0"/>
            </p:cNvCxnSpPr>
            <p:nvPr/>
          </p:nvCxnSpPr>
          <p:spPr>
            <a:xfrm>
              <a:off x="3805507" y="2945931"/>
              <a:ext cx="94229" cy="156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7" idx="2"/>
              <a:endCxn id="46" idx="0"/>
            </p:cNvCxnSpPr>
            <p:nvPr/>
          </p:nvCxnSpPr>
          <p:spPr>
            <a:xfrm flipH="1">
              <a:off x="3897249" y="3391452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0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blipFill rotWithShape="1">
                  <a:blip r:embed="rId28"/>
                  <a:stretch>
                    <a:fillRect l="-7937" b="-13208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>
                  <a:spLocks noChangeArrowheads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l="-5263" r="-1754" b="-12500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/>
            <p:cNvCxnSpPr>
              <a:stCxn id="51" idx="2"/>
              <a:endCxn id="50" idx="0"/>
            </p:cNvCxnSpPr>
            <p:nvPr/>
          </p:nvCxnSpPr>
          <p:spPr>
            <a:xfrm>
              <a:off x="3094857" y="3543462"/>
              <a:ext cx="2689" cy="1579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4"/>
              <a:endCxn id="51" idx="0"/>
            </p:cNvCxnSpPr>
            <p:nvPr/>
          </p:nvCxnSpPr>
          <p:spPr>
            <a:xfrm>
              <a:off x="2538641" y="3019074"/>
              <a:ext cx="556216" cy="235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/>
                <p:cNvSpPr>
                  <a:spLocks noChangeArrowheads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blipFill rotWithShape="1">
                  <a:blip r:embed="rId30"/>
                  <a:stretch>
                    <a:fillRect l="-7937" b="-13208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l="-5263" r="-1754" b="-12727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/>
            <p:cNvCxnSpPr>
              <a:stCxn id="55" idx="2"/>
              <a:endCxn id="54" idx="0"/>
            </p:cNvCxnSpPr>
            <p:nvPr/>
          </p:nvCxnSpPr>
          <p:spPr>
            <a:xfrm flipH="1">
              <a:off x="3115394" y="4732776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3" idx="4"/>
              <a:endCxn id="55" idx="0"/>
            </p:cNvCxnSpPr>
            <p:nvPr/>
          </p:nvCxnSpPr>
          <p:spPr>
            <a:xfrm>
              <a:off x="2567620" y="4186488"/>
              <a:ext cx="550261" cy="257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/>
                <p:cNvSpPr>
                  <a:spLocks noChangeArrowheads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58" name="Oval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2"/>
                  <a:stretch>
                    <a:fillRect l="-7937" b="-15385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l="-5263" r="-1754" b="-12727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/>
            <p:cNvCxnSpPr>
              <a:stCxn id="59" idx="2"/>
              <a:endCxn id="58" idx="0"/>
            </p:cNvCxnSpPr>
            <p:nvPr/>
          </p:nvCxnSpPr>
          <p:spPr>
            <a:xfrm flipH="1">
              <a:off x="2567620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84" idx="4"/>
              <a:endCxn id="59" idx="0"/>
            </p:cNvCxnSpPr>
            <p:nvPr/>
          </p:nvCxnSpPr>
          <p:spPr>
            <a:xfrm>
              <a:off x="2567618" y="5369219"/>
              <a:ext cx="3979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/>
                <p:cNvSpPr>
                  <a:spLocks noChangeArrowheads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62" name="Oval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4"/>
                  <a:stretch>
                    <a:fillRect l="-7937" b="-15385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l="-5263" r="-1754" b="-12727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>
              <a:stCxn id="63" idx="2"/>
              <a:endCxn id="62" idx="0"/>
            </p:cNvCxnSpPr>
            <p:nvPr/>
          </p:nvCxnSpPr>
          <p:spPr>
            <a:xfrm flipH="1">
              <a:off x="1591933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07" idx="4"/>
              <a:endCxn id="63" idx="0"/>
            </p:cNvCxnSpPr>
            <p:nvPr/>
          </p:nvCxnSpPr>
          <p:spPr>
            <a:xfrm flipH="1">
              <a:off x="1595910" y="5369219"/>
              <a:ext cx="3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/>
                <p:cNvSpPr>
                  <a:spLocks noChangeArrowheads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66" name="Oval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blipFill rotWithShape="1">
                  <a:blip r:embed="rId36"/>
                  <a:stretch>
                    <a:fillRect l="-6349" b="-15094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l="-3509" r="-1754" b="-12727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/>
            <p:cNvCxnSpPr>
              <a:stCxn id="67" idx="2"/>
              <a:endCxn id="66" idx="0"/>
            </p:cNvCxnSpPr>
            <p:nvPr/>
          </p:nvCxnSpPr>
          <p:spPr>
            <a:xfrm flipH="1">
              <a:off x="1034462" y="47327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7" idx="4"/>
              <a:endCxn id="67" idx="0"/>
            </p:cNvCxnSpPr>
            <p:nvPr/>
          </p:nvCxnSpPr>
          <p:spPr>
            <a:xfrm flipH="1">
              <a:off x="1038439" y="4197330"/>
              <a:ext cx="558343" cy="246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Oval 69"/>
                <p:cNvSpPr>
                  <a:spLocks noChangeArrowheads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70" name="Oval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blipFill rotWithShape="1">
                  <a:blip r:embed="rId38"/>
                  <a:stretch>
                    <a:fillRect l="-7937" b="-15094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>
                  <a:spLocks noChangeArrowheads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l="-3509" r="-1754" b="-12727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Connector 71"/>
            <p:cNvCxnSpPr>
              <a:stCxn id="71" idx="2"/>
              <a:endCxn id="70" idx="0"/>
            </p:cNvCxnSpPr>
            <p:nvPr/>
          </p:nvCxnSpPr>
          <p:spPr>
            <a:xfrm flipH="1">
              <a:off x="1006716" y="35454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0"/>
              <a:endCxn id="93" idx="4"/>
            </p:cNvCxnSpPr>
            <p:nvPr/>
          </p:nvCxnSpPr>
          <p:spPr>
            <a:xfrm flipV="1">
              <a:off x="1010693" y="2970895"/>
              <a:ext cx="585219" cy="2856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3994865" y="1278337"/>
            <a:ext cx="1154081" cy="646331"/>
            <a:chOff x="3657600" y="2074058"/>
            <a:chExt cx="1154081" cy="646331"/>
          </a:xfrm>
        </p:grpSpPr>
        <p:cxnSp>
          <p:nvCxnSpPr>
            <p:cNvPr id="114" name="Straight Arrow Connector 113"/>
            <p:cNvCxnSpPr/>
            <p:nvPr/>
          </p:nvCxnSpPr>
          <p:spPr>
            <a:xfrm flipH="1" flipV="1">
              <a:off x="3657600" y="2443390"/>
              <a:ext cx="1154081" cy="23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3788471" y="2074058"/>
                  <a:ext cx="93423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8471" y="2074058"/>
                  <a:ext cx="934230" cy="646331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70478" y="1046917"/>
            <a:ext cx="3824387" cy="1490295"/>
            <a:chOff x="324770" y="3356492"/>
            <a:chExt cx="4018629" cy="1490295"/>
          </a:xfrm>
        </p:grpSpPr>
        <p:grpSp>
          <p:nvGrpSpPr>
            <p:cNvPr id="118" name="Group 117"/>
            <p:cNvGrpSpPr/>
            <p:nvPr/>
          </p:nvGrpSpPr>
          <p:grpSpPr>
            <a:xfrm>
              <a:off x="449559" y="3385318"/>
              <a:ext cx="3770904" cy="1213744"/>
              <a:chOff x="-235261" y="1895802"/>
              <a:chExt cx="3770904" cy="12137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-188558" y="1895802"/>
                    <a:ext cx="17906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∨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0" name="TextBox 1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88558" y="1895802"/>
                    <a:ext cx="1790618" cy="369332"/>
                  </a:xfrm>
                  <a:prstGeom prst="rect">
                    <a:avLst/>
                  </a:prstGeom>
                  <a:blipFill rotWithShape="1">
                    <a:blip r:embed="rId41"/>
                    <a:stretch>
                      <a:fillRect l="-1075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-235261" y="2296635"/>
                    <a:ext cx="37709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∨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∧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∨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1" name="TextBox 1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35261" y="2296635"/>
                    <a:ext cx="3770904" cy="369332"/>
                  </a:xfrm>
                  <a:prstGeom prst="rect">
                    <a:avLst/>
                  </a:prstGeom>
                  <a:blipFill rotWithShape="1">
                    <a:blip r:embed="rId42"/>
                    <a:stretch>
                      <a:fillRect l="-340" r="-3056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-185609" y="2740214"/>
                    <a:ext cx="8923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85609" y="2740214"/>
                    <a:ext cx="892360" cy="369332"/>
                  </a:xfrm>
                  <a:prstGeom prst="rect">
                    <a:avLst/>
                  </a:prstGeom>
                  <a:blipFill rotWithShape="1">
                    <a:blip r:embed="rId43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9" name="Rectangle 118"/>
            <p:cNvSpPr/>
            <p:nvPr/>
          </p:nvSpPr>
          <p:spPr>
            <a:xfrm>
              <a:off x="324770" y="3356492"/>
              <a:ext cx="4018629" cy="1490295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8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90529" y="2586254"/>
            <a:ext cx="3704336" cy="1002696"/>
            <a:chOff x="763976" y="3291525"/>
            <a:chExt cx="3704336" cy="1002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763976" y="3924889"/>
                  <a:ext cx="37043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rgbClr val="FF0000"/>
                      </a:solidFill>
                    </a:rPr>
                    <a:t>No need to instantiate </a:t>
                  </a:r>
                  <a:r>
                    <a:rPr lang="en-US" dirty="0" err="1" smtClean="0">
                      <a:solidFill>
                        <a:srgbClr val="FF0000"/>
                      </a:solidFill>
                    </a:rPr>
                    <a:t>vars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 !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76" y="3924889"/>
                  <a:ext cx="3704336" cy="369332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 l="-1483" t="-8197" r="-49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" name="Straight Arrow Connector 124"/>
            <p:cNvCxnSpPr/>
            <p:nvPr/>
          </p:nvCxnSpPr>
          <p:spPr>
            <a:xfrm>
              <a:off x="2557649" y="3291525"/>
              <a:ext cx="0" cy="6124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706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Valid assignment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5594" y="1270001"/>
                <a:ext cx="8413750" cy="2235199"/>
              </a:xfrm>
              <a:ln>
                <a:prstDash val="dash"/>
              </a:ln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𝒞</m:t>
                    </m:r>
                  </m:oMath>
                </a14:m>
                <a:r>
                  <a:rPr lang="en-US" sz="2800" dirty="0" smtClean="0"/>
                  <a:t> with arguments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𝒀</m:t>
                    </m:r>
                    <m:r>
                      <a:rPr lang="en-US" sz="2800" b="0" i="1" dirty="0" smtClean="0">
                        <a:latin typeface="Cambria Math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 smtClean="0"/>
                  <a:t>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𝒚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r>
                      <a:rPr lang="en-US" sz="2800" b="1" i="1" smtClean="0">
                        <a:latin typeface="Cambria Math"/>
                      </a:rPr>
                      <m:t>𝒀</m:t>
                    </m:r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b="0" dirty="0" smtClean="0"/>
                  <a:t> is a </a:t>
                </a:r>
                <a:r>
                  <a:rPr lang="en-US" sz="2800" b="1" dirty="0" smtClean="0"/>
                  <a:t>valid assignment </a:t>
                </a:r>
                <a:r>
                  <a:rPr lang="en-US" sz="2800" dirty="0" smtClean="0"/>
                  <a:t>if</a:t>
                </a:r>
              </a:p>
              <a:p>
                <a:pPr lvl="1"/>
                <a:r>
                  <a:rPr lang="en-US" sz="2400" dirty="0"/>
                  <a:t>C</a:t>
                </a:r>
                <a:r>
                  <a:rPr lang="en-US" sz="2400" dirty="0" smtClean="0"/>
                  <a:t>omplies to evidence: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400" b="0" dirty="0" smtClean="0"/>
              </a:p>
              <a:p>
                <a:pPr lvl="1"/>
                <a:r>
                  <a:rPr lang="en-US" sz="2400" dirty="0" smtClean="0"/>
                  <a:t>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  <m:r>
                          <a:rPr lang="en-US" sz="2400" b="1" i="1">
                            <a:latin typeface="Cambria Math"/>
                          </a:rPr>
                          <m:t>𝒚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  <m:r>
                          <a:rPr lang="en-US" sz="2400" b="1" i="1">
                            <a:latin typeface="Cambria Math"/>
                          </a:rPr>
                          <m:t>𝒚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  <m:r>
                          <a:rPr lang="en-US" sz="2400" b="1" i="1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2400" b="0" dirty="0" smtClean="0"/>
                  <a:t> are disjoint.</a:t>
                </a:r>
              </a:p>
              <a:p>
                <a:pPr lvl="1"/>
                <a:endParaRPr lang="en-US" b="0" dirty="0" smtClean="0"/>
              </a:p>
              <a:p>
                <a:pPr marL="511175" lvl="1" indent="0">
                  <a:buNone/>
                </a:pPr>
                <a:endParaRPr lang="en-US" b="0" dirty="0" smtClean="0"/>
              </a:p>
              <a:p>
                <a:pPr marL="511175" lvl="1" indent="0">
                  <a:buNone/>
                </a:pPr>
                <a:endParaRPr lang="en-US" b="0" dirty="0" smtClean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594" y="1270001"/>
                <a:ext cx="8413750" cy="2235199"/>
              </a:xfrm>
              <a:blipFill rotWithShape="1">
                <a:blip r:embed="rId2"/>
                <a:stretch>
                  <a:fillRect t="-2725" b="-7629"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3941618" y="3962400"/>
                <a:ext cx="914400" cy="60960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618" y="3962400"/>
                <a:ext cx="914400" cy="6096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162300" y="4883727"/>
            <a:ext cx="228600" cy="29787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2362200" y="5410200"/>
                <a:ext cx="914400" cy="60960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410200"/>
                <a:ext cx="914400" cy="6096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3733800" y="5410200"/>
                <a:ext cx="914400" cy="60960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410200"/>
                <a:ext cx="914400" cy="609600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421582" y="5410200"/>
                <a:ext cx="914400" cy="60960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582" y="5410200"/>
                <a:ext cx="914400" cy="609600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097482" y="4883726"/>
            <a:ext cx="228600" cy="29787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92982" y="4883725"/>
            <a:ext cx="228600" cy="29787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4" idx="4"/>
            <a:endCxn id="8" idx="0"/>
          </p:cNvCxnSpPr>
          <p:nvPr/>
        </p:nvCxnSpPr>
        <p:spPr>
          <a:xfrm flipH="1">
            <a:off x="3276600" y="4572000"/>
            <a:ext cx="1122218" cy="31172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4"/>
            <a:endCxn id="13" idx="0"/>
          </p:cNvCxnSpPr>
          <p:nvPr/>
        </p:nvCxnSpPr>
        <p:spPr>
          <a:xfrm flipH="1">
            <a:off x="4211782" y="4572000"/>
            <a:ext cx="187036" cy="311726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4"/>
            <a:endCxn id="14" idx="0"/>
          </p:cNvCxnSpPr>
          <p:nvPr/>
        </p:nvCxnSpPr>
        <p:spPr>
          <a:xfrm>
            <a:off x="4398818" y="4572000"/>
            <a:ext cx="1908464" cy="3117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2"/>
            <a:endCxn id="9" idx="0"/>
          </p:cNvCxnSpPr>
          <p:nvPr/>
        </p:nvCxnSpPr>
        <p:spPr>
          <a:xfrm flipH="1">
            <a:off x="2819400" y="5181600"/>
            <a:ext cx="457200" cy="22860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2"/>
            <a:endCxn id="11" idx="0"/>
          </p:cNvCxnSpPr>
          <p:nvPr/>
        </p:nvCxnSpPr>
        <p:spPr>
          <a:xfrm flipH="1">
            <a:off x="4191000" y="5181599"/>
            <a:ext cx="20782" cy="22860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4" idx="2"/>
            <a:endCxn id="12" idx="0"/>
          </p:cNvCxnSpPr>
          <p:nvPr/>
        </p:nvCxnSpPr>
        <p:spPr>
          <a:xfrm>
            <a:off x="6307282" y="5181598"/>
            <a:ext cx="571500" cy="228602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0"/>
          </p:cNvCxnSpPr>
          <p:nvPr/>
        </p:nvCxnSpPr>
        <p:spPr>
          <a:xfrm flipV="1">
            <a:off x="4398818" y="3657600"/>
            <a:ext cx="0" cy="3048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4"/>
          </p:cNvCxnSpPr>
          <p:nvPr/>
        </p:nvCxnSpPr>
        <p:spPr>
          <a:xfrm flipH="1">
            <a:off x="2209800" y="6019800"/>
            <a:ext cx="609600" cy="381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19400" y="6019800"/>
            <a:ext cx="0" cy="381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4"/>
          </p:cNvCxnSpPr>
          <p:nvPr/>
        </p:nvCxnSpPr>
        <p:spPr>
          <a:xfrm>
            <a:off x="2819400" y="6019800"/>
            <a:ext cx="457200" cy="381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4"/>
          </p:cNvCxnSpPr>
          <p:nvPr/>
        </p:nvCxnSpPr>
        <p:spPr>
          <a:xfrm flipH="1">
            <a:off x="3941618" y="6019800"/>
            <a:ext cx="249382" cy="381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4"/>
          </p:cNvCxnSpPr>
          <p:nvPr/>
        </p:nvCxnSpPr>
        <p:spPr>
          <a:xfrm>
            <a:off x="4191000" y="6019800"/>
            <a:ext cx="207818" cy="381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4"/>
          </p:cNvCxnSpPr>
          <p:nvPr/>
        </p:nvCxnSpPr>
        <p:spPr>
          <a:xfrm flipH="1">
            <a:off x="6421582" y="6019800"/>
            <a:ext cx="457200" cy="381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2" idx="4"/>
          </p:cNvCxnSpPr>
          <p:nvPr/>
        </p:nvCxnSpPr>
        <p:spPr>
          <a:xfrm>
            <a:off x="6878782" y="6019800"/>
            <a:ext cx="457200" cy="381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60398" y="5225579"/>
            <a:ext cx="60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10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618" y="1295400"/>
                <a:ext cx="8991600" cy="5360458"/>
              </a:xfrm>
            </p:spPr>
            <p:txBody>
              <a:bodyPr/>
              <a:lstStyle/>
              <a:p>
                <a:r>
                  <a:rPr lang="en-US" sz="3200" dirty="0" smtClean="0"/>
                  <a:t>For each tree-node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∈</m:t>
                    </m:r>
                  </m:oMath>
                </a14:m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ea typeface="Cambria Math"/>
                      </a:rPr>
                      <m:t>𝒞</m:t>
                    </m:r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</a:p>
              <a:p>
                <a:r>
                  <a:rPr lang="en-US" sz="3200" dirty="0" smtClean="0"/>
                  <a:t>Find the smallest set of assignments,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l-GR" sz="3200" b="1" i="1" smtClean="0">
                            <a:latin typeface="Cambria Math"/>
                            <a:ea typeface="Cambria Math"/>
                          </a:rPr>
                          <m:t>𝜜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 that are</a:t>
                </a:r>
              </a:p>
              <a:p>
                <a:pPr lvl="1"/>
                <a:r>
                  <a:rPr lang="en-US" sz="2800" dirty="0" smtClean="0"/>
                  <a:t>Mutual exclusive</a:t>
                </a:r>
              </a:p>
              <a:p>
                <a:pPr lvl="1"/>
                <a:r>
                  <a:rPr lang="en-US" sz="2800" dirty="0" smtClean="0"/>
                  <a:t>Exhaustive</a:t>
                </a:r>
              </a:p>
              <a:p>
                <a:pPr lvl="1"/>
                <a:r>
                  <a:rPr lang="en-US" sz="2800" b="1" dirty="0" smtClean="0"/>
                  <a:t>Valid</a:t>
                </a:r>
                <a:r>
                  <a:rPr lang="en-US" sz="2800" dirty="0" smtClean="0"/>
                  <a:t> </a:t>
                </a:r>
              </a:p>
              <a:p>
                <a:r>
                  <a:rPr lang="en-US" sz="3200" dirty="0" smtClean="0"/>
                  <a:t>Take advantage of JT structure to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| </m:t>
                        </m:r>
                        <m:r>
                          <a:rPr lang="el-GR" sz="3200" b="1" i="1">
                            <a:latin typeface="Cambria Math"/>
                            <a:ea typeface="Cambria Math"/>
                          </a:rPr>
                          <m:t>𝜜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endParaRPr lang="en-US" sz="3200" dirty="0"/>
              </a:p>
              <a:p>
                <a:r>
                  <a:rPr lang="en-US" sz="3200" dirty="0" smtClean="0"/>
                  <a:t>In many scenarios: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l-GR" sz="3200" b="1" i="1">
                            <a:latin typeface="Cambria Math"/>
                            <a:ea typeface="Cambria Math"/>
                          </a:rPr>
                          <m:t>𝜜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ea typeface="Cambria Math"/>
                      </a:rPr>
                      <m:t>|≪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618" y="1295400"/>
                <a:ext cx="8991600" cy="5360458"/>
              </a:xfrm>
              <a:blipFill rotWithShape="1">
                <a:blip r:embed="rId2"/>
                <a:stretch>
                  <a:fillRect l="-1763" t="-1706" b="-1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0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Factor representation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136055" y="159890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Tree-CPTs (</a:t>
            </a:r>
            <a:r>
              <a:rPr lang="en-US" dirty="0" err="1" smtClean="0"/>
              <a:t>Boutilier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1996)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462296" y="4560000"/>
                <a:ext cx="533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’s </a:t>
                </a:r>
                <a:r>
                  <a:rPr lang="en-US" sz="2000" b="1" dirty="0" smtClean="0"/>
                  <a:t>context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}</a:t>
                </a:r>
                <a:endParaRPr lang="en-US" sz="20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296" y="4560000"/>
                <a:ext cx="533400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813825" y="2163827"/>
                <a:ext cx="56618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b="0" dirty="0" smtClean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825" y="2163827"/>
                <a:ext cx="566181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1075" t="-5785" r="-17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/>
          <p:nvPr/>
        </p:nvGrpSpPr>
        <p:grpSpPr>
          <a:xfrm>
            <a:off x="122071" y="1080521"/>
            <a:ext cx="4152252" cy="5407400"/>
            <a:chOff x="867505" y="1320295"/>
            <a:chExt cx="3168955" cy="4789105"/>
          </a:xfrm>
        </p:grpSpPr>
        <p:grpSp>
          <p:nvGrpSpPr>
            <p:cNvPr id="76" name="Group 75"/>
            <p:cNvGrpSpPr/>
            <p:nvPr/>
          </p:nvGrpSpPr>
          <p:grpSpPr>
            <a:xfrm>
              <a:off x="965757" y="1320295"/>
              <a:ext cx="2953778" cy="4048924"/>
              <a:chOff x="957743" y="1324851"/>
              <a:chExt cx="2953778" cy="40489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b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17" name="Oval 1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18" name="Rectangle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2362" b="-535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19" name="Oval 1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0" name="Oval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4098" r="-1639" b="-535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2" name="Oval 1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5882" r="-3361" b="-7273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4" name="Rectangle 1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1010" b="-5455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5" name="AutoShape 19"/>
              <p:cNvCxnSpPr>
                <a:cxnSpLocks noChangeShapeType="1"/>
                <a:stCxn id="123" idx="2"/>
                <a:endCxn id="122" idx="0"/>
              </p:cNvCxnSpPr>
              <p:nvPr/>
            </p:nvCxnSpPr>
            <p:spPr bwMode="auto">
              <a:xfrm>
                <a:off x="2471504" y="2362323"/>
                <a:ext cx="59123" cy="2279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6" name="Oval 1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7" name="Oval 1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8" name="AutoShape 22"/>
              <p:cNvCxnSpPr>
                <a:cxnSpLocks noChangeShapeType="1"/>
                <a:stCxn id="122" idx="4"/>
                <a:endCxn id="124" idx="0"/>
              </p:cNvCxnSpPr>
              <p:nvPr/>
            </p:nvCxnSpPr>
            <p:spPr bwMode="auto">
              <a:xfrm>
                <a:off x="2530627" y="3023630"/>
                <a:ext cx="32956" cy="2354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AutoShape 23"/>
              <p:cNvCxnSpPr>
                <a:cxnSpLocks noChangeShapeType="1"/>
                <a:stCxn id="124" idx="2"/>
                <a:endCxn id="126" idx="0"/>
              </p:cNvCxnSpPr>
              <p:nvPr/>
            </p:nvCxnSpPr>
            <p:spPr bwMode="auto">
              <a:xfrm flipH="1">
                <a:off x="2559606" y="3548018"/>
                <a:ext cx="3977" cy="2096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AutoShape 24"/>
              <p:cNvCxnSpPr>
                <a:cxnSpLocks noChangeShapeType="1"/>
                <a:stCxn id="141" idx="2"/>
                <a:endCxn id="127" idx="0"/>
              </p:cNvCxnSpPr>
              <p:nvPr/>
            </p:nvCxnSpPr>
            <p:spPr bwMode="auto">
              <a:xfrm flipH="1">
                <a:off x="2559604" y="4737333"/>
                <a:ext cx="1" cy="2030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AutoShape 30"/>
              <p:cNvCxnSpPr>
                <a:cxnSpLocks noChangeShapeType="1"/>
                <a:stCxn id="121" idx="0"/>
                <a:endCxn id="117" idx="3"/>
              </p:cNvCxnSpPr>
              <p:nvPr/>
            </p:nvCxnSpPr>
            <p:spPr bwMode="auto">
              <a:xfrm flipV="1">
                <a:off x="1589676" y="1694770"/>
                <a:ext cx="458119" cy="386948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AutoShape 31"/>
              <p:cNvCxnSpPr>
                <a:cxnSpLocks noChangeShapeType="1"/>
                <a:stCxn id="117" idx="4"/>
                <a:endCxn id="123" idx="0"/>
              </p:cNvCxnSpPr>
              <p:nvPr/>
            </p:nvCxnSpPr>
            <p:spPr bwMode="auto">
              <a:xfrm>
                <a:off x="2452773" y="1758238"/>
                <a:ext cx="18731" cy="3151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AutoShape 32"/>
              <p:cNvCxnSpPr>
                <a:cxnSpLocks noChangeShapeType="1"/>
                <a:stCxn id="117" idx="5"/>
                <a:endCxn id="118" idx="0"/>
              </p:cNvCxnSpPr>
              <p:nvPr/>
            </p:nvCxnSpPr>
            <p:spPr bwMode="auto">
              <a:xfrm>
                <a:off x="2857750" y="1694770"/>
                <a:ext cx="356822" cy="3869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AutoShape 33"/>
              <p:cNvCxnSpPr>
                <a:cxnSpLocks noChangeShapeType="1"/>
                <a:stCxn id="118" idx="2"/>
                <a:endCxn id="119" idx="0"/>
              </p:cNvCxnSpPr>
              <p:nvPr/>
            </p:nvCxnSpPr>
            <p:spPr bwMode="auto">
              <a:xfrm>
                <a:off x="3214572" y="2370643"/>
                <a:ext cx="307635" cy="2099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36" name="Oval 1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37" name="Rectangle 1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2273" r="-1515" b="-535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8" name="Straight Connector 137"/>
              <p:cNvCxnSpPr>
                <a:stCxn id="121" idx="2"/>
                <a:endCxn id="136" idx="0"/>
              </p:cNvCxnSpPr>
              <p:nvPr/>
            </p:nvCxnSpPr>
            <p:spPr>
              <a:xfrm flipH="1">
                <a:off x="1587898" y="2370643"/>
                <a:ext cx="1778" cy="171421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36" idx="4"/>
                <a:endCxn id="137" idx="0"/>
              </p:cNvCxnSpPr>
              <p:nvPr/>
            </p:nvCxnSpPr>
            <p:spPr>
              <a:xfrm flipH="1">
                <a:off x="1585843" y="2975451"/>
                <a:ext cx="2055" cy="287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37" idx="2"/>
                <a:endCxn id="120" idx="0"/>
              </p:cNvCxnSpPr>
              <p:nvPr/>
            </p:nvCxnSpPr>
            <p:spPr>
              <a:xfrm>
                <a:off x="1585843" y="3551416"/>
                <a:ext cx="2925" cy="217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41" name="Rectangle 1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b="-7273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2" name="Straight Connector 141"/>
              <p:cNvCxnSpPr>
                <a:stCxn id="126" idx="4"/>
                <a:endCxn id="141" idx="0"/>
              </p:cNvCxnSpPr>
              <p:nvPr/>
            </p:nvCxnSpPr>
            <p:spPr>
              <a:xfrm flipH="1">
                <a:off x="2559605" y="4191044"/>
                <a:ext cx="1" cy="2573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𝟑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𝟒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𝟓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𝟕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49" name="Rectangle 1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blipFill rotWithShape="1">
                    <a:blip r:embed="rId25"/>
                    <a:stretch>
                      <a:fillRect l="-990" b="-7273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50" name="Oval 1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blipFill rotWithShape="1">
                    <a:blip r:embed="rId26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1" name="Straight Connector 150"/>
              <p:cNvCxnSpPr>
                <a:stCxn id="120" idx="4"/>
                <a:endCxn id="149" idx="0"/>
              </p:cNvCxnSpPr>
              <p:nvPr/>
            </p:nvCxnSpPr>
            <p:spPr>
              <a:xfrm flipH="1">
                <a:off x="1587897" y="4201886"/>
                <a:ext cx="871" cy="2465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49" idx="2"/>
                <a:endCxn id="150" idx="0"/>
              </p:cNvCxnSpPr>
              <p:nvPr/>
            </p:nvCxnSpPr>
            <p:spPr>
              <a:xfrm>
                <a:off x="1587897" y="4737333"/>
                <a:ext cx="2" cy="2030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𝟔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Oval 76"/>
                <p:cNvSpPr>
                  <a:spLocks noChangeArrowheads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77" name="Oval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blipFill rotWithShape="1">
                  <a:blip r:embed="rId28"/>
                  <a:stretch>
                    <a:fillRect l="-7937" b="-15385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l="-5263" r="-1754" b="-12500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/>
            <p:cNvCxnSpPr>
              <a:stCxn id="119" idx="5"/>
              <a:endCxn id="78" idx="0"/>
            </p:cNvCxnSpPr>
            <p:nvPr/>
          </p:nvCxnSpPr>
          <p:spPr>
            <a:xfrm>
              <a:off x="3805507" y="2945931"/>
              <a:ext cx="94229" cy="156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8" idx="2"/>
              <a:endCxn id="77" idx="0"/>
            </p:cNvCxnSpPr>
            <p:nvPr/>
          </p:nvCxnSpPr>
          <p:spPr>
            <a:xfrm flipH="1">
              <a:off x="3897249" y="3391452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/>
                <p:cNvSpPr>
                  <a:spLocks noChangeArrowheads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0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83" name="Oval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blipFill rotWithShape="1">
                  <a:blip r:embed="rId30"/>
                  <a:stretch>
                    <a:fillRect l="-7937" b="-15094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l="-5263" r="-1754" b="-12727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Connector 86"/>
            <p:cNvCxnSpPr>
              <a:stCxn id="85" idx="2"/>
              <a:endCxn id="83" idx="0"/>
            </p:cNvCxnSpPr>
            <p:nvPr/>
          </p:nvCxnSpPr>
          <p:spPr>
            <a:xfrm>
              <a:off x="3094857" y="3543462"/>
              <a:ext cx="2689" cy="1579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22" idx="4"/>
              <a:endCxn id="85" idx="0"/>
            </p:cNvCxnSpPr>
            <p:nvPr/>
          </p:nvCxnSpPr>
          <p:spPr>
            <a:xfrm>
              <a:off x="2538641" y="3019074"/>
              <a:ext cx="556216" cy="235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/>
                <p:cNvSpPr>
                  <a:spLocks noChangeArrowheads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89" name="Oval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blipFill rotWithShape="1">
                  <a:blip r:embed="rId32"/>
                  <a:stretch>
                    <a:fillRect l="-7937" b="-15094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>
                  <a:spLocks noChangeArrowheads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l="-5263" r="-1754" b="-12727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Connector 93"/>
            <p:cNvCxnSpPr>
              <a:stCxn id="93" idx="2"/>
              <a:endCxn id="89" idx="0"/>
            </p:cNvCxnSpPr>
            <p:nvPr/>
          </p:nvCxnSpPr>
          <p:spPr>
            <a:xfrm flipH="1">
              <a:off x="3115394" y="4732776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26" idx="4"/>
              <a:endCxn id="93" idx="0"/>
            </p:cNvCxnSpPr>
            <p:nvPr/>
          </p:nvCxnSpPr>
          <p:spPr>
            <a:xfrm>
              <a:off x="2567620" y="4186488"/>
              <a:ext cx="550261" cy="257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val 95"/>
                <p:cNvSpPr>
                  <a:spLocks noChangeArrowheads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96" name="Oval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4"/>
                  <a:stretch>
                    <a:fillRect l="-8065" b="-15385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>
                  <a:spLocks noChangeArrowheads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l="-5263" r="-1754" b="-12727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Connector 98"/>
            <p:cNvCxnSpPr>
              <a:stCxn id="98" idx="2"/>
              <a:endCxn id="96" idx="0"/>
            </p:cNvCxnSpPr>
            <p:nvPr/>
          </p:nvCxnSpPr>
          <p:spPr>
            <a:xfrm flipH="1">
              <a:off x="2567620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27" idx="4"/>
              <a:endCxn id="98" idx="0"/>
            </p:cNvCxnSpPr>
            <p:nvPr/>
          </p:nvCxnSpPr>
          <p:spPr>
            <a:xfrm>
              <a:off x="2567618" y="5369219"/>
              <a:ext cx="3979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Oval 100"/>
                <p:cNvSpPr>
                  <a:spLocks noChangeArrowheads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01" name="Oval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6"/>
                  <a:stretch>
                    <a:fillRect l="-7937" b="-15385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l="-5263" r="-1754" b="-12727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Connector 102"/>
            <p:cNvCxnSpPr>
              <a:stCxn id="102" idx="2"/>
              <a:endCxn id="101" idx="0"/>
            </p:cNvCxnSpPr>
            <p:nvPr/>
          </p:nvCxnSpPr>
          <p:spPr>
            <a:xfrm flipH="1">
              <a:off x="1591933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50" idx="4"/>
              <a:endCxn id="102" idx="0"/>
            </p:cNvCxnSpPr>
            <p:nvPr/>
          </p:nvCxnSpPr>
          <p:spPr>
            <a:xfrm flipH="1">
              <a:off x="1595910" y="5369219"/>
              <a:ext cx="3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Oval 108"/>
                <p:cNvSpPr>
                  <a:spLocks noChangeArrowheads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09" name="Oval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blipFill rotWithShape="1">
                  <a:blip r:embed="rId38"/>
                  <a:stretch>
                    <a:fillRect l="-6349" b="-15385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>
                  <a:spLocks noChangeArrowheads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l="-3509" r="-1754" b="-12727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1" name="Straight Connector 110"/>
            <p:cNvCxnSpPr>
              <a:stCxn id="110" idx="2"/>
              <a:endCxn id="109" idx="0"/>
            </p:cNvCxnSpPr>
            <p:nvPr/>
          </p:nvCxnSpPr>
          <p:spPr>
            <a:xfrm flipH="1">
              <a:off x="1034462" y="47327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20" idx="4"/>
              <a:endCxn id="110" idx="0"/>
            </p:cNvCxnSpPr>
            <p:nvPr/>
          </p:nvCxnSpPr>
          <p:spPr>
            <a:xfrm flipH="1">
              <a:off x="1038439" y="4197330"/>
              <a:ext cx="558343" cy="246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val 112"/>
                <p:cNvSpPr>
                  <a:spLocks noChangeArrowheads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13" name="Oval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blipFill rotWithShape="1">
                  <a:blip r:embed="rId40"/>
                  <a:stretch>
                    <a:fillRect l="-7937" b="-15385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>
                  <a:spLocks noChangeArrowheads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 l="-3509" r="-1754" b="-12727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Connector 114"/>
            <p:cNvCxnSpPr>
              <a:stCxn id="114" idx="2"/>
              <a:endCxn id="113" idx="0"/>
            </p:cNvCxnSpPr>
            <p:nvPr/>
          </p:nvCxnSpPr>
          <p:spPr>
            <a:xfrm flipH="1">
              <a:off x="1006716" y="35454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4" idx="0"/>
              <a:endCxn id="136" idx="4"/>
            </p:cNvCxnSpPr>
            <p:nvPr/>
          </p:nvCxnSpPr>
          <p:spPr>
            <a:xfrm flipV="1">
              <a:off x="1010693" y="2970895"/>
              <a:ext cx="585219" cy="2856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5176451" y="2163827"/>
            <a:ext cx="3265305" cy="2253658"/>
            <a:chOff x="767559" y="3652663"/>
            <a:chExt cx="3265305" cy="2253658"/>
          </a:xfrm>
        </p:grpSpPr>
        <p:grpSp>
          <p:nvGrpSpPr>
            <p:cNvPr id="155" name="Group 154"/>
            <p:cNvGrpSpPr/>
            <p:nvPr/>
          </p:nvGrpSpPr>
          <p:grpSpPr>
            <a:xfrm>
              <a:off x="767559" y="3652663"/>
              <a:ext cx="3265305" cy="2253658"/>
              <a:chOff x="2201570" y="899340"/>
              <a:chExt cx="3265305" cy="22536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4144452" y="1906223"/>
                    <a:ext cx="132242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58" name="TextBox 1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4452" y="1906223"/>
                    <a:ext cx="1322423" cy="338554"/>
                  </a:xfrm>
                  <a:prstGeom prst="rect">
                    <a:avLst/>
                  </a:prstGeom>
                  <a:blipFill rotWithShape="1">
                    <a:blip r:embed="rId42"/>
                    <a:stretch>
                      <a:fillRect b="-17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9" name="Group 158"/>
              <p:cNvGrpSpPr/>
              <p:nvPr/>
            </p:nvGrpSpPr>
            <p:grpSpPr>
              <a:xfrm>
                <a:off x="2201570" y="899340"/>
                <a:ext cx="1743914" cy="2253658"/>
                <a:chOff x="5904635" y="2359146"/>
                <a:chExt cx="1287484" cy="193482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Oval 160"/>
                    <p:cNvSpPr/>
                    <p:nvPr/>
                  </p:nvSpPr>
                  <p:spPr>
                    <a:xfrm>
                      <a:off x="6586214" y="2359146"/>
                      <a:ext cx="249315" cy="25675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Oval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86214" y="2359146"/>
                      <a:ext cx="249315" cy="256754"/>
                    </a:xfrm>
                    <a:prstGeom prst="ellipse">
                      <a:avLst/>
                    </a:prstGeom>
                    <a:blipFill rotWithShape="1">
                      <a:blip r:embed="rId43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2" name="Oval 161"/>
                    <p:cNvSpPr/>
                    <p:nvPr/>
                  </p:nvSpPr>
                  <p:spPr>
                    <a:xfrm>
                      <a:off x="6845211" y="2820545"/>
                      <a:ext cx="249315" cy="25675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Oval 10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45211" y="2820545"/>
                      <a:ext cx="249315" cy="256754"/>
                    </a:xfrm>
                    <a:prstGeom prst="ellipse">
                      <a:avLst/>
                    </a:prstGeom>
                    <a:blipFill rotWithShape="1">
                      <a:blip r:embed="rId44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3" name="Straight Connector 162"/>
                <p:cNvCxnSpPr>
                  <a:stCxn id="162" idx="4"/>
                  <a:endCxn id="164" idx="0"/>
                </p:cNvCxnSpPr>
                <p:nvPr/>
              </p:nvCxnSpPr>
              <p:spPr>
                <a:xfrm flipH="1">
                  <a:off x="6827811" y="3077299"/>
                  <a:ext cx="142058" cy="2456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Rectangle 163"/>
                <p:cNvSpPr/>
                <p:nvPr/>
              </p:nvSpPr>
              <p:spPr>
                <a:xfrm>
                  <a:off x="6750871" y="3322983"/>
                  <a:ext cx="153880" cy="114300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7038239" y="3322983"/>
                  <a:ext cx="153880" cy="114300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6" name="Straight Connector 165"/>
                <p:cNvCxnSpPr>
                  <a:stCxn id="162" idx="4"/>
                  <a:endCxn id="165" idx="0"/>
                </p:cNvCxnSpPr>
                <p:nvPr/>
              </p:nvCxnSpPr>
              <p:spPr>
                <a:xfrm>
                  <a:off x="6969869" y="3077299"/>
                  <a:ext cx="145310" cy="2456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>
                  <a:stCxn id="161" idx="4"/>
                  <a:endCxn id="162" idx="0"/>
                </p:cNvCxnSpPr>
                <p:nvPr/>
              </p:nvCxnSpPr>
              <p:spPr>
                <a:xfrm>
                  <a:off x="6710872" y="2615900"/>
                  <a:ext cx="258997" cy="2046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Oval 167"/>
                    <p:cNvSpPr/>
                    <p:nvPr/>
                  </p:nvSpPr>
                  <p:spPr>
                    <a:xfrm>
                      <a:off x="6373605" y="2820545"/>
                      <a:ext cx="249315" cy="25675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8" name="Oval 10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73605" y="2820545"/>
                      <a:ext cx="249315" cy="256754"/>
                    </a:xfrm>
                    <a:prstGeom prst="ellipse">
                      <a:avLst/>
                    </a:prstGeom>
                    <a:blipFill rotWithShape="1">
                      <a:blip r:embed="rId45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9" name="Straight Connector 168"/>
                <p:cNvCxnSpPr>
                  <a:stCxn id="161" idx="4"/>
                  <a:endCxn id="168" idx="0"/>
                </p:cNvCxnSpPr>
                <p:nvPr/>
              </p:nvCxnSpPr>
              <p:spPr>
                <a:xfrm flipH="1">
                  <a:off x="6498263" y="2615900"/>
                  <a:ext cx="212609" cy="2046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" name="Rectangle 169"/>
                <p:cNvSpPr/>
                <p:nvPr/>
              </p:nvSpPr>
              <p:spPr>
                <a:xfrm>
                  <a:off x="6540020" y="3322983"/>
                  <a:ext cx="140353" cy="114300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1" name="Straight Connector 170"/>
                <p:cNvCxnSpPr>
                  <a:stCxn id="168" idx="4"/>
                  <a:endCxn id="170" idx="0"/>
                </p:cNvCxnSpPr>
                <p:nvPr/>
              </p:nvCxnSpPr>
              <p:spPr>
                <a:xfrm>
                  <a:off x="6498263" y="3077299"/>
                  <a:ext cx="111934" cy="2456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2" name="Oval 171"/>
                    <p:cNvSpPr/>
                    <p:nvPr/>
                  </p:nvSpPr>
                  <p:spPr>
                    <a:xfrm>
                      <a:off x="6166048" y="3257486"/>
                      <a:ext cx="249315" cy="25675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2" name="Oval 1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66048" y="3257486"/>
                      <a:ext cx="249315" cy="256754"/>
                    </a:xfrm>
                    <a:prstGeom prst="ellipse">
                      <a:avLst/>
                    </a:prstGeom>
                    <a:blipFill rotWithShape="1">
                      <a:blip r:embed="rId46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3" name="Straight Connector 172"/>
                <p:cNvCxnSpPr>
                  <a:stCxn id="168" idx="4"/>
                  <a:endCxn id="172" idx="0"/>
                </p:cNvCxnSpPr>
                <p:nvPr/>
              </p:nvCxnSpPr>
              <p:spPr>
                <a:xfrm flipH="1">
                  <a:off x="6290706" y="3077299"/>
                  <a:ext cx="207557" cy="1801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Rectangle 173"/>
                <p:cNvSpPr/>
                <p:nvPr/>
              </p:nvSpPr>
              <p:spPr>
                <a:xfrm>
                  <a:off x="6388411" y="3763356"/>
                  <a:ext cx="140353" cy="114300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5" name="Straight Connector 174"/>
                <p:cNvCxnSpPr>
                  <a:stCxn id="172" idx="4"/>
                  <a:endCxn id="174" idx="0"/>
                </p:cNvCxnSpPr>
                <p:nvPr/>
              </p:nvCxnSpPr>
              <p:spPr>
                <a:xfrm>
                  <a:off x="6290706" y="3514240"/>
                  <a:ext cx="167882" cy="2491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6" name="Oval 175"/>
                    <p:cNvSpPr/>
                    <p:nvPr/>
                  </p:nvSpPr>
                  <p:spPr>
                    <a:xfrm>
                      <a:off x="5997013" y="3706914"/>
                      <a:ext cx="249315" cy="25675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6" name="Oval 1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7013" y="3706914"/>
                      <a:ext cx="249315" cy="256754"/>
                    </a:xfrm>
                    <a:prstGeom prst="ellipse">
                      <a:avLst/>
                    </a:prstGeom>
                    <a:blipFill rotWithShape="1">
                      <a:blip r:embed="rId47"/>
                      <a:stretch>
                        <a:fillRect l="-1724" b="-1961"/>
                      </a:stretch>
                    </a:blipFill>
                    <a:ln w="127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7" name="Straight Connector 176"/>
                <p:cNvCxnSpPr>
                  <a:stCxn id="172" idx="4"/>
                  <a:endCxn id="176" idx="0"/>
                </p:cNvCxnSpPr>
                <p:nvPr/>
              </p:nvCxnSpPr>
              <p:spPr>
                <a:xfrm flipH="1">
                  <a:off x="6121671" y="3514240"/>
                  <a:ext cx="169035" cy="1926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" name="Rectangle 177"/>
                <p:cNvSpPr/>
                <p:nvPr/>
              </p:nvSpPr>
              <p:spPr>
                <a:xfrm>
                  <a:off x="5904635" y="4179672"/>
                  <a:ext cx="140353" cy="114300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9" name="Straight Connector 178"/>
                <p:cNvCxnSpPr>
                  <a:stCxn id="176" idx="4"/>
                </p:cNvCxnSpPr>
                <p:nvPr/>
              </p:nvCxnSpPr>
              <p:spPr>
                <a:xfrm flipH="1">
                  <a:off x="5968304" y="3963668"/>
                  <a:ext cx="153367" cy="2129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" name="Rectangle 179"/>
                <p:cNvSpPr/>
                <p:nvPr/>
              </p:nvSpPr>
              <p:spPr>
                <a:xfrm>
                  <a:off x="6177030" y="4178191"/>
                  <a:ext cx="140353" cy="114300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1" name="Straight Connector 180"/>
                <p:cNvCxnSpPr>
                  <a:stCxn id="176" idx="4"/>
                  <a:endCxn id="180" idx="0"/>
                </p:cNvCxnSpPr>
                <p:nvPr/>
              </p:nvCxnSpPr>
              <p:spPr>
                <a:xfrm>
                  <a:off x="6121671" y="3963668"/>
                  <a:ext cx="125536" cy="2145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3935865" y="1050224"/>
                    <a:ext cx="153100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</m:oMath>
                    </a14:m>
                    <a:r>
                      <a:rPr lang="en-US" sz="1600" dirty="0" smtClean="0"/>
                      <a:t>,</a:t>
                    </a:r>
                    <a14:m>
                      <m:oMath xmlns:m="http://schemas.openxmlformats.org/officeDocument/2006/math">
                        <m:r>
                          <a:rPr lang="en-US" sz="1600" b="0" i="0" dirty="0" smtClean="0">
                            <a:latin typeface="Cambria Math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1600" i="0" dirty="0" smtClean="0">
                            <a:latin typeface="Cambria Math"/>
                          </a:rPr>
                          <m:t>var</m:t>
                        </m:r>
                        <m:r>
                          <a:rPr lang="en-US" sz="160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160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sz="1600" i="1" dirty="0" smtClean="0">
                            <a:latin typeface="Cambria Math"/>
                          </a:rPr>
                          <m:t>)=</m:t>
                        </m:r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60" name="TextBox 1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5865" y="1050224"/>
                    <a:ext cx="1531009" cy="338554"/>
                  </a:xfrm>
                  <a:prstGeom prst="rect">
                    <a:avLst/>
                  </a:prstGeom>
                  <a:blipFill rotWithShape="1">
                    <a:blip r:embed="rId48"/>
                    <a:stretch>
                      <a:fillRect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6" name="Straight Arrow Connector 155"/>
            <p:cNvCxnSpPr>
              <a:endCxn id="162" idx="7"/>
            </p:cNvCxnSpPr>
            <p:nvPr/>
          </p:nvCxnSpPr>
          <p:spPr>
            <a:xfrm flipH="1">
              <a:off x="2329826" y="4070910"/>
              <a:ext cx="274763" cy="1629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endCxn id="165" idx="3"/>
            </p:cNvCxnSpPr>
            <p:nvPr/>
          </p:nvCxnSpPr>
          <p:spPr>
            <a:xfrm flipH="1">
              <a:off x="2511473" y="4841894"/>
              <a:ext cx="19896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30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8" y="1219200"/>
            <a:ext cx="67642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667000" y="3581400"/>
            <a:ext cx="3886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1753" y="2935069"/>
            <a:ext cx="59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stCxn id="4" idx="7"/>
            <a:endCxn id="7" idx="1"/>
          </p:cNvCxnSpPr>
          <p:nvPr/>
        </p:nvCxnSpPr>
        <p:spPr>
          <a:xfrm flipV="1">
            <a:off x="5984079" y="3258235"/>
            <a:ext cx="1197674" cy="39012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3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0"/>
            <a:ext cx="8413750" cy="6324600"/>
          </a:xfrm>
        </p:spPr>
        <p:txBody>
          <a:bodyPr/>
          <a:lstStyle/>
          <a:p>
            <a:r>
              <a:rPr lang="en-US" sz="2600" dirty="0" smtClean="0"/>
              <a:t>Weighted Model Counting (WMC)</a:t>
            </a:r>
          </a:p>
          <a:p>
            <a:r>
              <a:rPr lang="en-US" sz="2600" dirty="0" smtClean="0"/>
              <a:t>Motivation</a:t>
            </a:r>
          </a:p>
          <a:p>
            <a:r>
              <a:rPr lang="en-US" sz="2600" dirty="0"/>
              <a:t>Inference for </a:t>
            </a:r>
            <a:r>
              <a:rPr lang="en-US" sz="2600" dirty="0" smtClean="0"/>
              <a:t>WMC</a:t>
            </a:r>
          </a:p>
          <a:p>
            <a:r>
              <a:rPr lang="en-US" sz="2600" dirty="0" smtClean="0"/>
              <a:t>WMC using CNF-trees</a:t>
            </a:r>
          </a:p>
          <a:p>
            <a:r>
              <a:rPr lang="en-US" sz="2600" dirty="0" smtClean="0"/>
              <a:t>Experimental analysis</a:t>
            </a:r>
          </a:p>
          <a:p>
            <a:r>
              <a:rPr lang="en-US" sz="2600" dirty="0" smtClean="0"/>
              <a:t>Conclusions and future work</a:t>
            </a:r>
          </a:p>
          <a:p>
            <a:pPr lvl="1"/>
            <a:endParaRPr lang="en-US" dirty="0" smtClean="0"/>
          </a:p>
          <a:p>
            <a:pPr marL="511175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40327" y="1191491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5594" y="1270001"/>
                <a:ext cx="8413750" cy="22351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be a CNF-tree node with arguments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be an assignment. </a:t>
                </a:r>
                <a:r>
                  <a:rPr lang="en-US" sz="2400" dirty="0" smtClean="0"/>
                  <a:t>A </a:t>
                </a:r>
                <a:r>
                  <a:rPr lang="en-US" sz="2400" dirty="0"/>
                  <a:t>variable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400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is called 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safe</a:t>
                </a:r>
                <a:r>
                  <a:rPr lang="en-US" sz="2400" dirty="0" smtClean="0"/>
                  <a:t> if </a:t>
                </a:r>
                <a:r>
                  <a:rPr lang="en-US" sz="2400" dirty="0"/>
                  <a:t>there is at most a single node,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 dirty="0" err="1" smtClean="0">
                        <a:latin typeface="Cambria Math"/>
                      </a:rPr>
                      <m:t>𝑐</m:t>
                    </m:r>
                    <m:r>
                      <a:rPr lang="en-US" sz="2400" i="1" dirty="0" err="1" smtClean="0">
                        <a:latin typeface="Cambria Math"/>
                      </a:rPr>
                      <m:t>h</m:t>
                    </m:r>
                    <m:r>
                      <a:rPr lang="en-US" sz="2400" i="1" dirty="0" err="1" smtClean="0">
                        <a:latin typeface="Cambria Math"/>
                      </a:rPr>
                      <m:t>𝑖𝑙</m:t>
                    </m:r>
                    <m:sSub>
                      <m:sSubPr>
                        <m:ctrlPr>
                          <a:rPr lang="en-US" sz="2400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 dirty="0" err="1" smtClean="0">
                        <a:latin typeface="Cambria Math"/>
                      </a:rPr>
                      <m:t>𝑣𝑎𝑟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 sz="2400" i="1" dirty="0">
                        <a:latin typeface="Cambria Math"/>
                      </a:rPr>
                      <m:t>γ</m:t>
                    </m:r>
                    <m:r>
                      <a:rPr lang="en-US" sz="2400" i="1" dirty="0" smtClean="0">
                        <a:latin typeface="Cambria Math"/>
                      </a:rPr>
                      <m:t>).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 set of variables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 dirty="0" err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that are safe under assignment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latin typeface="Cambria Math"/>
                      </a:rPr>
                      <m:t>γ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are denoted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𝑠𝑎𝑓</m:t>
                    </m:r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>
                        <a:latin typeface="Cambria Math"/>
                      </a:rPr>
                      <m:t>γ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594" y="1270001"/>
                <a:ext cx="8413750" cy="2235199"/>
              </a:xfrm>
              <a:blipFill rotWithShape="1">
                <a:blip r:embed="rId2"/>
                <a:stretch>
                  <a:fillRect l="-1087" t="-1907" b="-10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6309" y="6086335"/>
                <a:ext cx="853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 smtClean="0"/>
                  <a:t>Safe variables do not need to be instantiated in order to extend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γ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 to a valid assignment</a:t>
                </a:r>
                <a:endParaRPr lang="en-US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9" y="6086335"/>
                <a:ext cx="85344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32638" y="3598328"/>
            <a:ext cx="4211782" cy="2214310"/>
            <a:chOff x="1946564" y="1371600"/>
            <a:chExt cx="5126182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3678382" y="1676400"/>
                  <a:ext cx="914400" cy="60960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8382" y="1676400"/>
                  <a:ext cx="914400" cy="609600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2899064" y="2597727"/>
              <a:ext cx="228600" cy="29787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>
                <a:xfrm>
                  <a:off x="2098964" y="3124200"/>
                  <a:ext cx="914400" cy="60960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8964" y="3124200"/>
                  <a:ext cx="914400" cy="609600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3470564" y="3124200"/>
                  <a:ext cx="914400" cy="60960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564" y="3124200"/>
                  <a:ext cx="914400" cy="609600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6158346" y="3124200"/>
                  <a:ext cx="914400" cy="60960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Oval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346" y="3124200"/>
                  <a:ext cx="914400" cy="609600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3834246" y="2597726"/>
              <a:ext cx="228600" cy="29787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29746" y="2597725"/>
              <a:ext cx="228600" cy="29787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6" idx="4"/>
              <a:endCxn id="7" idx="0"/>
            </p:cNvCxnSpPr>
            <p:nvPr/>
          </p:nvCxnSpPr>
          <p:spPr>
            <a:xfrm flipH="1">
              <a:off x="3013364" y="2286000"/>
              <a:ext cx="1122218" cy="311727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969328" y="2286000"/>
              <a:ext cx="187036" cy="311726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4"/>
              <a:endCxn id="12" idx="0"/>
            </p:cNvCxnSpPr>
            <p:nvPr/>
          </p:nvCxnSpPr>
          <p:spPr>
            <a:xfrm>
              <a:off x="4135582" y="2286000"/>
              <a:ext cx="1908464" cy="31172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2"/>
              <a:endCxn id="8" idx="0"/>
            </p:cNvCxnSpPr>
            <p:nvPr/>
          </p:nvCxnSpPr>
          <p:spPr>
            <a:xfrm flipH="1">
              <a:off x="2556164" y="2895600"/>
              <a:ext cx="457200" cy="2286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1" idx="2"/>
              <a:endCxn id="9" idx="0"/>
            </p:cNvCxnSpPr>
            <p:nvPr/>
          </p:nvCxnSpPr>
          <p:spPr>
            <a:xfrm flipH="1">
              <a:off x="3927764" y="2895599"/>
              <a:ext cx="20782" cy="228601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2" idx="2"/>
              <a:endCxn id="10" idx="0"/>
            </p:cNvCxnSpPr>
            <p:nvPr/>
          </p:nvCxnSpPr>
          <p:spPr>
            <a:xfrm>
              <a:off x="6044046" y="2895598"/>
              <a:ext cx="571500" cy="228602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0"/>
            </p:cNvCxnSpPr>
            <p:nvPr/>
          </p:nvCxnSpPr>
          <p:spPr>
            <a:xfrm flipV="1">
              <a:off x="4135582" y="1371600"/>
              <a:ext cx="0" cy="3048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4"/>
            </p:cNvCxnSpPr>
            <p:nvPr/>
          </p:nvCxnSpPr>
          <p:spPr>
            <a:xfrm flipH="1">
              <a:off x="1946564" y="3733800"/>
              <a:ext cx="609600" cy="3810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56164" y="3733800"/>
              <a:ext cx="0" cy="3810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8" idx="4"/>
            </p:cNvCxnSpPr>
            <p:nvPr/>
          </p:nvCxnSpPr>
          <p:spPr>
            <a:xfrm>
              <a:off x="2556164" y="3733800"/>
              <a:ext cx="457200" cy="3810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4"/>
            </p:cNvCxnSpPr>
            <p:nvPr/>
          </p:nvCxnSpPr>
          <p:spPr>
            <a:xfrm flipH="1">
              <a:off x="3678382" y="3733800"/>
              <a:ext cx="249382" cy="3810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9" idx="4"/>
            </p:cNvCxnSpPr>
            <p:nvPr/>
          </p:nvCxnSpPr>
          <p:spPr>
            <a:xfrm>
              <a:off x="3927764" y="3733800"/>
              <a:ext cx="207818" cy="3810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0" idx="4"/>
            </p:cNvCxnSpPr>
            <p:nvPr/>
          </p:nvCxnSpPr>
          <p:spPr>
            <a:xfrm flipH="1">
              <a:off x="6158346" y="3733800"/>
              <a:ext cx="457200" cy="3810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" idx="4"/>
            </p:cNvCxnSpPr>
            <p:nvPr/>
          </p:nvCxnSpPr>
          <p:spPr>
            <a:xfrm>
              <a:off x="6615546" y="3733800"/>
              <a:ext cx="457200" cy="3810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997162" y="2939579"/>
              <a:ext cx="60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3600" dirty="0" smtClean="0"/>
                <a:t>…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32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922472" y="3595053"/>
                <a:ext cx="533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’s </a:t>
                </a:r>
                <a:r>
                  <a:rPr lang="en-US" sz="2000" b="1" dirty="0" smtClean="0"/>
                  <a:t>context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/>
                  <a:t>}</a:t>
                </a:r>
                <a:endParaRPr lang="en-US" sz="20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72" y="3595053"/>
                <a:ext cx="533400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15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624046" y="1238623"/>
                <a:ext cx="56618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b="0" dirty="0" smtClean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046" y="1238623"/>
                <a:ext cx="566181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1087" t="-5785" r="-18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/>
          <p:nvPr/>
        </p:nvGrpSpPr>
        <p:grpSpPr>
          <a:xfrm>
            <a:off x="122071" y="1080521"/>
            <a:ext cx="4152252" cy="5407400"/>
            <a:chOff x="867505" y="1320295"/>
            <a:chExt cx="3168955" cy="4789105"/>
          </a:xfrm>
        </p:grpSpPr>
        <p:grpSp>
          <p:nvGrpSpPr>
            <p:cNvPr id="76" name="Group 75"/>
            <p:cNvGrpSpPr/>
            <p:nvPr/>
          </p:nvGrpSpPr>
          <p:grpSpPr>
            <a:xfrm>
              <a:off x="965757" y="1320295"/>
              <a:ext cx="2953778" cy="4048924"/>
              <a:chOff x="957743" y="1324851"/>
              <a:chExt cx="2953778" cy="40489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b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17" name="Oval 1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18" name="Rectangle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2362" b="-535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19" name="Oval 1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0" name="Oval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4098" r="-1639" b="-535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2" name="Oval 1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5882" r="-3361" b="-7273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4" name="Rectangle 1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1010" b="-5455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5" name="AutoShape 19"/>
              <p:cNvCxnSpPr>
                <a:cxnSpLocks noChangeShapeType="1"/>
                <a:stCxn id="123" idx="2"/>
                <a:endCxn id="122" idx="0"/>
              </p:cNvCxnSpPr>
              <p:nvPr/>
            </p:nvCxnSpPr>
            <p:spPr bwMode="auto">
              <a:xfrm>
                <a:off x="2471504" y="2362323"/>
                <a:ext cx="59123" cy="2279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6" name="Oval 1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7" name="Oval 1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8" name="AutoShape 22"/>
              <p:cNvCxnSpPr>
                <a:cxnSpLocks noChangeShapeType="1"/>
                <a:stCxn id="122" idx="4"/>
                <a:endCxn id="124" idx="0"/>
              </p:cNvCxnSpPr>
              <p:nvPr/>
            </p:nvCxnSpPr>
            <p:spPr bwMode="auto">
              <a:xfrm>
                <a:off x="2530627" y="3023630"/>
                <a:ext cx="32956" cy="2354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AutoShape 23"/>
              <p:cNvCxnSpPr>
                <a:cxnSpLocks noChangeShapeType="1"/>
                <a:stCxn id="124" idx="2"/>
                <a:endCxn id="126" idx="0"/>
              </p:cNvCxnSpPr>
              <p:nvPr/>
            </p:nvCxnSpPr>
            <p:spPr bwMode="auto">
              <a:xfrm flipH="1">
                <a:off x="2559606" y="3548018"/>
                <a:ext cx="3977" cy="2096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AutoShape 24"/>
              <p:cNvCxnSpPr>
                <a:cxnSpLocks noChangeShapeType="1"/>
                <a:stCxn id="141" idx="2"/>
                <a:endCxn id="127" idx="0"/>
              </p:cNvCxnSpPr>
              <p:nvPr/>
            </p:nvCxnSpPr>
            <p:spPr bwMode="auto">
              <a:xfrm flipH="1">
                <a:off x="2559604" y="4737333"/>
                <a:ext cx="1" cy="2030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AutoShape 30"/>
              <p:cNvCxnSpPr>
                <a:cxnSpLocks noChangeShapeType="1"/>
                <a:stCxn id="121" idx="0"/>
                <a:endCxn id="117" idx="3"/>
              </p:cNvCxnSpPr>
              <p:nvPr/>
            </p:nvCxnSpPr>
            <p:spPr bwMode="auto">
              <a:xfrm flipV="1">
                <a:off x="1589676" y="1694770"/>
                <a:ext cx="458119" cy="386948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AutoShape 31"/>
              <p:cNvCxnSpPr>
                <a:cxnSpLocks noChangeShapeType="1"/>
                <a:stCxn id="117" idx="4"/>
                <a:endCxn id="123" idx="0"/>
              </p:cNvCxnSpPr>
              <p:nvPr/>
            </p:nvCxnSpPr>
            <p:spPr bwMode="auto">
              <a:xfrm>
                <a:off x="2452773" y="1758238"/>
                <a:ext cx="18731" cy="3151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AutoShape 32"/>
              <p:cNvCxnSpPr>
                <a:cxnSpLocks noChangeShapeType="1"/>
                <a:stCxn id="117" idx="5"/>
                <a:endCxn id="118" idx="0"/>
              </p:cNvCxnSpPr>
              <p:nvPr/>
            </p:nvCxnSpPr>
            <p:spPr bwMode="auto">
              <a:xfrm>
                <a:off x="2857750" y="1694770"/>
                <a:ext cx="356822" cy="3869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AutoShape 33"/>
              <p:cNvCxnSpPr>
                <a:cxnSpLocks noChangeShapeType="1"/>
                <a:stCxn id="118" idx="2"/>
                <a:endCxn id="119" idx="0"/>
              </p:cNvCxnSpPr>
              <p:nvPr/>
            </p:nvCxnSpPr>
            <p:spPr bwMode="auto">
              <a:xfrm>
                <a:off x="3214572" y="2370643"/>
                <a:ext cx="307635" cy="2099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36" name="Oval 1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37" name="Rectangle 1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2273" r="-1515" b="-535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8" name="Straight Connector 137"/>
              <p:cNvCxnSpPr>
                <a:stCxn id="121" idx="2"/>
                <a:endCxn id="136" idx="0"/>
              </p:cNvCxnSpPr>
              <p:nvPr/>
            </p:nvCxnSpPr>
            <p:spPr>
              <a:xfrm flipH="1">
                <a:off x="1587898" y="2370643"/>
                <a:ext cx="1778" cy="171421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36" idx="4"/>
                <a:endCxn id="137" idx="0"/>
              </p:cNvCxnSpPr>
              <p:nvPr/>
            </p:nvCxnSpPr>
            <p:spPr>
              <a:xfrm flipH="1">
                <a:off x="1585843" y="2975451"/>
                <a:ext cx="2055" cy="287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37" idx="2"/>
                <a:endCxn id="120" idx="0"/>
              </p:cNvCxnSpPr>
              <p:nvPr/>
            </p:nvCxnSpPr>
            <p:spPr>
              <a:xfrm>
                <a:off x="1585843" y="3551416"/>
                <a:ext cx="2925" cy="217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41" name="Rectangle 1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b="-7273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2" name="Straight Connector 141"/>
              <p:cNvCxnSpPr>
                <a:stCxn id="126" idx="4"/>
                <a:endCxn id="141" idx="0"/>
              </p:cNvCxnSpPr>
              <p:nvPr/>
            </p:nvCxnSpPr>
            <p:spPr>
              <a:xfrm flipH="1">
                <a:off x="2559605" y="4191044"/>
                <a:ext cx="1" cy="2573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𝟑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𝟒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𝟓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𝟕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49" name="Rectangle 1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blipFill rotWithShape="1">
                    <a:blip r:embed="rId25"/>
                    <a:stretch>
                      <a:fillRect l="-990" b="-7273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50" name="Oval 1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blipFill rotWithShape="1">
                    <a:blip r:embed="rId26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1" name="Straight Connector 150"/>
              <p:cNvCxnSpPr>
                <a:stCxn id="120" idx="4"/>
                <a:endCxn id="149" idx="0"/>
              </p:cNvCxnSpPr>
              <p:nvPr/>
            </p:nvCxnSpPr>
            <p:spPr>
              <a:xfrm flipH="1">
                <a:off x="1587897" y="4201886"/>
                <a:ext cx="871" cy="2465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49" idx="2"/>
                <a:endCxn id="150" idx="0"/>
              </p:cNvCxnSpPr>
              <p:nvPr/>
            </p:nvCxnSpPr>
            <p:spPr>
              <a:xfrm>
                <a:off x="1587897" y="4737333"/>
                <a:ext cx="2" cy="2030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𝟔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Oval 76"/>
                <p:cNvSpPr>
                  <a:spLocks noChangeArrowheads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77" name="Oval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blipFill rotWithShape="1">
                  <a:blip r:embed="rId28"/>
                  <a:stretch>
                    <a:fillRect l="-7937" b="-15385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l="-5263" r="-1754" b="-12500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/>
            <p:cNvCxnSpPr>
              <a:stCxn id="119" idx="5"/>
              <a:endCxn id="78" idx="0"/>
            </p:cNvCxnSpPr>
            <p:nvPr/>
          </p:nvCxnSpPr>
          <p:spPr>
            <a:xfrm>
              <a:off x="3805507" y="2945931"/>
              <a:ext cx="94229" cy="156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8" idx="2"/>
              <a:endCxn id="77" idx="0"/>
            </p:cNvCxnSpPr>
            <p:nvPr/>
          </p:nvCxnSpPr>
          <p:spPr>
            <a:xfrm flipH="1">
              <a:off x="3897249" y="3391452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/>
                <p:cNvSpPr>
                  <a:spLocks noChangeArrowheads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0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83" name="Oval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blipFill rotWithShape="1">
                  <a:blip r:embed="rId30"/>
                  <a:stretch>
                    <a:fillRect l="-7937" b="-15094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l="-5263" r="-1754" b="-12727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Connector 86"/>
            <p:cNvCxnSpPr>
              <a:stCxn id="85" idx="2"/>
              <a:endCxn id="83" idx="0"/>
            </p:cNvCxnSpPr>
            <p:nvPr/>
          </p:nvCxnSpPr>
          <p:spPr>
            <a:xfrm>
              <a:off x="3094857" y="3543462"/>
              <a:ext cx="2689" cy="1579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22" idx="4"/>
              <a:endCxn id="85" idx="0"/>
            </p:cNvCxnSpPr>
            <p:nvPr/>
          </p:nvCxnSpPr>
          <p:spPr>
            <a:xfrm>
              <a:off x="2538641" y="3019074"/>
              <a:ext cx="556216" cy="235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/>
                <p:cNvSpPr>
                  <a:spLocks noChangeArrowheads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89" name="Oval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blipFill rotWithShape="1">
                  <a:blip r:embed="rId32"/>
                  <a:stretch>
                    <a:fillRect l="-7937" b="-15094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>
                  <a:spLocks noChangeArrowheads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l="-5263" r="-1754" b="-12727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Connector 93"/>
            <p:cNvCxnSpPr>
              <a:stCxn id="93" idx="2"/>
              <a:endCxn id="89" idx="0"/>
            </p:cNvCxnSpPr>
            <p:nvPr/>
          </p:nvCxnSpPr>
          <p:spPr>
            <a:xfrm flipH="1">
              <a:off x="3115394" y="4732776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26" idx="4"/>
              <a:endCxn id="93" idx="0"/>
            </p:cNvCxnSpPr>
            <p:nvPr/>
          </p:nvCxnSpPr>
          <p:spPr>
            <a:xfrm>
              <a:off x="2567620" y="4186488"/>
              <a:ext cx="550261" cy="257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val 95"/>
                <p:cNvSpPr>
                  <a:spLocks noChangeArrowheads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96" name="Oval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4"/>
                  <a:stretch>
                    <a:fillRect l="-8065" b="-15385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>
                  <a:spLocks noChangeArrowheads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l="-5263" r="-1754" b="-12727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Connector 98"/>
            <p:cNvCxnSpPr>
              <a:stCxn id="98" idx="2"/>
              <a:endCxn id="96" idx="0"/>
            </p:cNvCxnSpPr>
            <p:nvPr/>
          </p:nvCxnSpPr>
          <p:spPr>
            <a:xfrm flipH="1">
              <a:off x="2567620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27" idx="4"/>
              <a:endCxn id="98" idx="0"/>
            </p:cNvCxnSpPr>
            <p:nvPr/>
          </p:nvCxnSpPr>
          <p:spPr>
            <a:xfrm>
              <a:off x="2567618" y="5369219"/>
              <a:ext cx="3979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Oval 100"/>
                <p:cNvSpPr>
                  <a:spLocks noChangeArrowheads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01" name="Oval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6"/>
                  <a:stretch>
                    <a:fillRect l="-7937" b="-15385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l="-5263" r="-1754" b="-12727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Connector 102"/>
            <p:cNvCxnSpPr>
              <a:stCxn id="102" idx="2"/>
              <a:endCxn id="101" idx="0"/>
            </p:cNvCxnSpPr>
            <p:nvPr/>
          </p:nvCxnSpPr>
          <p:spPr>
            <a:xfrm flipH="1">
              <a:off x="1591933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50" idx="4"/>
              <a:endCxn id="102" idx="0"/>
            </p:cNvCxnSpPr>
            <p:nvPr/>
          </p:nvCxnSpPr>
          <p:spPr>
            <a:xfrm flipH="1">
              <a:off x="1595910" y="5369219"/>
              <a:ext cx="3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Oval 108"/>
                <p:cNvSpPr>
                  <a:spLocks noChangeArrowheads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09" name="Oval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blipFill rotWithShape="1">
                  <a:blip r:embed="rId38"/>
                  <a:stretch>
                    <a:fillRect l="-6349" b="-15385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>
                  <a:spLocks noChangeArrowheads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l="-3509" r="-1754" b="-12727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1" name="Straight Connector 110"/>
            <p:cNvCxnSpPr>
              <a:stCxn id="110" idx="2"/>
              <a:endCxn id="109" idx="0"/>
            </p:cNvCxnSpPr>
            <p:nvPr/>
          </p:nvCxnSpPr>
          <p:spPr>
            <a:xfrm flipH="1">
              <a:off x="1034462" y="47327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20" idx="4"/>
              <a:endCxn id="110" idx="0"/>
            </p:cNvCxnSpPr>
            <p:nvPr/>
          </p:nvCxnSpPr>
          <p:spPr>
            <a:xfrm flipH="1">
              <a:off x="1038439" y="4197330"/>
              <a:ext cx="558343" cy="246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val 112"/>
                <p:cNvSpPr>
                  <a:spLocks noChangeArrowheads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13" name="Oval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blipFill rotWithShape="1">
                  <a:blip r:embed="rId40"/>
                  <a:stretch>
                    <a:fillRect l="-7937" b="-15385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>
                  <a:spLocks noChangeArrowheads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 l="-3509" r="-1754" b="-12727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Connector 114"/>
            <p:cNvCxnSpPr>
              <a:stCxn id="114" idx="2"/>
              <a:endCxn id="113" idx="0"/>
            </p:cNvCxnSpPr>
            <p:nvPr/>
          </p:nvCxnSpPr>
          <p:spPr>
            <a:xfrm flipH="1">
              <a:off x="1006716" y="35454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4" idx="0"/>
              <a:endCxn id="136" idx="4"/>
            </p:cNvCxnSpPr>
            <p:nvPr/>
          </p:nvCxnSpPr>
          <p:spPr>
            <a:xfrm flipV="1">
              <a:off x="1010693" y="2970895"/>
              <a:ext cx="585219" cy="2856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4986672" y="1238623"/>
            <a:ext cx="3265305" cy="2253658"/>
            <a:chOff x="767559" y="3652663"/>
            <a:chExt cx="3265305" cy="2253658"/>
          </a:xfrm>
        </p:grpSpPr>
        <p:grpSp>
          <p:nvGrpSpPr>
            <p:cNvPr id="155" name="Group 154"/>
            <p:cNvGrpSpPr/>
            <p:nvPr/>
          </p:nvGrpSpPr>
          <p:grpSpPr>
            <a:xfrm>
              <a:off x="767559" y="3652663"/>
              <a:ext cx="3265305" cy="2253658"/>
              <a:chOff x="2201570" y="899340"/>
              <a:chExt cx="3265305" cy="22536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4144452" y="1906223"/>
                    <a:ext cx="132242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58" name="TextBox 1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4452" y="1906223"/>
                    <a:ext cx="1322423" cy="338554"/>
                  </a:xfrm>
                  <a:prstGeom prst="rect">
                    <a:avLst/>
                  </a:prstGeom>
                  <a:blipFill rotWithShape="1">
                    <a:blip r:embed="rId42"/>
                    <a:stretch>
                      <a:fillRect b="-17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9" name="Group 158"/>
              <p:cNvGrpSpPr/>
              <p:nvPr/>
            </p:nvGrpSpPr>
            <p:grpSpPr>
              <a:xfrm>
                <a:off x="2201570" y="899340"/>
                <a:ext cx="1743914" cy="2253658"/>
                <a:chOff x="5904635" y="2359146"/>
                <a:chExt cx="1287484" cy="193482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Oval 160"/>
                    <p:cNvSpPr/>
                    <p:nvPr/>
                  </p:nvSpPr>
                  <p:spPr>
                    <a:xfrm>
                      <a:off x="6586214" y="2359146"/>
                      <a:ext cx="249315" cy="25675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Oval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86214" y="2359146"/>
                      <a:ext cx="249315" cy="256754"/>
                    </a:xfrm>
                    <a:prstGeom prst="ellipse">
                      <a:avLst/>
                    </a:prstGeom>
                    <a:blipFill rotWithShape="1">
                      <a:blip r:embed="rId43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2" name="Oval 161"/>
                    <p:cNvSpPr/>
                    <p:nvPr/>
                  </p:nvSpPr>
                  <p:spPr>
                    <a:xfrm>
                      <a:off x="6845211" y="2820545"/>
                      <a:ext cx="249315" cy="25675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Oval 10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45211" y="2820545"/>
                      <a:ext cx="249315" cy="256754"/>
                    </a:xfrm>
                    <a:prstGeom prst="ellipse">
                      <a:avLst/>
                    </a:prstGeom>
                    <a:blipFill rotWithShape="1">
                      <a:blip r:embed="rId44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3" name="Straight Connector 162"/>
                <p:cNvCxnSpPr>
                  <a:stCxn id="162" idx="4"/>
                  <a:endCxn id="164" idx="0"/>
                </p:cNvCxnSpPr>
                <p:nvPr/>
              </p:nvCxnSpPr>
              <p:spPr>
                <a:xfrm flipH="1">
                  <a:off x="6827811" y="3077299"/>
                  <a:ext cx="142058" cy="2456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Rectangle 163"/>
                <p:cNvSpPr/>
                <p:nvPr/>
              </p:nvSpPr>
              <p:spPr>
                <a:xfrm>
                  <a:off x="6750871" y="3322983"/>
                  <a:ext cx="153880" cy="114300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7038239" y="3322983"/>
                  <a:ext cx="153880" cy="114300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6" name="Straight Connector 165"/>
                <p:cNvCxnSpPr>
                  <a:stCxn id="162" idx="4"/>
                  <a:endCxn id="165" idx="0"/>
                </p:cNvCxnSpPr>
                <p:nvPr/>
              </p:nvCxnSpPr>
              <p:spPr>
                <a:xfrm>
                  <a:off x="6969869" y="3077299"/>
                  <a:ext cx="145310" cy="2456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>
                  <a:stCxn id="161" idx="4"/>
                  <a:endCxn id="162" idx="0"/>
                </p:cNvCxnSpPr>
                <p:nvPr/>
              </p:nvCxnSpPr>
              <p:spPr>
                <a:xfrm>
                  <a:off x="6710872" y="2615900"/>
                  <a:ext cx="258997" cy="2046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Oval 167"/>
                    <p:cNvSpPr/>
                    <p:nvPr/>
                  </p:nvSpPr>
                  <p:spPr>
                    <a:xfrm>
                      <a:off x="6373605" y="2820545"/>
                      <a:ext cx="249315" cy="25675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8" name="Oval 10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73605" y="2820545"/>
                      <a:ext cx="249315" cy="256754"/>
                    </a:xfrm>
                    <a:prstGeom prst="ellipse">
                      <a:avLst/>
                    </a:prstGeom>
                    <a:blipFill rotWithShape="1">
                      <a:blip r:embed="rId45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9" name="Straight Connector 168"/>
                <p:cNvCxnSpPr>
                  <a:stCxn id="161" idx="4"/>
                  <a:endCxn id="168" idx="0"/>
                </p:cNvCxnSpPr>
                <p:nvPr/>
              </p:nvCxnSpPr>
              <p:spPr>
                <a:xfrm flipH="1">
                  <a:off x="6498263" y="2615900"/>
                  <a:ext cx="212609" cy="2046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" name="Rectangle 169"/>
                <p:cNvSpPr/>
                <p:nvPr/>
              </p:nvSpPr>
              <p:spPr>
                <a:xfrm>
                  <a:off x="6540020" y="3322983"/>
                  <a:ext cx="140353" cy="114300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1" name="Straight Connector 170"/>
                <p:cNvCxnSpPr>
                  <a:stCxn id="168" idx="4"/>
                  <a:endCxn id="170" idx="0"/>
                </p:cNvCxnSpPr>
                <p:nvPr/>
              </p:nvCxnSpPr>
              <p:spPr>
                <a:xfrm>
                  <a:off x="6498263" y="3077299"/>
                  <a:ext cx="111934" cy="2456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2" name="Oval 171"/>
                    <p:cNvSpPr/>
                    <p:nvPr/>
                  </p:nvSpPr>
                  <p:spPr>
                    <a:xfrm>
                      <a:off x="6166048" y="3257486"/>
                      <a:ext cx="249315" cy="25675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2" name="Oval 1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66048" y="3257486"/>
                      <a:ext cx="249315" cy="256754"/>
                    </a:xfrm>
                    <a:prstGeom prst="ellipse">
                      <a:avLst/>
                    </a:prstGeom>
                    <a:blipFill rotWithShape="1">
                      <a:blip r:embed="rId46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3" name="Straight Connector 172"/>
                <p:cNvCxnSpPr>
                  <a:stCxn id="168" idx="4"/>
                  <a:endCxn id="172" idx="0"/>
                </p:cNvCxnSpPr>
                <p:nvPr/>
              </p:nvCxnSpPr>
              <p:spPr>
                <a:xfrm flipH="1">
                  <a:off x="6290706" y="3077299"/>
                  <a:ext cx="207557" cy="1801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Rectangle 173"/>
                <p:cNvSpPr/>
                <p:nvPr/>
              </p:nvSpPr>
              <p:spPr>
                <a:xfrm>
                  <a:off x="6388411" y="3763356"/>
                  <a:ext cx="140353" cy="114300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5" name="Straight Connector 174"/>
                <p:cNvCxnSpPr>
                  <a:stCxn id="172" idx="4"/>
                  <a:endCxn id="174" idx="0"/>
                </p:cNvCxnSpPr>
                <p:nvPr/>
              </p:nvCxnSpPr>
              <p:spPr>
                <a:xfrm>
                  <a:off x="6290706" y="3514240"/>
                  <a:ext cx="167882" cy="2491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6" name="Oval 175"/>
                    <p:cNvSpPr/>
                    <p:nvPr/>
                  </p:nvSpPr>
                  <p:spPr>
                    <a:xfrm>
                      <a:off x="5997013" y="3706914"/>
                      <a:ext cx="249315" cy="25675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6" name="Oval 1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7013" y="3706914"/>
                      <a:ext cx="249315" cy="256754"/>
                    </a:xfrm>
                    <a:prstGeom prst="ellipse">
                      <a:avLst/>
                    </a:prstGeom>
                    <a:blipFill rotWithShape="1">
                      <a:blip r:embed="rId47"/>
                      <a:stretch>
                        <a:fillRect l="-1724" b="-1961"/>
                      </a:stretch>
                    </a:blipFill>
                    <a:ln w="127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7" name="Straight Connector 176"/>
                <p:cNvCxnSpPr>
                  <a:stCxn id="172" idx="4"/>
                  <a:endCxn id="176" idx="0"/>
                </p:cNvCxnSpPr>
                <p:nvPr/>
              </p:nvCxnSpPr>
              <p:spPr>
                <a:xfrm flipH="1">
                  <a:off x="6121671" y="3514240"/>
                  <a:ext cx="169035" cy="1926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" name="Rectangle 177"/>
                <p:cNvSpPr/>
                <p:nvPr/>
              </p:nvSpPr>
              <p:spPr>
                <a:xfrm>
                  <a:off x="5904635" y="4179672"/>
                  <a:ext cx="140353" cy="114300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9" name="Straight Connector 178"/>
                <p:cNvCxnSpPr>
                  <a:stCxn id="176" idx="4"/>
                </p:cNvCxnSpPr>
                <p:nvPr/>
              </p:nvCxnSpPr>
              <p:spPr>
                <a:xfrm flipH="1">
                  <a:off x="5968304" y="3963668"/>
                  <a:ext cx="153367" cy="2129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" name="Rectangle 179"/>
                <p:cNvSpPr/>
                <p:nvPr/>
              </p:nvSpPr>
              <p:spPr>
                <a:xfrm>
                  <a:off x="6177030" y="4178191"/>
                  <a:ext cx="140353" cy="114300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1" name="Straight Connector 180"/>
                <p:cNvCxnSpPr>
                  <a:stCxn id="176" idx="4"/>
                  <a:endCxn id="180" idx="0"/>
                </p:cNvCxnSpPr>
                <p:nvPr/>
              </p:nvCxnSpPr>
              <p:spPr>
                <a:xfrm>
                  <a:off x="6121671" y="3963668"/>
                  <a:ext cx="125536" cy="2145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3935865" y="1050224"/>
                    <a:ext cx="153100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</m:oMath>
                    </a14:m>
                    <a:r>
                      <a:rPr lang="en-US" sz="1600" dirty="0" smtClean="0"/>
                      <a:t>,</a:t>
                    </a:r>
                    <a14:m>
                      <m:oMath xmlns:m="http://schemas.openxmlformats.org/officeDocument/2006/math">
                        <m:r>
                          <a:rPr lang="en-US" sz="1600" b="0" i="0" dirty="0" smtClean="0">
                            <a:latin typeface="Cambria Math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1600" i="0" dirty="0" smtClean="0">
                            <a:latin typeface="Cambria Math"/>
                          </a:rPr>
                          <m:t>var</m:t>
                        </m:r>
                        <m:r>
                          <a:rPr lang="en-US" sz="160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160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sz="1600" i="1" dirty="0" smtClean="0">
                            <a:latin typeface="Cambria Math"/>
                          </a:rPr>
                          <m:t>)=</m:t>
                        </m:r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60" name="TextBox 1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5865" y="1050224"/>
                    <a:ext cx="1531009" cy="338554"/>
                  </a:xfrm>
                  <a:prstGeom prst="rect">
                    <a:avLst/>
                  </a:prstGeom>
                  <a:blipFill rotWithShape="1">
                    <a:blip r:embed="rId48"/>
                    <a:stretch>
                      <a:fillRect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6" name="Straight Arrow Connector 155"/>
            <p:cNvCxnSpPr>
              <a:endCxn id="162" idx="7"/>
            </p:cNvCxnSpPr>
            <p:nvPr/>
          </p:nvCxnSpPr>
          <p:spPr>
            <a:xfrm flipH="1">
              <a:off x="2329826" y="4070910"/>
              <a:ext cx="274763" cy="1629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endCxn id="165" idx="3"/>
            </p:cNvCxnSpPr>
            <p:nvPr/>
          </p:nvCxnSpPr>
          <p:spPr>
            <a:xfrm flipH="1">
              <a:off x="2511473" y="4841894"/>
              <a:ext cx="19896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3404158" y="4286841"/>
                <a:ext cx="5686844" cy="948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58" y="4286841"/>
                <a:ext cx="5686844" cy="948208"/>
              </a:xfrm>
              <a:prstGeom prst="rect">
                <a:avLst/>
              </a:prstGeom>
              <a:blipFill rotWithShape="1">
                <a:blip r:embed="rId49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120271" y="4636067"/>
            <a:ext cx="2008701" cy="588217"/>
            <a:chOff x="5120271" y="4636067"/>
            <a:chExt cx="2008701" cy="588217"/>
          </a:xfrm>
        </p:grpSpPr>
        <p:sp>
          <p:nvSpPr>
            <p:cNvPr id="182" name="Oval 181"/>
            <p:cNvSpPr/>
            <p:nvPr/>
          </p:nvSpPr>
          <p:spPr>
            <a:xfrm>
              <a:off x="5120271" y="4653315"/>
              <a:ext cx="320757" cy="280254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6808215" y="4636067"/>
              <a:ext cx="320757" cy="280254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6220181" y="4944030"/>
              <a:ext cx="320757" cy="280254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3253579" y="5473530"/>
                <a:ext cx="5585621" cy="646331"/>
              </a:xfrm>
              <a:prstGeom prst="rect">
                <a:avLst/>
              </a:prstGeom>
              <a:solidFill>
                <a:srgbClr val="FFFF00">
                  <a:alpha val="9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/>
                  <a:t>  is the only variable in more than one residual formula   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/>
                  <a:t>  Only one that needs to be instantiated.</a:t>
                </a:r>
                <a:endParaRPr lang="en-US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579" y="5473530"/>
                <a:ext cx="5585621" cy="646331"/>
              </a:xfrm>
              <a:prstGeom prst="rect">
                <a:avLst/>
              </a:prstGeom>
              <a:blipFill rotWithShape="1">
                <a:blip r:embed="rId50"/>
                <a:stretch>
                  <a:fillRect l="-98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244608" y="6303255"/>
                <a:ext cx="5585621" cy="369332"/>
              </a:xfrm>
              <a:prstGeom prst="rect">
                <a:avLst/>
              </a:prstGeom>
              <a:solidFill>
                <a:srgbClr val="FFFF00">
                  <a:alpha val="9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 appears in a single residual formula   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/>
                  <a:t> Safe</a:t>
                </a:r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08" y="6303255"/>
                <a:ext cx="5585621" cy="369332"/>
              </a:xfrm>
              <a:prstGeom prst="rect">
                <a:avLst/>
              </a:prstGeom>
              <a:blipFill rotWithShape="1">
                <a:blip r:embed="rId5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9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4" grpId="0"/>
      <p:bldP spid="186" grpId="0" animBg="1"/>
      <p:bldP spid="1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Compact tree-CPTs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3608" y="1101303"/>
            <a:ext cx="3849636" cy="5105739"/>
            <a:chOff x="867505" y="1320295"/>
            <a:chExt cx="3168955" cy="4789105"/>
          </a:xfrm>
        </p:grpSpPr>
        <p:grpSp>
          <p:nvGrpSpPr>
            <p:cNvPr id="6" name="Group 5"/>
            <p:cNvGrpSpPr/>
            <p:nvPr/>
          </p:nvGrpSpPr>
          <p:grpSpPr>
            <a:xfrm>
              <a:off x="965757" y="1320295"/>
              <a:ext cx="2953778" cy="4048924"/>
              <a:chOff x="957743" y="1324851"/>
              <a:chExt cx="2953778" cy="40489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b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35" name="Oval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5932" r="-4237" b="-754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37" name="Oval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blipFill rotWithShape="1">
                    <a:blip r:embed="rId4"/>
                    <a:stretch>
                      <a:fillRect l="-3797" r="-1266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38" name="Oval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blipFill rotWithShape="1">
                    <a:blip r:embed="rId5"/>
                    <a:stretch>
                      <a:fillRect l="-1829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8850" r="-5310" b="-754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40" name="Oval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 l="-3145" r="-1258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10000" r="-8182" b="-9615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4301" r="-2151" b="-9615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AutoShape 19"/>
              <p:cNvCxnSpPr>
                <a:cxnSpLocks noChangeShapeType="1"/>
                <a:stCxn id="41" idx="2"/>
                <a:endCxn id="40" idx="0"/>
              </p:cNvCxnSpPr>
              <p:nvPr/>
            </p:nvCxnSpPr>
            <p:spPr bwMode="auto">
              <a:xfrm>
                <a:off x="2471504" y="2362323"/>
                <a:ext cx="59123" cy="2279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44" name="Oval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0"/>
                    <a:stretch>
                      <a:fillRect l="-2721" r="-680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45" name="Oval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1"/>
                    <a:stretch>
                      <a:fillRect l="-2721" r="-680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AutoShape 22"/>
              <p:cNvCxnSpPr>
                <a:cxnSpLocks noChangeShapeType="1"/>
                <a:stCxn id="40" idx="4"/>
                <a:endCxn id="42" idx="0"/>
              </p:cNvCxnSpPr>
              <p:nvPr/>
            </p:nvCxnSpPr>
            <p:spPr bwMode="auto">
              <a:xfrm>
                <a:off x="2530627" y="3023630"/>
                <a:ext cx="32956" cy="2354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23"/>
              <p:cNvCxnSpPr>
                <a:cxnSpLocks noChangeShapeType="1"/>
                <a:stCxn id="42" idx="2"/>
                <a:endCxn id="44" idx="0"/>
              </p:cNvCxnSpPr>
              <p:nvPr/>
            </p:nvCxnSpPr>
            <p:spPr bwMode="auto">
              <a:xfrm flipH="1">
                <a:off x="2559606" y="3548018"/>
                <a:ext cx="3977" cy="2096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24"/>
              <p:cNvCxnSpPr>
                <a:cxnSpLocks noChangeShapeType="1"/>
                <a:stCxn id="59" idx="2"/>
                <a:endCxn id="45" idx="0"/>
              </p:cNvCxnSpPr>
              <p:nvPr/>
            </p:nvCxnSpPr>
            <p:spPr bwMode="auto">
              <a:xfrm flipH="1">
                <a:off x="2559604" y="4737333"/>
                <a:ext cx="1" cy="2030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30"/>
              <p:cNvCxnSpPr>
                <a:cxnSpLocks noChangeShapeType="1"/>
                <a:stCxn id="39" idx="0"/>
                <a:endCxn id="35" idx="3"/>
              </p:cNvCxnSpPr>
              <p:nvPr/>
            </p:nvCxnSpPr>
            <p:spPr bwMode="auto">
              <a:xfrm flipV="1">
                <a:off x="1589676" y="1694770"/>
                <a:ext cx="458119" cy="386948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31"/>
              <p:cNvCxnSpPr>
                <a:cxnSpLocks noChangeShapeType="1"/>
                <a:stCxn id="35" idx="4"/>
                <a:endCxn id="41" idx="0"/>
              </p:cNvCxnSpPr>
              <p:nvPr/>
            </p:nvCxnSpPr>
            <p:spPr bwMode="auto">
              <a:xfrm>
                <a:off x="2452773" y="1758238"/>
                <a:ext cx="18731" cy="3151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32"/>
              <p:cNvCxnSpPr>
                <a:cxnSpLocks noChangeShapeType="1"/>
                <a:stCxn id="35" idx="5"/>
                <a:endCxn id="36" idx="0"/>
              </p:cNvCxnSpPr>
              <p:nvPr/>
            </p:nvCxnSpPr>
            <p:spPr bwMode="auto">
              <a:xfrm>
                <a:off x="2857750" y="1694770"/>
                <a:ext cx="356822" cy="3869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33"/>
              <p:cNvCxnSpPr>
                <a:cxnSpLocks noChangeShapeType="1"/>
                <a:stCxn id="36" idx="2"/>
                <a:endCxn id="37" idx="0"/>
              </p:cNvCxnSpPr>
              <p:nvPr/>
            </p:nvCxnSpPr>
            <p:spPr bwMode="auto">
              <a:xfrm>
                <a:off x="3214572" y="2370643"/>
                <a:ext cx="307635" cy="2099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54" name="Oval 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blipFill rotWithShape="1">
                    <a:blip r:embed="rId13"/>
                    <a:stretch>
                      <a:fillRect l="-1818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55" name="Rectangle 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6504" r="-4878" b="-9615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Connector 55"/>
              <p:cNvCxnSpPr>
                <a:stCxn id="39" idx="2"/>
                <a:endCxn id="54" idx="0"/>
              </p:cNvCxnSpPr>
              <p:nvPr/>
            </p:nvCxnSpPr>
            <p:spPr>
              <a:xfrm flipH="1">
                <a:off x="1587898" y="2370643"/>
                <a:ext cx="1778" cy="171421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4" idx="4"/>
                <a:endCxn id="55" idx="0"/>
              </p:cNvCxnSpPr>
              <p:nvPr/>
            </p:nvCxnSpPr>
            <p:spPr>
              <a:xfrm flipH="1">
                <a:off x="1585843" y="2975451"/>
                <a:ext cx="2055" cy="287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5" idx="2"/>
                <a:endCxn id="38" idx="0"/>
              </p:cNvCxnSpPr>
              <p:nvPr/>
            </p:nvCxnSpPr>
            <p:spPr>
              <a:xfrm>
                <a:off x="1585843" y="3551416"/>
                <a:ext cx="2925" cy="217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59" name="Rectangle 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4301" r="-2151" b="-9615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Straight Connector 59"/>
              <p:cNvCxnSpPr>
                <a:stCxn id="44" idx="4"/>
                <a:endCxn id="59" idx="0"/>
              </p:cNvCxnSpPr>
              <p:nvPr/>
            </p:nvCxnSpPr>
            <p:spPr>
              <a:xfrm flipH="1">
                <a:off x="2559605" y="4191044"/>
                <a:ext cx="1" cy="2573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𝟑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𝟒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𝟓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𝟕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67" name="Rectangle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 l="-5319" b="-9615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68" name="Oval 6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blipFill rotWithShape="1">
                    <a:blip r:embed="rId23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Straight Connector 68"/>
              <p:cNvCxnSpPr>
                <a:stCxn id="38" idx="4"/>
                <a:endCxn id="67" idx="0"/>
              </p:cNvCxnSpPr>
              <p:nvPr/>
            </p:nvCxnSpPr>
            <p:spPr>
              <a:xfrm flipH="1">
                <a:off x="1587897" y="4201886"/>
                <a:ext cx="871" cy="2465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7" idx="2"/>
                <a:endCxn id="68" idx="0"/>
              </p:cNvCxnSpPr>
              <p:nvPr/>
            </p:nvCxnSpPr>
            <p:spPr>
              <a:xfrm>
                <a:off x="1587897" y="4737333"/>
                <a:ext cx="2" cy="2030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𝟔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>
                  <a:spLocks noChangeArrowheads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blipFill rotWithShape="1">
                  <a:blip r:embed="rId25"/>
                  <a:stretch>
                    <a:fillRect l="-12069" b="-18367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>
                  <a:spLocks noChangeArrowheads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9434" r="-5660" b="-1509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>
              <a:stCxn id="37" idx="5"/>
              <a:endCxn id="8" idx="0"/>
            </p:cNvCxnSpPr>
            <p:nvPr/>
          </p:nvCxnSpPr>
          <p:spPr>
            <a:xfrm>
              <a:off x="3805507" y="2945931"/>
              <a:ext cx="94229" cy="156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2"/>
              <a:endCxn id="7" idx="0"/>
            </p:cNvCxnSpPr>
            <p:nvPr/>
          </p:nvCxnSpPr>
          <p:spPr>
            <a:xfrm flipH="1">
              <a:off x="3897249" y="3391452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>
                  <a:spLocks noChangeArrowheads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0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blipFill rotWithShape="1">
                  <a:blip r:embed="rId27"/>
                  <a:stretch>
                    <a:fillRect l="-13793" b="-1800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>
                  <a:spLocks noChangeArrowheads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l="-9434" r="-5660" b="-17308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>
              <a:stCxn id="12" idx="2"/>
              <a:endCxn id="11" idx="0"/>
            </p:cNvCxnSpPr>
            <p:nvPr/>
          </p:nvCxnSpPr>
          <p:spPr>
            <a:xfrm>
              <a:off x="3094857" y="3543462"/>
              <a:ext cx="2689" cy="1579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0" idx="4"/>
              <a:endCxn id="12" idx="0"/>
            </p:cNvCxnSpPr>
            <p:nvPr/>
          </p:nvCxnSpPr>
          <p:spPr>
            <a:xfrm>
              <a:off x="2538641" y="3019074"/>
              <a:ext cx="556216" cy="235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>
                  <a:spLocks noChangeArrowheads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blipFill rotWithShape="1">
                  <a:blip r:embed="rId29"/>
                  <a:stretch>
                    <a:fillRect l="-11864" b="-1800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l="-9434" r="-5660" b="-17308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>
              <a:stCxn id="16" idx="2"/>
              <a:endCxn id="15" idx="0"/>
            </p:cNvCxnSpPr>
            <p:nvPr/>
          </p:nvCxnSpPr>
          <p:spPr>
            <a:xfrm flipH="1">
              <a:off x="3115394" y="4732776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4" idx="4"/>
              <a:endCxn id="16" idx="0"/>
            </p:cNvCxnSpPr>
            <p:nvPr/>
          </p:nvCxnSpPr>
          <p:spPr>
            <a:xfrm>
              <a:off x="2567620" y="4186488"/>
              <a:ext cx="550261" cy="257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>
                  <a:spLocks noChangeArrowheads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9" name="Oval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1"/>
                  <a:stretch>
                    <a:fillRect l="-12069" b="-1800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l="-9434" r="-5660" b="-1509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>
              <a:stCxn id="20" idx="2"/>
              <a:endCxn id="19" idx="0"/>
            </p:cNvCxnSpPr>
            <p:nvPr/>
          </p:nvCxnSpPr>
          <p:spPr>
            <a:xfrm flipH="1">
              <a:off x="2567620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5" idx="4"/>
              <a:endCxn id="20" idx="0"/>
            </p:cNvCxnSpPr>
            <p:nvPr/>
          </p:nvCxnSpPr>
          <p:spPr>
            <a:xfrm>
              <a:off x="2567618" y="5369219"/>
              <a:ext cx="3979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>
                  <a:spLocks noChangeArrowheads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3"/>
                  <a:stretch>
                    <a:fillRect l="-13793" b="-1800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>
                  <a:spLocks noChangeArrowheads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 l="-9434" r="-5660" b="-1509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>
              <a:stCxn id="24" idx="2"/>
              <a:endCxn id="23" idx="0"/>
            </p:cNvCxnSpPr>
            <p:nvPr/>
          </p:nvCxnSpPr>
          <p:spPr>
            <a:xfrm flipH="1">
              <a:off x="1591933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8" idx="4"/>
              <a:endCxn id="24" idx="0"/>
            </p:cNvCxnSpPr>
            <p:nvPr/>
          </p:nvCxnSpPr>
          <p:spPr>
            <a:xfrm flipH="1">
              <a:off x="1595910" y="5369219"/>
              <a:ext cx="3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27" name="Oval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blipFill rotWithShape="1">
                  <a:blip r:embed="rId35"/>
                  <a:stretch>
                    <a:fillRect l="-10169" b="-1800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>
                  <a:spLocks noChangeArrowheads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 l="-9615" r="-5769" b="-17308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>
              <a:stCxn id="28" idx="2"/>
              <a:endCxn id="27" idx="0"/>
            </p:cNvCxnSpPr>
            <p:nvPr/>
          </p:nvCxnSpPr>
          <p:spPr>
            <a:xfrm flipH="1">
              <a:off x="1034462" y="47327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8" idx="4"/>
              <a:endCxn id="28" idx="0"/>
            </p:cNvCxnSpPr>
            <p:nvPr/>
          </p:nvCxnSpPr>
          <p:spPr>
            <a:xfrm flipH="1">
              <a:off x="1038439" y="4197330"/>
              <a:ext cx="558343" cy="246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31" name="Oval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blipFill rotWithShape="1">
                  <a:blip r:embed="rId37"/>
                  <a:stretch>
                    <a:fillRect l="-12069" b="-1800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 l="-9434" r="-3774" b="-1509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/>
            <p:cNvCxnSpPr>
              <a:stCxn id="32" idx="2"/>
              <a:endCxn id="31" idx="0"/>
            </p:cNvCxnSpPr>
            <p:nvPr/>
          </p:nvCxnSpPr>
          <p:spPr>
            <a:xfrm flipH="1">
              <a:off x="1006716" y="35454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2" idx="0"/>
              <a:endCxn id="54" idx="4"/>
            </p:cNvCxnSpPr>
            <p:nvPr/>
          </p:nvCxnSpPr>
          <p:spPr>
            <a:xfrm flipV="1">
              <a:off x="1010693" y="2970895"/>
              <a:ext cx="585219" cy="2856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4510810" y="1892511"/>
            <a:ext cx="1743914" cy="2253658"/>
            <a:chOff x="5904635" y="2359146"/>
            <a:chExt cx="1287484" cy="1934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/>
                <p:cNvSpPr/>
                <p:nvPr/>
              </p:nvSpPr>
              <p:spPr>
                <a:xfrm>
                  <a:off x="6586214" y="2359146"/>
                  <a:ext cx="249315" cy="25675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Oval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6214" y="2359146"/>
                  <a:ext cx="249315" cy="256754"/>
                </a:xfrm>
                <a:prstGeom prst="ellipse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Oval 79"/>
                <p:cNvSpPr/>
                <p:nvPr/>
              </p:nvSpPr>
              <p:spPr>
                <a:xfrm>
                  <a:off x="6845211" y="2820545"/>
                  <a:ext cx="249315" cy="25675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Oval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211" y="2820545"/>
                  <a:ext cx="249315" cy="256754"/>
                </a:xfrm>
                <a:prstGeom prst="ellipse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/>
            <p:cNvCxnSpPr>
              <a:stCxn id="80" idx="4"/>
              <a:endCxn id="82" idx="0"/>
            </p:cNvCxnSpPr>
            <p:nvPr/>
          </p:nvCxnSpPr>
          <p:spPr>
            <a:xfrm flipH="1">
              <a:off x="6827811" y="3077299"/>
              <a:ext cx="142058" cy="2456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6750871" y="3322983"/>
              <a:ext cx="153880" cy="1143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038239" y="3322983"/>
              <a:ext cx="153880" cy="1143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>
              <a:stCxn id="80" idx="4"/>
              <a:endCxn id="83" idx="0"/>
            </p:cNvCxnSpPr>
            <p:nvPr/>
          </p:nvCxnSpPr>
          <p:spPr>
            <a:xfrm>
              <a:off x="6969869" y="3077299"/>
              <a:ext cx="145310" cy="2456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9" idx="4"/>
              <a:endCxn id="80" idx="0"/>
            </p:cNvCxnSpPr>
            <p:nvPr/>
          </p:nvCxnSpPr>
          <p:spPr>
            <a:xfrm>
              <a:off x="6710872" y="2615900"/>
              <a:ext cx="258997" cy="2046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/>
                <p:cNvSpPr/>
                <p:nvPr/>
              </p:nvSpPr>
              <p:spPr>
                <a:xfrm>
                  <a:off x="6373605" y="2820545"/>
                  <a:ext cx="249315" cy="25675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Oval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605" y="2820545"/>
                  <a:ext cx="249315" cy="256754"/>
                </a:xfrm>
                <a:prstGeom prst="ellipse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Connector 86"/>
            <p:cNvCxnSpPr>
              <a:stCxn id="79" idx="4"/>
              <a:endCxn id="86" idx="0"/>
            </p:cNvCxnSpPr>
            <p:nvPr/>
          </p:nvCxnSpPr>
          <p:spPr>
            <a:xfrm flipH="1">
              <a:off x="6498263" y="2615900"/>
              <a:ext cx="212609" cy="2046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6540020" y="3322983"/>
              <a:ext cx="140353" cy="1143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>
              <a:stCxn id="86" idx="4"/>
              <a:endCxn id="88" idx="0"/>
            </p:cNvCxnSpPr>
            <p:nvPr/>
          </p:nvCxnSpPr>
          <p:spPr>
            <a:xfrm>
              <a:off x="6498263" y="3077299"/>
              <a:ext cx="111934" cy="2456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/>
                <p:cNvSpPr/>
                <p:nvPr/>
              </p:nvSpPr>
              <p:spPr>
                <a:xfrm>
                  <a:off x="6166048" y="3257486"/>
                  <a:ext cx="249315" cy="25675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Oval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6048" y="3257486"/>
                  <a:ext cx="249315" cy="256754"/>
                </a:xfrm>
                <a:prstGeom prst="ellipse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Connector 90"/>
            <p:cNvCxnSpPr>
              <a:stCxn id="86" idx="4"/>
              <a:endCxn id="90" idx="0"/>
            </p:cNvCxnSpPr>
            <p:nvPr/>
          </p:nvCxnSpPr>
          <p:spPr>
            <a:xfrm flipH="1">
              <a:off x="6290706" y="3077299"/>
              <a:ext cx="207557" cy="1801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6388411" y="3763356"/>
              <a:ext cx="140353" cy="1143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90" idx="4"/>
              <a:endCxn id="92" idx="0"/>
            </p:cNvCxnSpPr>
            <p:nvPr/>
          </p:nvCxnSpPr>
          <p:spPr>
            <a:xfrm>
              <a:off x="6290706" y="3514240"/>
              <a:ext cx="167882" cy="2491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val 93"/>
                <p:cNvSpPr/>
                <p:nvPr/>
              </p:nvSpPr>
              <p:spPr>
                <a:xfrm>
                  <a:off x="5997013" y="3706914"/>
                  <a:ext cx="249315" cy="25675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Oval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013" y="3706914"/>
                  <a:ext cx="249315" cy="256754"/>
                </a:xfrm>
                <a:prstGeom prst="ellipse">
                  <a:avLst/>
                </a:prstGeom>
                <a:blipFill rotWithShape="1">
                  <a:blip r:embed="rId43"/>
                  <a:stretch>
                    <a:fillRect l="-1724" b="-1961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Connector 94"/>
            <p:cNvCxnSpPr>
              <a:stCxn id="90" idx="4"/>
              <a:endCxn id="94" idx="0"/>
            </p:cNvCxnSpPr>
            <p:nvPr/>
          </p:nvCxnSpPr>
          <p:spPr>
            <a:xfrm flipH="1">
              <a:off x="6121671" y="3514240"/>
              <a:ext cx="169035" cy="192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5904635" y="4179672"/>
              <a:ext cx="140353" cy="1143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>
              <a:stCxn id="94" idx="4"/>
            </p:cNvCxnSpPr>
            <p:nvPr/>
          </p:nvCxnSpPr>
          <p:spPr>
            <a:xfrm flipH="1">
              <a:off x="5968304" y="3963668"/>
              <a:ext cx="153367" cy="2129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6177030" y="4178191"/>
              <a:ext cx="140353" cy="1143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>
              <a:stCxn id="94" idx="4"/>
              <a:endCxn id="98" idx="0"/>
            </p:cNvCxnSpPr>
            <p:nvPr/>
          </p:nvCxnSpPr>
          <p:spPr>
            <a:xfrm>
              <a:off x="6121671" y="3963668"/>
              <a:ext cx="125536" cy="214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6781800" y="1892511"/>
            <a:ext cx="1415840" cy="2263656"/>
            <a:chOff x="4579214" y="3733800"/>
            <a:chExt cx="1415840" cy="2263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Oval 100"/>
                <p:cNvSpPr/>
                <p:nvPr/>
              </p:nvSpPr>
              <p:spPr>
                <a:xfrm>
                  <a:off x="5473428" y="3733800"/>
                  <a:ext cx="337700" cy="29906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Oval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428" y="3733800"/>
                  <a:ext cx="337700" cy="299063"/>
                </a:xfrm>
                <a:prstGeom prst="ellipse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Rectangle 101"/>
            <p:cNvSpPr/>
            <p:nvPr/>
          </p:nvSpPr>
          <p:spPr>
            <a:xfrm>
              <a:off x="5786622" y="4328261"/>
              <a:ext cx="208432" cy="13313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stCxn id="101" idx="4"/>
              <a:endCxn id="102" idx="0"/>
            </p:cNvCxnSpPr>
            <p:nvPr/>
          </p:nvCxnSpPr>
          <p:spPr>
            <a:xfrm>
              <a:off x="5642278" y="4032863"/>
              <a:ext cx="248560" cy="295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val 103"/>
                <p:cNvSpPr/>
                <p:nvPr/>
              </p:nvSpPr>
              <p:spPr>
                <a:xfrm>
                  <a:off x="5185446" y="4271231"/>
                  <a:ext cx="337700" cy="29906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Oval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446" y="4271231"/>
                  <a:ext cx="337700" cy="299063"/>
                </a:xfrm>
                <a:prstGeom prst="ellipse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Connector 104"/>
            <p:cNvCxnSpPr>
              <a:stCxn id="101" idx="4"/>
              <a:endCxn id="104" idx="0"/>
            </p:cNvCxnSpPr>
            <p:nvPr/>
          </p:nvCxnSpPr>
          <p:spPr>
            <a:xfrm flipH="1">
              <a:off x="5354297" y="4032863"/>
              <a:ext cx="287982" cy="23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5410857" y="4856464"/>
              <a:ext cx="190110" cy="13313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>
              <a:stCxn id="104" idx="4"/>
              <a:endCxn id="106" idx="0"/>
            </p:cNvCxnSpPr>
            <p:nvPr/>
          </p:nvCxnSpPr>
          <p:spPr>
            <a:xfrm>
              <a:off x="5354297" y="4570294"/>
              <a:ext cx="151616" cy="2861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Oval 107"/>
                <p:cNvSpPr/>
                <p:nvPr/>
              </p:nvSpPr>
              <p:spPr>
                <a:xfrm>
                  <a:off x="4904307" y="4780174"/>
                  <a:ext cx="337700" cy="29906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Oval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4307" y="4780174"/>
                  <a:ext cx="337700" cy="299063"/>
                </a:xfrm>
                <a:prstGeom prst="ellipse">
                  <a:avLst/>
                </a:prstGeom>
                <a:blipFill rotWithShape="1">
                  <a:blip r:embed="rId45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Straight Connector 108"/>
            <p:cNvCxnSpPr>
              <a:stCxn id="104" idx="4"/>
              <a:endCxn id="108" idx="0"/>
            </p:cNvCxnSpPr>
            <p:nvPr/>
          </p:nvCxnSpPr>
          <p:spPr>
            <a:xfrm flipH="1">
              <a:off x="5073158" y="4570294"/>
              <a:ext cx="281139" cy="2098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5205501" y="5369404"/>
              <a:ext cx="190110" cy="13313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/>
            <p:cNvCxnSpPr>
              <a:stCxn id="108" idx="4"/>
              <a:endCxn id="110" idx="0"/>
            </p:cNvCxnSpPr>
            <p:nvPr/>
          </p:nvCxnSpPr>
          <p:spPr>
            <a:xfrm>
              <a:off x="5073158" y="5079237"/>
              <a:ext cx="227398" cy="290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Oval 111"/>
                <p:cNvSpPr/>
                <p:nvPr/>
              </p:nvSpPr>
              <p:spPr>
                <a:xfrm>
                  <a:off x="4675347" y="5303661"/>
                  <a:ext cx="337700" cy="29906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Oval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347" y="5303661"/>
                  <a:ext cx="337700" cy="299063"/>
                </a:xfrm>
                <a:prstGeom prst="ellipse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Connector 112"/>
            <p:cNvCxnSpPr>
              <a:stCxn id="108" idx="4"/>
              <a:endCxn id="112" idx="0"/>
            </p:cNvCxnSpPr>
            <p:nvPr/>
          </p:nvCxnSpPr>
          <p:spPr>
            <a:xfrm flipH="1">
              <a:off x="4844198" y="5079237"/>
              <a:ext cx="228960" cy="224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4"/>
              <a:endCxn id="117" idx="0"/>
            </p:cNvCxnSpPr>
            <p:nvPr/>
          </p:nvCxnSpPr>
          <p:spPr>
            <a:xfrm flipH="1">
              <a:off x="4674269" y="5602724"/>
              <a:ext cx="169928" cy="261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4919183" y="5852598"/>
              <a:ext cx="190110" cy="13313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>
              <a:stCxn id="112" idx="4"/>
              <a:endCxn id="115" idx="0"/>
            </p:cNvCxnSpPr>
            <p:nvPr/>
          </p:nvCxnSpPr>
          <p:spPr>
            <a:xfrm>
              <a:off x="4844198" y="5602724"/>
              <a:ext cx="170040" cy="2498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4579214" y="5864321"/>
              <a:ext cx="190110" cy="13313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621014" y="4231318"/>
            <a:ext cx="4537650" cy="646331"/>
            <a:chOff x="3995966" y="4272859"/>
            <a:chExt cx="4537650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3995966" y="4272859"/>
                  <a:ext cx="207813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966" y="4272859"/>
                  <a:ext cx="2078133" cy="646331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6447980" y="4303498"/>
                  <a:ext cx="20856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980" y="4303498"/>
                  <a:ext cx="2085636" cy="369332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/>
          <p:cNvGrpSpPr/>
          <p:nvPr/>
        </p:nvGrpSpPr>
        <p:grpSpPr>
          <a:xfrm>
            <a:off x="6101751" y="4631289"/>
            <a:ext cx="2389695" cy="990295"/>
            <a:chOff x="6437106" y="4672830"/>
            <a:chExt cx="2389695" cy="990295"/>
          </a:xfrm>
        </p:grpSpPr>
        <p:sp>
          <p:nvSpPr>
            <p:cNvPr id="122" name="TextBox 121"/>
            <p:cNvSpPr txBox="1"/>
            <p:nvPr/>
          </p:nvSpPr>
          <p:spPr>
            <a:xfrm>
              <a:off x="6437106" y="5201460"/>
              <a:ext cx="2389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More efficient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23" name="Straight Arrow Connector 122"/>
            <p:cNvCxnSpPr>
              <a:stCxn id="122" idx="0"/>
            </p:cNvCxnSpPr>
            <p:nvPr/>
          </p:nvCxnSpPr>
          <p:spPr>
            <a:xfrm flipH="1" flipV="1">
              <a:off x="7619263" y="4672830"/>
              <a:ext cx="12691" cy="528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3693203" y="5875489"/>
            <a:ext cx="418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How can we find the optimal order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Finding the optimal order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09" y="1293796"/>
                <a:ext cx="5919143" cy="2680229"/>
              </a:xfrm>
            </p:spPr>
            <p:txBody>
              <a:bodyPr/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𝒞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𝑋</m:t>
                    </m:r>
                    <m:r>
                      <a:rPr lang="en-US" sz="2400" b="0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Define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effectLst/>
                            <a:latin typeface="Cambria Math"/>
                          </a:rPr>
                          <m:t>clauses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effectLst/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effectLst/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b="0" i="1" smtClean="0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effectLst/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effectLst/>
                            <a:latin typeface="Cambria Math"/>
                          </a:rPr>
                          <m:t>: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b="0" i="1" smtClean="0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effectLst/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 smtClean="0">
                  <a:effectLst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/>
                          </a:rPr>
                          <m:t>clauses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000" i="1">
                        <a:effectLst/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/>
                          </a:rPr>
                          <m:t>clauses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 smtClean="0">
                        <a:effectLst/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/>
                          </a:rPr>
                          <m:t>clauses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effectLst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09" y="1293796"/>
                <a:ext cx="5919143" cy="2680229"/>
              </a:xfrm>
              <a:blipFill rotWithShape="1">
                <a:blip r:embed="rId2"/>
                <a:stretch>
                  <a:fillRect l="-1751" t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92174" y="4873249"/>
                <a:ext cx="5334000" cy="1221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clauses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clauses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174" y="4873249"/>
                <a:ext cx="5334000" cy="12211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5181600" y="1332323"/>
            <a:ext cx="3909378" cy="5220877"/>
            <a:chOff x="867505" y="1320295"/>
            <a:chExt cx="3168955" cy="4789105"/>
          </a:xfrm>
        </p:grpSpPr>
        <p:grpSp>
          <p:nvGrpSpPr>
            <p:cNvPr id="45" name="Group 44"/>
            <p:cNvGrpSpPr/>
            <p:nvPr/>
          </p:nvGrpSpPr>
          <p:grpSpPr>
            <a:xfrm>
              <a:off x="965757" y="1320295"/>
              <a:ext cx="2953778" cy="4048924"/>
              <a:chOff x="957743" y="1324851"/>
              <a:chExt cx="2953778" cy="40489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b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74" name="Oval 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75" name="Rectangle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5882" r="-3361" b="-740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76" name="Oval 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blipFill rotWithShape="1">
                    <a:blip r:embed="rId6"/>
                    <a:stretch>
                      <a:fillRect l="-3106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77" name="Oval 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 l="-1205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78" name="Rectangle 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7895" r="-5263" b="-740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79" name="Oval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blipFill rotWithShape="1">
                    <a:blip r:embed="rId9"/>
                    <a:stretch>
                      <a:fillRect l="-2469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80" name="Rectangle 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8929" r="-7143" b="-740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4255" r="-1064" b="-740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AutoShape 19"/>
              <p:cNvCxnSpPr>
                <a:cxnSpLocks noChangeShapeType="1"/>
                <a:stCxn id="80" idx="2"/>
                <a:endCxn id="79" idx="0"/>
              </p:cNvCxnSpPr>
              <p:nvPr/>
            </p:nvCxnSpPr>
            <p:spPr bwMode="auto">
              <a:xfrm>
                <a:off x="2471504" y="2362323"/>
                <a:ext cx="59123" cy="2279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83" name="Oval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2"/>
                    <a:stretch>
                      <a:fillRect l="-2013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84" name="Oval 8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3"/>
                    <a:stretch>
                      <a:fillRect l="-2013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5" name="AutoShape 22"/>
              <p:cNvCxnSpPr>
                <a:cxnSpLocks noChangeShapeType="1"/>
                <a:stCxn id="79" idx="4"/>
                <a:endCxn id="81" idx="0"/>
              </p:cNvCxnSpPr>
              <p:nvPr/>
            </p:nvCxnSpPr>
            <p:spPr bwMode="auto">
              <a:xfrm>
                <a:off x="2530627" y="3023630"/>
                <a:ext cx="32956" cy="2354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AutoShape 23"/>
              <p:cNvCxnSpPr>
                <a:cxnSpLocks noChangeShapeType="1"/>
                <a:stCxn id="81" idx="2"/>
                <a:endCxn id="83" idx="0"/>
              </p:cNvCxnSpPr>
              <p:nvPr/>
            </p:nvCxnSpPr>
            <p:spPr bwMode="auto">
              <a:xfrm flipH="1">
                <a:off x="2559606" y="3548018"/>
                <a:ext cx="3977" cy="2096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AutoShape 24"/>
              <p:cNvCxnSpPr>
                <a:cxnSpLocks noChangeShapeType="1"/>
                <a:stCxn id="98" idx="2"/>
                <a:endCxn id="84" idx="0"/>
              </p:cNvCxnSpPr>
              <p:nvPr/>
            </p:nvCxnSpPr>
            <p:spPr bwMode="auto">
              <a:xfrm flipH="1">
                <a:off x="2559604" y="4737333"/>
                <a:ext cx="1" cy="2030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AutoShape 30"/>
              <p:cNvCxnSpPr>
                <a:cxnSpLocks noChangeShapeType="1"/>
                <a:stCxn id="78" idx="0"/>
                <a:endCxn id="74" idx="3"/>
              </p:cNvCxnSpPr>
              <p:nvPr/>
            </p:nvCxnSpPr>
            <p:spPr bwMode="auto">
              <a:xfrm flipV="1">
                <a:off x="1589676" y="1694770"/>
                <a:ext cx="458119" cy="386948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AutoShape 31"/>
              <p:cNvCxnSpPr>
                <a:cxnSpLocks noChangeShapeType="1"/>
                <a:stCxn id="74" idx="4"/>
                <a:endCxn id="80" idx="0"/>
              </p:cNvCxnSpPr>
              <p:nvPr/>
            </p:nvCxnSpPr>
            <p:spPr bwMode="auto">
              <a:xfrm>
                <a:off x="2452773" y="1758238"/>
                <a:ext cx="18731" cy="3151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AutoShape 32"/>
              <p:cNvCxnSpPr>
                <a:cxnSpLocks noChangeShapeType="1"/>
                <a:stCxn id="74" idx="5"/>
                <a:endCxn id="75" idx="0"/>
              </p:cNvCxnSpPr>
              <p:nvPr/>
            </p:nvCxnSpPr>
            <p:spPr bwMode="auto">
              <a:xfrm>
                <a:off x="2857750" y="1694770"/>
                <a:ext cx="356822" cy="3869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AutoShape 33"/>
              <p:cNvCxnSpPr>
                <a:cxnSpLocks noChangeShapeType="1"/>
                <a:stCxn id="75" idx="2"/>
                <a:endCxn id="76" idx="0"/>
              </p:cNvCxnSpPr>
              <p:nvPr/>
            </p:nvCxnSpPr>
            <p:spPr bwMode="auto">
              <a:xfrm>
                <a:off x="3214572" y="2370643"/>
                <a:ext cx="307635" cy="2099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3" name="Oval 9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blipFill rotWithShape="1">
                    <a:blip r:embed="rId15"/>
                    <a:stretch>
                      <a:fillRect l="-599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4" name="Rectangle 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5645" r="-4839" b="-740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5" name="Straight Connector 94"/>
              <p:cNvCxnSpPr>
                <a:stCxn id="78" idx="2"/>
                <a:endCxn id="93" idx="0"/>
              </p:cNvCxnSpPr>
              <p:nvPr/>
            </p:nvCxnSpPr>
            <p:spPr>
              <a:xfrm flipH="1">
                <a:off x="1587898" y="2370643"/>
                <a:ext cx="1778" cy="171421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3" idx="4"/>
                <a:endCxn id="94" idx="0"/>
              </p:cNvCxnSpPr>
              <p:nvPr/>
            </p:nvCxnSpPr>
            <p:spPr>
              <a:xfrm flipH="1">
                <a:off x="1585843" y="2975451"/>
                <a:ext cx="2055" cy="287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4" idx="2"/>
                <a:endCxn id="77" idx="0"/>
              </p:cNvCxnSpPr>
              <p:nvPr/>
            </p:nvCxnSpPr>
            <p:spPr>
              <a:xfrm>
                <a:off x="1585843" y="3551416"/>
                <a:ext cx="2925" cy="217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8" name="Rectangle 9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4255" r="-1064" b="-740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9" name="Straight Connector 98"/>
              <p:cNvCxnSpPr>
                <a:stCxn id="83" idx="4"/>
                <a:endCxn id="98" idx="0"/>
              </p:cNvCxnSpPr>
              <p:nvPr/>
            </p:nvCxnSpPr>
            <p:spPr>
              <a:xfrm flipH="1">
                <a:off x="2559605" y="4191044"/>
                <a:ext cx="1" cy="2573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𝟑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𝟒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𝟓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𝟕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06" name="Rectangle 10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 l="-4211" b="-740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07" name="Oval 10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blipFill rotWithShape="1">
                    <a:blip r:embed="rId25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8" name="Straight Connector 107"/>
              <p:cNvCxnSpPr>
                <a:stCxn id="77" idx="4"/>
                <a:endCxn id="106" idx="0"/>
              </p:cNvCxnSpPr>
              <p:nvPr/>
            </p:nvCxnSpPr>
            <p:spPr>
              <a:xfrm flipH="1">
                <a:off x="1587897" y="4201886"/>
                <a:ext cx="871" cy="2465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6" idx="2"/>
                <a:endCxn id="107" idx="0"/>
              </p:cNvCxnSpPr>
              <p:nvPr/>
            </p:nvCxnSpPr>
            <p:spPr>
              <a:xfrm>
                <a:off x="1587897" y="4737333"/>
                <a:ext cx="2" cy="2030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𝟔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46" name="Oval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blipFill rotWithShape="1">
                  <a:blip r:embed="rId27"/>
                  <a:stretch>
                    <a:fillRect l="-11864" b="-17647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>
                  <a:spLocks noChangeArrowheads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l="-9434" r="-5660" b="-14815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/>
            <p:cNvCxnSpPr>
              <a:stCxn id="76" idx="5"/>
              <a:endCxn id="47" idx="0"/>
            </p:cNvCxnSpPr>
            <p:nvPr/>
          </p:nvCxnSpPr>
          <p:spPr>
            <a:xfrm>
              <a:off x="3805507" y="2945931"/>
              <a:ext cx="94229" cy="156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7" idx="2"/>
              <a:endCxn id="46" idx="0"/>
            </p:cNvCxnSpPr>
            <p:nvPr/>
          </p:nvCxnSpPr>
          <p:spPr>
            <a:xfrm flipH="1">
              <a:off x="3897249" y="3391452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0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blipFill rotWithShape="1">
                  <a:blip r:embed="rId29"/>
                  <a:stretch>
                    <a:fillRect l="-11864" b="-17647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>
                  <a:spLocks noChangeArrowheads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l="-9259" r="-3704" b="-14815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/>
            <p:cNvCxnSpPr>
              <a:stCxn id="51" idx="2"/>
              <a:endCxn id="50" idx="0"/>
            </p:cNvCxnSpPr>
            <p:nvPr/>
          </p:nvCxnSpPr>
          <p:spPr>
            <a:xfrm>
              <a:off x="3094857" y="3543462"/>
              <a:ext cx="2689" cy="1579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4"/>
              <a:endCxn id="51" idx="0"/>
            </p:cNvCxnSpPr>
            <p:nvPr/>
          </p:nvCxnSpPr>
          <p:spPr>
            <a:xfrm>
              <a:off x="2538641" y="3019074"/>
              <a:ext cx="556216" cy="235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/>
                <p:cNvSpPr>
                  <a:spLocks noChangeArrowheads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blipFill rotWithShape="1">
                  <a:blip r:embed="rId31"/>
                  <a:stretch>
                    <a:fillRect l="-11864" b="-15686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l="-9434" r="-5660" b="-12963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/>
            <p:cNvCxnSpPr>
              <a:stCxn id="55" idx="2"/>
              <a:endCxn id="54" idx="0"/>
            </p:cNvCxnSpPr>
            <p:nvPr/>
          </p:nvCxnSpPr>
          <p:spPr>
            <a:xfrm flipH="1">
              <a:off x="3115394" y="4732776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3" idx="4"/>
              <a:endCxn id="55" idx="0"/>
            </p:cNvCxnSpPr>
            <p:nvPr/>
          </p:nvCxnSpPr>
          <p:spPr>
            <a:xfrm>
              <a:off x="2567620" y="4186488"/>
              <a:ext cx="550261" cy="257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/>
                <p:cNvSpPr>
                  <a:spLocks noChangeArrowheads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58" name="Oval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3"/>
                  <a:stretch>
                    <a:fillRect l="-11864" b="-17647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 l="-9259" r="-3704" b="-1509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/>
            <p:cNvCxnSpPr>
              <a:stCxn id="59" idx="2"/>
              <a:endCxn id="58" idx="0"/>
            </p:cNvCxnSpPr>
            <p:nvPr/>
          </p:nvCxnSpPr>
          <p:spPr>
            <a:xfrm flipH="1">
              <a:off x="2567620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84" idx="4"/>
              <a:endCxn id="59" idx="0"/>
            </p:cNvCxnSpPr>
            <p:nvPr/>
          </p:nvCxnSpPr>
          <p:spPr>
            <a:xfrm>
              <a:off x="2567618" y="5369219"/>
              <a:ext cx="3979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/>
                <p:cNvSpPr>
                  <a:spLocks noChangeArrowheads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62" name="Oval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5"/>
                  <a:stretch>
                    <a:fillRect l="-10000" b="-17647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 l="-9434" r="-5660" b="-1509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>
              <a:stCxn id="63" idx="2"/>
              <a:endCxn id="62" idx="0"/>
            </p:cNvCxnSpPr>
            <p:nvPr/>
          </p:nvCxnSpPr>
          <p:spPr>
            <a:xfrm flipH="1">
              <a:off x="1591933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07" idx="4"/>
              <a:endCxn id="63" idx="0"/>
            </p:cNvCxnSpPr>
            <p:nvPr/>
          </p:nvCxnSpPr>
          <p:spPr>
            <a:xfrm flipH="1">
              <a:off x="1595910" y="5369219"/>
              <a:ext cx="3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/>
                <p:cNvSpPr>
                  <a:spLocks noChangeArrowheads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66" name="Oval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blipFill rotWithShape="1">
                  <a:blip r:embed="rId37"/>
                  <a:stretch>
                    <a:fillRect l="-10169" b="-1800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 l="-7547" r="-5660" b="-12963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/>
            <p:cNvCxnSpPr>
              <a:stCxn id="67" idx="2"/>
              <a:endCxn id="66" idx="0"/>
            </p:cNvCxnSpPr>
            <p:nvPr/>
          </p:nvCxnSpPr>
          <p:spPr>
            <a:xfrm flipH="1">
              <a:off x="1034462" y="47327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7" idx="4"/>
              <a:endCxn id="67" idx="0"/>
            </p:cNvCxnSpPr>
            <p:nvPr/>
          </p:nvCxnSpPr>
          <p:spPr>
            <a:xfrm flipH="1">
              <a:off x="1038439" y="4197330"/>
              <a:ext cx="558343" cy="246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Oval 69"/>
                <p:cNvSpPr>
                  <a:spLocks noChangeArrowheads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70" name="Oval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blipFill rotWithShape="1">
                  <a:blip r:embed="rId39"/>
                  <a:stretch>
                    <a:fillRect l="-10169" b="-17647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>
                  <a:spLocks noChangeArrowheads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l="-7407" r="-3704" b="-1509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Connector 71"/>
            <p:cNvCxnSpPr>
              <a:stCxn id="71" idx="2"/>
              <a:endCxn id="70" idx="0"/>
            </p:cNvCxnSpPr>
            <p:nvPr/>
          </p:nvCxnSpPr>
          <p:spPr>
            <a:xfrm flipH="1">
              <a:off x="1006716" y="35454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0"/>
              <a:endCxn id="93" idx="4"/>
            </p:cNvCxnSpPr>
            <p:nvPr/>
          </p:nvCxnSpPr>
          <p:spPr>
            <a:xfrm flipV="1">
              <a:off x="1010693" y="2970895"/>
              <a:ext cx="585219" cy="2856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88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conditioning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 smtClean="0">
                    <a:effectLst/>
                  </a:rPr>
                  <a:t>For each tree-node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</a:rPr>
                      <m:t>∈</m:t>
                    </m:r>
                  </m:oMath>
                </a14:m>
                <a:r>
                  <a:rPr lang="en-US" sz="3200" dirty="0">
                    <a:effectLst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effectLst/>
                        <a:latin typeface="Cambria Math"/>
                        <a:ea typeface="Cambria Math"/>
                      </a:rPr>
                      <m:t>𝒞</m:t>
                    </m:r>
                  </m:oMath>
                </a14:m>
                <a:r>
                  <a:rPr lang="en-US" sz="3200" dirty="0">
                    <a:effectLst/>
                  </a:rPr>
                  <a:t>, </a:t>
                </a:r>
                <a:r>
                  <a:rPr lang="en-US" sz="3200" dirty="0" smtClean="0">
                    <a:effectLst/>
                  </a:rPr>
                  <a:t>arguments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effectLst/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3200" b="0" i="1" smtClean="0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b="0" dirty="0" smtClean="0">
                  <a:effectLst/>
                </a:endParaRPr>
              </a:p>
              <a:p>
                <a:r>
                  <a:rPr lang="en-US" sz="3200" dirty="0" smtClean="0">
                    <a:effectLst/>
                  </a:rPr>
                  <a:t>Define the directed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effectLst/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effectLst/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effectLst/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effectLst/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3200" b="0" i="0" smtClean="0">
                        <a:effectLst/>
                        <a:latin typeface="Cambria Math"/>
                      </a:rPr>
                      <m:t>,</m:t>
                    </m:r>
                  </m:oMath>
                </a14:m>
                <a:r>
                  <a:rPr lang="en-US" sz="3200" dirty="0">
                    <a:effectLst/>
                  </a:rPr>
                  <a:t> w</a:t>
                </a:r>
                <a:r>
                  <a:rPr lang="en-US" sz="3200" dirty="0" smtClean="0">
                    <a:effectLst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effectLst/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effectLst/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3200" i="1" dirty="0">
                        <a:effectLst/>
                        <a:latin typeface="Cambria Math"/>
                      </a:rPr>
                      <m:t>{</m:t>
                    </m:r>
                    <m:r>
                      <a:rPr lang="en-US" sz="3200" i="1" dirty="0">
                        <a:effectLst/>
                        <a:latin typeface="Cambria Math"/>
                      </a:rPr>
                      <m:t>𝑥</m:t>
                    </m:r>
                    <m:r>
                      <a:rPr lang="en-US" sz="3200" i="1" dirty="0">
                        <a:effectLst/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3200" i="1" dirty="0" smtClean="0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3200" i="1" dirty="0">
                        <a:effectLst/>
                        <a:latin typeface="Cambria Math"/>
                      </a:rPr>
                      <m:t>: </m:t>
                    </m:r>
                    <m:r>
                      <a:rPr lang="en-US" sz="3200" i="1" dirty="0">
                        <a:effectLst/>
                        <a:latin typeface="Cambria Math"/>
                      </a:rPr>
                      <m:t>𝑋</m:t>
                    </m:r>
                    <m:r>
                      <a:rPr lang="en-US" sz="3200" i="1" dirty="0">
                        <a:effectLst/>
                        <a:latin typeface="Cambria Math"/>
                      </a:rPr>
                      <m:t> ∈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effectLst/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lang="en-US" sz="3200" i="1" dirty="0" smtClean="0">
                        <a:effectLst/>
                        <a:latin typeface="Cambria Math"/>
                      </a:rPr>
                      <m:t>}</m:t>
                    </m:r>
                    <m:r>
                      <a:rPr lang="en-US" sz="3200" i="1" dirty="0" smtClean="0"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effectLst/>
                  </a:rPr>
                  <a:t>is the set of literals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effectLst/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b="0" dirty="0" smtClean="0">
                  <a:effectLst/>
                </a:endParaRPr>
              </a:p>
              <a:p>
                <a:pPr marL="511175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effectLst/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600" b="0" i="1" smtClean="0"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effectLst/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600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effectLst/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600" b="0" i="1" smtClean="0"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effectLst/>
                        <a:latin typeface="Cambria Math"/>
                      </a:rPr>
                      <m:t>∈</m:t>
                    </m:r>
                    <m:r>
                      <a:rPr lang="en-US" sz="2600" b="0" i="1" smtClean="0">
                        <a:effectLst/>
                        <a:latin typeface="Cambria Math"/>
                      </a:rPr>
                      <m:t>𝐸</m:t>
                    </m:r>
                  </m:oMath>
                </a14:m>
                <a:r>
                  <a:rPr lang="en-US" sz="2600" b="0" dirty="0" smtClean="0">
                    <a:effectLst/>
                  </a:rPr>
                  <a:t> </a:t>
                </a:r>
                <a:r>
                  <a:rPr lang="en-US" sz="2600" b="0" dirty="0" err="1" smtClean="0">
                    <a:effectLst/>
                  </a:rPr>
                  <a:t>iff</a:t>
                </a:r>
                <a:r>
                  <a:rPr lang="en-US" sz="2600" b="0" dirty="0" smtClean="0">
                    <a:effectLst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effectLst/>
                        <a:latin typeface="Cambria Math"/>
                      </a:rPr>
                      <m:t>∃</m:t>
                    </m:r>
                    <m:sSub>
                      <m:sSubPr>
                        <m:ctrlPr>
                          <a:rPr lang="en-US" sz="2600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effectLst/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600" b="0" i="1" smtClean="0"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effectLst/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effectLst/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600" b="0" i="1" smtClean="0"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effectLst/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effectLst/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b="0" dirty="0" smtClean="0">
                    <a:effectLst/>
                  </a:rPr>
                  <a:t>  such that:</a:t>
                </a:r>
              </a:p>
              <a:p>
                <a:pPr marL="1025525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effectLst/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effectLst/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/>
                          </a:rPr>
                          <m:t>𝑐𝑙𝑎𝑢𝑠𝑒𝑠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effectLst/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effectLst/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en-US" sz="2800" b="0" i="1" smtClean="0"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/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b="0" i="1" smtClean="0">
                                <a:effectLst/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effectLst/>
                        <a:latin typeface="Cambria Math"/>
                      </a:rPr>
                      <m:t>)∖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</a:rPr>
                          <m:t>𝑐𝑙𝑎𝑢𝑠𝑒𝑠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effectLst/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en-US" sz="2600" b="0" dirty="0" smtClean="0">
                  <a:effectLst/>
                </a:endParaRPr>
              </a:p>
              <a:p>
                <a:pPr marL="1025525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effectLst/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 smtClean="0">
                    <a:effectLst/>
                  </a:rPr>
                  <a:t> is their Least Common Ancestor (LCA) in the CNF-tree.</a:t>
                </a:r>
              </a:p>
              <a:p>
                <a:pPr marL="1025525" lvl="1" indent="-514350">
                  <a:buFont typeface="+mj-lt"/>
                  <a:buAutoNum type="arabicPeriod"/>
                </a:pPr>
                <a:endParaRPr lang="en-US" sz="2600" b="0" dirty="0" smtClean="0"/>
              </a:p>
              <a:p>
                <a:pPr marL="511175" lvl="1" indent="0">
                  <a:buNone/>
                </a:pPr>
                <a:endParaRPr lang="en-US" sz="2600" b="0" dirty="0" smtClean="0"/>
              </a:p>
              <a:p>
                <a:pPr lvl="1"/>
                <a:endParaRPr lang="en-US" sz="2600" b="0" dirty="0" smtClean="0"/>
              </a:p>
              <a:p>
                <a:pPr lvl="1"/>
                <a:endParaRPr lang="en-US" sz="2600" b="0" dirty="0" smtClean="0"/>
              </a:p>
              <a:p>
                <a:endParaRPr lang="en-US" sz="3200" b="0" dirty="0" smtClean="0"/>
              </a:p>
              <a:p>
                <a:endParaRPr lang="en-US" sz="320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39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conditioning graph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76200" y="1267517"/>
            <a:ext cx="3909378" cy="5220877"/>
            <a:chOff x="867505" y="1320295"/>
            <a:chExt cx="3168955" cy="4789105"/>
          </a:xfrm>
        </p:grpSpPr>
        <p:grpSp>
          <p:nvGrpSpPr>
            <p:cNvPr id="53" name="Group 52"/>
            <p:cNvGrpSpPr/>
            <p:nvPr/>
          </p:nvGrpSpPr>
          <p:grpSpPr>
            <a:xfrm>
              <a:off x="965757" y="1320295"/>
              <a:ext cx="2953778" cy="4048924"/>
              <a:chOff x="957743" y="1324851"/>
              <a:chExt cx="2953778" cy="40489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b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4" name="Oval 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5" name="Rectangle 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5000" r="-3333" b="-740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6" name="Oval 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blipFill rotWithShape="1">
                    <a:blip r:embed="rId5"/>
                    <a:stretch>
                      <a:fillRect l="-3125" r="-625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7" name="Oval 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blipFill rotWithShape="1">
                    <a:blip r:embed="rId6"/>
                    <a:stretch>
                      <a:fillRect l="-1198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8" name="Rectangle 9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7895" r="-5263" b="-740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9" name="Oval 9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blipFill rotWithShape="1">
                    <a:blip r:embed="rId8"/>
                    <a:stretch>
                      <a:fillRect l="-2469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00" name="Rectangle 9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8929" r="-7143" b="-9434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01" name="Rectangle 10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4301" r="-2151" b="-9434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2" name="AutoShape 19"/>
              <p:cNvCxnSpPr>
                <a:cxnSpLocks noChangeShapeType="1"/>
                <a:stCxn id="100" idx="2"/>
                <a:endCxn id="99" idx="0"/>
              </p:cNvCxnSpPr>
              <p:nvPr/>
            </p:nvCxnSpPr>
            <p:spPr bwMode="auto">
              <a:xfrm>
                <a:off x="2471504" y="2362323"/>
                <a:ext cx="59123" cy="2279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03" name="Oval 10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1"/>
                    <a:stretch>
                      <a:fillRect l="-2027" r="-676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04" name="Oval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2"/>
                    <a:stretch>
                      <a:fillRect l="-2027" r="-676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5" name="AutoShape 22"/>
              <p:cNvCxnSpPr>
                <a:cxnSpLocks noChangeShapeType="1"/>
                <a:stCxn id="99" idx="4"/>
                <a:endCxn id="101" idx="0"/>
              </p:cNvCxnSpPr>
              <p:nvPr/>
            </p:nvCxnSpPr>
            <p:spPr bwMode="auto">
              <a:xfrm>
                <a:off x="2530627" y="3023630"/>
                <a:ext cx="32956" cy="2354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AutoShape 23"/>
              <p:cNvCxnSpPr>
                <a:cxnSpLocks noChangeShapeType="1"/>
                <a:stCxn id="101" idx="2"/>
                <a:endCxn id="103" idx="0"/>
              </p:cNvCxnSpPr>
              <p:nvPr/>
            </p:nvCxnSpPr>
            <p:spPr bwMode="auto">
              <a:xfrm flipH="1">
                <a:off x="2559606" y="3548018"/>
                <a:ext cx="3977" cy="2096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" name="AutoShape 24"/>
              <p:cNvCxnSpPr>
                <a:cxnSpLocks noChangeShapeType="1"/>
                <a:stCxn id="118" idx="2"/>
                <a:endCxn id="104" idx="0"/>
              </p:cNvCxnSpPr>
              <p:nvPr/>
            </p:nvCxnSpPr>
            <p:spPr bwMode="auto">
              <a:xfrm flipH="1">
                <a:off x="2559604" y="4737333"/>
                <a:ext cx="1" cy="2030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AutoShape 30"/>
              <p:cNvCxnSpPr>
                <a:cxnSpLocks noChangeShapeType="1"/>
                <a:stCxn id="98" idx="0"/>
                <a:endCxn id="94" idx="3"/>
              </p:cNvCxnSpPr>
              <p:nvPr/>
            </p:nvCxnSpPr>
            <p:spPr bwMode="auto">
              <a:xfrm flipV="1">
                <a:off x="1589676" y="1694770"/>
                <a:ext cx="458119" cy="386948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AutoShape 31"/>
              <p:cNvCxnSpPr>
                <a:cxnSpLocks noChangeShapeType="1"/>
                <a:stCxn id="94" idx="4"/>
                <a:endCxn id="100" idx="0"/>
              </p:cNvCxnSpPr>
              <p:nvPr/>
            </p:nvCxnSpPr>
            <p:spPr bwMode="auto">
              <a:xfrm>
                <a:off x="2452773" y="1758238"/>
                <a:ext cx="18731" cy="3151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" name="AutoShape 32"/>
              <p:cNvCxnSpPr>
                <a:cxnSpLocks noChangeShapeType="1"/>
                <a:stCxn id="94" idx="5"/>
                <a:endCxn id="95" idx="0"/>
              </p:cNvCxnSpPr>
              <p:nvPr/>
            </p:nvCxnSpPr>
            <p:spPr bwMode="auto">
              <a:xfrm>
                <a:off x="2857750" y="1694770"/>
                <a:ext cx="356822" cy="3869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AutoShape 33"/>
              <p:cNvCxnSpPr>
                <a:cxnSpLocks noChangeShapeType="1"/>
                <a:stCxn id="95" idx="2"/>
                <a:endCxn id="96" idx="0"/>
              </p:cNvCxnSpPr>
              <p:nvPr/>
            </p:nvCxnSpPr>
            <p:spPr bwMode="auto">
              <a:xfrm>
                <a:off x="3214572" y="2370643"/>
                <a:ext cx="307635" cy="2099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13" name="Oval 1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blipFill rotWithShape="1">
                    <a:blip r:embed="rId14"/>
                    <a:stretch>
                      <a:fillRect l="-1198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14" name="Rectangle 1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5600" r="-4000" b="-740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5" name="Straight Connector 114"/>
              <p:cNvCxnSpPr>
                <a:stCxn id="98" idx="2"/>
                <a:endCxn id="113" idx="0"/>
              </p:cNvCxnSpPr>
              <p:nvPr/>
            </p:nvCxnSpPr>
            <p:spPr>
              <a:xfrm flipH="1">
                <a:off x="1587898" y="2370643"/>
                <a:ext cx="1778" cy="171421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13" idx="4"/>
                <a:endCxn id="114" idx="0"/>
              </p:cNvCxnSpPr>
              <p:nvPr/>
            </p:nvCxnSpPr>
            <p:spPr>
              <a:xfrm flipH="1">
                <a:off x="1585843" y="2975451"/>
                <a:ext cx="2055" cy="287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14" idx="2"/>
                <a:endCxn id="97" idx="0"/>
              </p:cNvCxnSpPr>
              <p:nvPr/>
            </p:nvCxnSpPr>
            <p:spPr>
              <a:xfrm>
                <a:off x="1585843" y="3551416"/>
                <a:ext cx="2925" cy="217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18" name="Rectangle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3158" r="-1053" b="-754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9" name="Straight Connector 118"/>
              <p:cNvCxnSpPr>
                <a:stCxn id="103" idx="4"/>
                <a:endCxn id="118" idx="0"/>
              </p:cNvCxnSpPr>
              <p:nvPr/>
            </p:nvCxnSpPr>
            <p:spPr>
              <a:xfrm flipH="1">
                <a:off x="2559605" y="4191044"/>
                <a:ext cx="1" cy="2573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𝟑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𝟒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𝟓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𝟕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6" name="Rectangle 1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 l="-5319" b="-754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7" name="Oval 1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blipFill rotWithShape="1">
                    <a:blip r:embed="rId24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8" name="Straight Connector 127"/>
              <p:cNvCxnSpPr>
                <a:stCxn id="97" idx="4"/>
                <a:endCxn id="126" idx="0"/>
              </p:cNvCxnSpPr>
              <p:nvPr/>
            </p:nvCxnSpPr>
            <p:spPr>
              <a:xfrm flipH="1">
                <a:off x="1587897" y="4201886"/>
                <a:ext cx="871" cy="2465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26" idx="2"/>
                <a:endCxn id="127" idx="0"/>
              </p:cNvCxnSpPr>
              <p:nvPr/>
            </p:nvCxnSpPr>
            <p:spPr>
              <a:xfrm>
                <a:off x="1587897" y="4737333"/>
                <a:ext cx="2" cy="2030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𝟔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/>
                <p:cNvSpPr>
                  <a:spLocks noChangeArrowheads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blipFill rotWithShape="1">
                  <a:blip r:embed="rId26"/>
                  <a:stretch>
                    <a:fillRect l="-10000" b="-1800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l="-7407" r="-5556" b="-1509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/>
            <p:cNvCxnSpPr>
              <a:stCxn id="96" idx="5"/>
              <a:endCxn id="55" idx="0"/>
            </p:cNvCxnSpPr>
            <p:nvPr/>
          </p:nvCxnSpPr>
          <p:spPr>
            <a:xfrm>
              <a:off x="3805507" y="2945931"/>
              <a:ext cx="94229" cy="156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5" idx="2"/>
              <a:endCxn id="54" idx="0"/>
            </p:cNvCxnSpPr>
            <p:nvPr/>
          </p:nvCxnSpPr>
          <p:spPr>
            <a:xfrm flipH="1">
              <a:off x="3897249" y="3391452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/>
                <p:cNvSpPr>
                  <a:spLocks noChangeArrowheads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0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58" name="Oval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blipFill rotWithShape="1">
                  <a:blip r:embed="rId28"/>
                  <a:stretch>
                    <a:fillRect l="-11864" b="-15686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l="-7407" r="-5556" b="-1509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/>
            <p:cNvCxnSpPr>
              <a:stCxn id="59" idx="2"/>
              <a:endCxn id="58" idx="0"/>
            </p:cNvCxnSpPr>
            <p:nvPr/>
          </p:nvCxnSpPr>
          <p:spPr>
            <a:xfrm>
              <a:off x="3094857" y="3543462"/>
              <a:ext cx="2689" cy="1579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99" idx="4"/>
              <a:endCxn id="59" idx="0"/>
            </p:cNvCxnSpPr>
            <p:nvPr/>
          </p:nvCxnSpPr>
          <p:spPr>
            <a:xfrm>
              <a:off x="2538641" y="3019074"/>
              <a:ext cx="556216" cy="235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/>
                <p:cNvSpPr>
                  <a:spLocks noChangeArrowheads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62" name="Oval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blipFill rotWithShape="1">
                  <a:blip r:embed="rId30"/>
                  <a:stretch>
                    <a:fillRect l="-10000" b="-17647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l="-9259" r="-3704" b="-1509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>
              <a:stCxn id="63" idx="2"/>
              <a:endCxn id="62" idx="0"/>
            </p:cNvCxnSpPr>
            <p:nvPr/>
          </p:nvCxnSpPr>
          <p:spPr>
            <a:xfrm flipH="1">
              <a:off x="3115394" y="4732776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03" idx="4"/>
              <a:endCxn id="63" idx="0"/>
            </p:cNvCxnSpPr>
            <p:nvPr/>
          </p:nvCxnSpPr>
          <p:spPr>
            <a:xfrm>
              <a:off x="2567620" y="4186488"/>
              <a:ext cx="550261" cy="257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/>
                <p:cNvSpPr>
                  <a:spLocks noChangeArrowheads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66" name="Oval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2"/>
                  <a:stretch>
                    <a:fillRect l="-10000" b="-1800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l="-9434" r="-5660" b="-12963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/>
            <p:cNvCxnSpPr>
              <a:stCxn id="67" idx="2"/>
              <a:endCxn id="66" idx="0"/>
            </p:cNvCxnSpPr>
            <p:nvPr/>
          </p:nvCxnSpPr>
          <p:spPr>
            <a:xfrm flipH="1">
              <a:off x="2567620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04" idx="4"/>
              <a:endCxn id="67" idx="0"/>
            </p:cNvCxnSpPr>
            <p:nvPr/>
          </p:nvCxnSpPr>
          <p:spPr>
            <a:xfrm>
              <a:off x="2567618" y="5369219"/>
              <a:ext cx="3979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Oval 69"/>
                <p:cNvSpPr>
                  <a:spLocks noChangeArrowheads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70" name="Oval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4"/>
                  <a:stretch>
                    <a:fillRect l="-11864" b="-1800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>
                  <a:spLocks noChangeArrowheads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l="-9259" r="-3704" b="-12963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Connector 71"/>
            <p:cNvCxnSpPr>
              <a:stCxn id="71" idx="2"/>
              <a:endCxn id="70" idx="0"/>
            </p:cNvCxnSpPr>
            <p:nvPr/>
          </p:nvCxnSpPr>
          <p:spPr>
            <a:xfrm flipH="1">
              <a:off x="1591933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27" idx="4"/>
              <a:endCxn id="71" idx="0"/>
            </p:cNvCxnSpPr>
            <p:nvPr/>
          </p:nvCxnSpPr>
          <p:spPr>
            <a:xfrm flipH="1">
              <a:off x="1595910" y="5369219"/>
              <a:ext cx="3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/>
                <p:cNvSpPr>
                  <a:spLocks noChangeArrowheads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78" name="Oval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blipFill rotWithShape="1">
                  <a:blip r:embed="rId36"/>
                  <a:stretch>
                    <a:fillRect l="-10169" b="-15686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>
                  <a:spLocks noChangeArrowheads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l="-7407" r="-3704" b="-1509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/>
            <p:cNvCxnSpPr>
              <a:stCxn id="82" idx="2"/>
              <a:endCxn id="78" idx="0"/>
            </p:cNvCxnSpPr>
            <p:nvPr/>
          </p:nvCxnSpPr>
          <p:spPr>
            <a:xfrm flipH="1">
              <a:off x="1034462" y="47327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4"/>
              <a:endCxn id="82" idx="0"/>
            </p:cNvCxnSpPr>
            <p:nvPr/>
          </p:nvCxnSpPr>
          <p:spPr>
            <a:xfrm flipH="1">
              <a:off x="1038439" y="4197330"/>
              <a:ext cx="558343" cy="246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val 86"/>
                <p:cNvSpPr>
                  <a:spLocks noChangeArrowheads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87" name="Oval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blipFill rotWithShape="1">
                  <a:blip r:embed="rId38"/>
                  <a:stretch>
                    <a:fillRect l="-11864" b="-1800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l="-9434" r="-3774" b="-14815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Connector 91"/>
            <p:cNvCxnSpPr>
              <a:stCxn id="89" idx="2"/>
              <a:endCxn id="87" idx="0"/>
            </p:cNvCxnSpPr>
            <p:nvPr/>
          </p:nvCxnSpPr>
          <p:spPr>
            <a:xfrm flipH="1">
              <a:off x="1006716" y="35454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9" idx="0"/>
              <a:endCxn id="113" idx="4"/>
            </p:cNvCxnSpPr>
            <p:nvPr/>
          </p:nvCxnSpPr>
          <p:spPr>
            <a:xfrm flipV="1">
              <a:off x="1010693" y="2970895"/>
              <a:ext cx="585219" cy="2856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5493469" y="2919374"/>
            <a:ext cx="2602125" cy="1247152"/>
            <a:chOff x="6785831" y="3708616"/>
            <a:chExt cx="1809091" cy="8324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Oval 131"/>
                <p:cNvSpPr/>
                <p:nvPr/>
              </p:nvSpPr>
              <p:spPr>
                <a:xfrm>
                  <a:off x="6785831" y="3717983"/>
                  <a:ext cx="264921" cy="27543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Oval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5831" y="3717983"/>
                  <a:ext cx="264921" cy="275438"/>
                </a:xfrm>
                <a:prstGeom prst="ellipse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Oval 132"/>
                <p:cNvSpPr/>
                <p:nvPr/>
              </p:nvSpPr>
              <p:spPr>
                <a:xfrm>
                  <a:off x="7330793" y="3708616"/>
                  <a:ext cx="249315" cy="25675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Oval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0793" y="3708616"/>
                  <a:ext cx="249315" cy="256754"/>
                </a:xfrm>
                <a:prstGeom prst="ellipse">
                  <a:avLst/>
                </a:prstGeom>
                <a:blipFill rotWithShape="1">
                  <a:blip r:embed="rId41"/>
                  <a:stretch>
                    <a:fillRect l="-3279"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Oval 133"/>
                <p:cNvSpPr/>
                <p:nvPr/>
              </p:nvSpPr>
              <p:spPr>
                <a:xfrm>
                  <a:off x="7814369" y="3713950"/>
                  <a:ext cx="249315" cy="25675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Oval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4369" y="3713950"/>
                  <a:ext cx="249315" cy="256754"/>
                </a:xfrm>
                <a:prstGeom prst="ellipse">
                  <a:avLst/>
                </a:prstGeom>
                <a:blipFill rotWithShape="1">
                  <a:blip r:embed="rId42"/>
                  <a:stretch>
                    <a:fillRect l="-3279"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Oval 134"/>
                <p:cNvSpPr/>
                <p:nvPr/>
              </p:nvSpPr>
              <p:spPr>
                <a:xfrm>
                  <a:off x="8298233" y="3714503"/>
                  <a:ext cx="249315" cy="25675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Oval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8233" y="3714503"/>
                  <a:ext cx="249315" cy="256754"/>
                </a:xfrm>
                <a:prstGeom prst="ellipse">
                  <a:avLst/>
                </a:prstGeom>
                <a:blipFill rotWithShape="1">
                  <a:blip r:embed="rId43"/>
                  <a:stretch>
                    <a:fillRect l="-3279" r="-1639"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Oval 135"/>
                <p:cNvSpPr/>
                <p:nvPr/>
              </p:nvSpPr>
              <p:spPr>
                <a:xfrm>
                  <a:off x="6785831" y="4268127"/>
                  <a:ext cx="275293" cy="27235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Oval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5831" y="4268127"/>
                  <a:ext cx="275293" cy="272358"/>
                </a:xfrm>
                <a:prstGeom prst="ellipse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Oval 136"/>
                <p:cNvSpPr/>
                <p:nvPr/>
              </p:nvSpPr>
              <p:spPr>
                <a:xfrm>
                  <a:off x="7302749" y="4262521"/>
                  <a:ext cx="275293" cy="27235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Oval 1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2749" y="4262521"/>
                  <a:ext cx="275293" cy="272358"/>
                </a:xfrm>
                <a:prstGeom prst="ellipse">
                  <a:avLst/>
                </a:prstGeom>
                <a:blipFill rotWithShape="1">
                  <a:blip r:embed="rId45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/>
                <p:cNvSpPr/>
                <p:nvPr/>
              </p:nvSpPr>
              <p:spPr>
                <a:xfrm>
                  <a:off x="7820198" y="4265521"/>
                  <a:ext cx="275293" cy="27235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0198" y="4265521"/>
                  <a:ext cx="275293" cy="272358"/>
                </a:xfrm>
                <a:prstGeom prst="ellipse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Oval 138"/>
                <p:cNvSpPr/>
                <p:nvPr/>
              </p:nvSpPr>
              <p:spPr>
                <a:xfrm>
                  <a:off x="8319629" y="4268680"/>
                  <a:ext cx="275293" cy="27235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Oval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629" y="4268680"/>
                  <a:ext cx="275293" cy="272358"/>
                </a:xfrm>
                <a:prstGeom prst="ellipse">
                  <a:avLst/>
                </a:prstGeom>
                <a:blipFill rotWithShape="1">
                  <a:blip r:embed="rId47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0" name="Straight Arrow Connector 139"/>
            <p:cNvCxnSpPr>
              <a:stCxn id="132" idx="4"/>
              <a:endCxn id="137" idx="0"/>
            </p:cNvCxnSpPr>
            <p:nvPr/>
          </p:nvCxnSpPr>
          <p:spPr>
            <a:xfrm>
              <a:off x="6918292" y="3993421"/>
              <a:ext cx="522104" cy="2691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32" idx="4"/>
              <a:endCxn id="138" idx="0"/>
            </p:cNvCxnSpPr>
            <p:nvPr/>
          </p:nvCxnSpPr>
          <p:spPr>
            <a:xfrm>
              <a:off x="6918292" y="3993421"/>
              <a:ext cx="1039553" cy="2721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132" idx="4"/>
              <a:endCxn id="139" idx="0"/>
            </p:cNvCxnSpPr>
            <p:nvPr/>
          </p:nvCxnSpPr>
          <p:spPr>
            <a:xfrm>
              <a:off x="6918292" y="3993421"/>
              <a:ext cx="1538984" cy="2752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133" idx="4"/>
              <a:endCxn id="136" idx="0"/>
            </p:cNvCxnSpPr>
            <p:nvPr/>
          </p:nvCxnSpPr>
          <p:spPr>
            <a:xfrm flipH="1">
              <a:off x="6923478" y="3965370"/>
              <a:ext cx="531973" cy="3027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33" idx="4"/>
              <a:endCxn id="138" idx="0"/>
            </p:cNvCxnSpPr>
            <p:nvPr/>
          </p:nvCxnSpPr>
          <p:spPr>
            <a:xfrm>
              <a:off x="7455451" y="3965370"/>
              <a:ext cx="502394" cy="300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33" idx="4"/>
              <a:endCxn id="139" idx="0"/>
            </p:cNvCxnSpPr>
            <p:nvPr/>
          </p:nvCxnSpPr>
          <p:spPr>
            <a:xfrm>
              <a:off x="7455451" y="3965370"/>
              <a:ext cx="1001825" cy="3033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4" idx="4"/>
              <a:endCxn id="136" idx="0"/>
            </p:cNvCxnSpPr>
            <p:nvPr/>
          </p:nvCxnSpPr>
          <p:spPr>
            <a:xfrm flipH="1">
              <a:off x="6923478" y="3970704"/>
              <a:ext cx="1015549" cy="2974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4" idx="4"/>
              <a:endCxn id="137" idx="0"/>
            </p:cNvCxnSpPr>
            <p:nvPr/>
          </p:nvCxnSpPr>
          <p:spPr>
            <a:xfrm flipH="1">
              <a:off x="7440396" y="3970704"/>
              <a:ext cx="498631" cy="2918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4" idx="4"/>
              <a:endCxn id="139" idx="0"/>
            </p:cNvCxnSpPr>
            <p:nvPr/>
          </p:nvCxnSpPr>
          <p:spPr>
            <a:xfrm>
              <a:off x="7939027" y="3970704"/>
              <a:ext cx="518249" cy="2979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urved Connector 148"/>
            <p:cNvCxnSpPr>
              <a:stCxn id="135" idx="0"/>
              <a:endCxn id="133" idx="0"/>
            </p:cNvCxnSpPr>
            <p:nvPr/>
          </p:nvCxnSpPr>
          <p:spPr>
            <a:xfrm rot="16200000" flipV="1">
              <a:off x="7936228" y="3227840"/>
              <a:ext cx="5887" cy="967440"/>
            </a:xfrm>
            <a:prstGeom prst="curvedConnector3">
              <a:avLst>
                <a:gd name="adj1" fmla="val 398313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urved Connector 149"/>
            <p:cNvCxnSpPr>
              <a:stCxn id="139" idx="6"/>
              <a:endCxn id="133" idx="0"/>
            </p:cNvCxnSpPr>
            <p:nvPr/>
          </p:nvCxnSpPr>
          <p:spPr>
            <a:xfrm flipH="1" flipV="1">
              <a:off x="7455451" y="3708616"/>
              <a:ext cx="1139471" cy="696243"/>
            </a:xfrm>
            <a:prstGeom prst="curvedConnector4">
              <a:avLst>
                <a:gd name="adj1" fmla="val -20062"/>
                <a:gd name="adj2" fmla="val 13283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5" idx="4"/>
              <a:endCxn id="136" idx="0"/>
            </p:cNvCxnSpPr>
            <p:nvPr/>
          </p:nvCxnSpPr>
          <p:spPr>
            <a:xfrm flipH="1">
              <a:off x="6923478" y="3971257"/>
              <a:ext cx="1499413" cy="2968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5" idx="4"/>
              <a:endCxn id="137" idx="0"/>
            </p:cNvCxnSpPr>
            <p:nvPr/>
          </p:nvCxnSpPr>
          <p:spPr>
            <a:xfrm flipH="1">
              <a:off x="7440396" y="3971257"/>
              <a:ext cx="982495" cy="2912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stCxn id="135" idx="4"/>
              <a:endCxn id="138" idx="0"/>
            </p:cNvCxnSpPr>
            <p:nvPr/>
          </p:nvCxnSpPr>
          <p:spPr>
            <a:xfrm flipH="1">
              <a:off x="7957845" y="3971257"/>
              <a:ext cx="465046" cy="2942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36" idx="6"/>
              <a:endCxn id="137" idx="2"/>
            </p:cNvCxnSpPr>
            <p:nvPr/>
          </p:nvCxnSpPr>
          <p:spPr>
            <a:xfrm flipV="1">
              <a:off x="7061124" y="4398700"/>
              <a:ext cx="241625" cy="560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urved Connector 154"/>
            <p:cNvCxnSpPr>
              <a:stCxn id="136" idx="4"/>
              <a:endCxn id="138" idx="4"/>
            </p:cNvCxnSpPr>
            <p:nvPr/>
          </p:nvCxnSpPr>
          <p:spPr>
            <a:xfrm rot="5400000" flipH="1" flipV="1">
              <a:off x="7439358" y="4021998"/>
              <a:ext cx="2606" cy="1034367"/>
            </a:xfrm>
            <a:prstGeom prst="curvedConnector3">
              <a:avLst>
                <a:gd name="adj1" fmla="val -8772064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urved Connector 155"/>
            <p:cNvCxnSpPr>
              <a:stCxn id="136" idx="4"/>
              <a:endCxn id="139" idx="4"/>
            </p:cNvCxnSpPr>
            <p:nvPr/>
          </p:nvCxnSpPr>
          <p:spPr>
            <a:xfrm rot="16200000" flipH="1">
              <a:off x="7690101" y="3773862"/>
              <a:ext cx="553" cy="1533798"/>
            </a:xfrm>
            <a:prstGeom prst="curvedConnector3">
              <a:avLst>
                <a:gd name="adj1" fmla="val 41438156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stCxn id="137" idx="6"/>
              <a:endCxn id="138" idx="2"/>
            </p:cNvCxnSpPr>
            <p:nvPr/>
          </p:nvCxnSpPr>
          <p:spPr>
            <a:xfrm>
              <a:off x="7578042" y="4398700"/>
              <a:ext cx="242156" cy="3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38" idx="6"/>
              <a:endCxn id="139" idx="2"/>
            </p:cNvCxnSpPr>
            <p:nvPr/>
          </p:nvCxnSpPr>
          <p:spPr>
            <a:xfrm>
              <a:off x="8095491" y="4401700"/>
              <a:ext cx="224138" cy="315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urved Connector 187"/>
            <p:cNvCxnSpPr>
              <a:stCxn id="137" idx="4"/>
              <a:endCxn id="139" idx="4"/>
            </p:cNvCxnSpPr>
            <p:nvPr/>
          </p:nvCxnSpPr>
          <p:spPr>
            <a:xfrm rot="16200000" flipH="1">
              <a:off x="7945757" y="4029518"/>
              <a:ext cx="6159" cy="1016880"/>
            </a:xfrm>
            <a:prstGeom prst="curvedConnector3">
              <a:avLst>
                <a:gd name="adj1" fmla="val 3811642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96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Optimal Order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676498" y="1688833"/>
                <a:ext cx="857350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3200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498" y="1688833"/>
                <a:ext cx="857350" cy="8617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4265681" y="3415174"/>
            <a:ext cx="2587304" cy="1302446"/>
            <a:chOff x="3580098" y="3478895"/>
            <a:chExt cx="2587304" cy="1302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580098" y="4412009"/>
                  <a:ext cx="21131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098" y="4412009"/>
                  <a:ext cx="211314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>
            <a:xfrm flipH="1">
              <a:off x="5410200" y="3478895"/>
              <a:ext cx="366103" cy="85373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922292" y="3525404"/>
              <a:ext cx="22451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" b="1" dirty="0" smtClean="0"/>
                <a:t>Topological sort*</a:t>
              </a:r>
              <a:endParaRPr lang="en-US" sz="1600" b="1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6200" y="1267517"/>
            <a:ext cx="3909378" cy="5220877"/>
            <a:chOff x="867505" y="1320295"/>
            <a:chExt cx="3168955" cy="4789105"/>
          </a:xfrm>
        </p:grpSpPr>
        <p:grpSp>
          <p:nvGrpSpPr>
            <p:cNvPr id="77" name="Group 76"/>
            <p:cNvGrpSpPr/>
            <p:nvPr/>
          </p:nvGrpSpPr>
          <p:grpSpPr>
            <a:xfrm>
              <a:off x="965757" y="1320295"/>
              <a:ext cx="2953778" cy="4048924"/>
              <a:chOff x="957743" y="1324851"/>
              <a:chExt cx="2953778" cy="40489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b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18" name="Oval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80048" y="1324851"/>
                    <a:ext cx="1145449" cy="433387"/>
                  </a:xfrm>
                  <a:prstGeom prst="ellipse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19" name="Rectangle 1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23944" y="2081718"/>
                    <a:ext cx="581255" cy="28892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5000" r="-3333" b="-740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0" name="Oval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132892" y="2580567"/>
                    <a:ext cx="778629" cy="433388"/>
                  </a:xfrm>
                  <a:prstGeom prst="ellipse">
                    <a:avLst/>
                  </a:prstGeom>
                  <a:blipFill rotWithShape="1">
                    <a:blip r:embed="rId6"/>
                    <a:stretch>
                      <a:fillRect l="-3125" r="-625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1" name="Oval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4336" y="3768499"/>
                    <a:ext cx="808864" cy="433387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 l="-1198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2" name="Rectangle 1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11808" y="2081718"/>
                    <a:ext cx="555736" cy="28892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7895" r="-5263" b="-740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3" name="Oval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37309" y="2590243"/>
                    <a:ext cx="786635" cy="433387"/>
                  </a:xfrm>
                  <a:prstGeom prst="ellipse">
                    <a:avLst/>
                  </a:prstGeom>
                  <a:blipFill rotWithShape="1">
                    <a:blip r:embed="rId9"/>
                    <a:stretch>
                      <a:fillRect l="-2469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4" name="Rectangle 1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2073398"/>
                    <a:ext cx="544521" cy="28892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8929" r="-7143" b="-9434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5" name="Rectangle 1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7118" y="3259093"/>
                    <a:ext cx="452929" cy="28892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4301" r="-2151" b="-9434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6" name="AutoShape 19"/>
              <p:cNvCxnSpPr>
                <a:cxnSpLocks noChangeShapeType="1"/>
                <a:stCxn id="124" idx="2"/>
                <a:endCxn id="123" idx="0"/>
              </p:cNvCxnSpPr>
              <p:nvPr/>
            </p:nvCxnSpPr>
            <p:spPr bwMode="auto">
              <a:xfrm>
                <a:off x="2471504" y="2362323"/>
                <a:ext cx="59123" cy="2279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7" name="Oval 1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3" y="3757656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2"/>
                    <a:stretch>
                      <a:fillRect l="-2027" r="-676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28" name="Oval 1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99241" y="4940387"/>
                    <a:ext cx="720725" cy="433388"/>
                  </a:xfrm>
                  <a:prstGeom prst="ellipse">
                    <a:avLst/>
                  </a:prstGeom>
                  <a:blipFill rotWithShape="1">
                    <a:blip r:embed="rId13"/>
                    <a:stretch>
                      <a:fillRect l="-2027" r="-676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9" name="AutoShape 22"/>
              <p:cNvCxnSpPr>
                <a:cxnSpLocks noChangeShapeType="1"/>
                <a:stCxn id="123" idx="4"/>
                <a:endCxn id="125" idx="0"/>
              </p:cNvCxnSpPr>
              <p:nvPr/>
            </p:nvCxnSpPr>
            <p:spPr bwMode="auto">
              <a:xfrm>
                <a:off x="2530627" y="3023630"/>
                <a:ext cx="32956" cy="2354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AutoShape 23"/>
              <p:cNvCxnSpPr>
                <a:cxnSpLocks noChangeShapeType="1"/>
                <a:stCxn id="125" idx="2"/>
                <a:endCxn id="127" idx="0"/>
              </p:cNvCxnSpPr>
              <p:nvPr/>
            </p:nvCxnSpPr>
            <p:spPr bwMode="auto">
              <a:xfrm flipH="1">
                <a:off x="2559606" y="3548018"/>
                <a:ext cx="3977" cy="2096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AutoShape 24"/>
              <p:cNvCxnSpPr>
                <a:cxnSpLocks noChangeShapeType="1"/>
                <a:stCxn id="142" idx="2"/>
                <a:endCxn id="128" idx="0"/>
              </p:cNvCxnSpPr>
              <p:nvPr/>
            </p:nvCxnSpPr>
            <p:spPr bwMode="auto">
              <a:xfrm flipH="1">
                <a:off x="2559604" y="4737333"/>
                <a:ext cx="1" cy="2030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AutoShape 30"/>
              <p:cNvCxnSpPr>
                <a:cxnSpLocks noChangeShapeType="1"/>
                <a:stCxn id="122" idx="0"/>
                <a:endCxn id="118" idx="3"/>
              </p:cNvCxnSpPr>
              <p:nvPr/>
            </p:nvCxnSpPr>
            <p:spPr bwMode="auto">
              <a:xfrm flipV="1">
                <a:off x="1589676" y="1694770"/>
                <a:ext cx="458119" cy="386948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AutoShape 31"/>
              <p:cNvCxnSpPr>
                <a:cxnSpLocks noChangeShapeType="1"/>
                <a:stCxn id="118" idx="4"/>
                <a:endCxn id="124" idx="0"/>
              </p:cNvCxnSpPr>
              <p:nvPr/>
            </p:nvCxnSpPr>
            <p:spPr bwMode="auto">
              <a:xfrm>
                <a:off x="2452773" y="1758238"/>
                <a:ext cx="18731" cy="3151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AutoShape 32"/>
              <p:cNvCxnSpPr>
                <a:cxnSpLocks noChangeShapeType="1"/>
                <a:stCxn id="118" idx="5"/>
                <a:endCxn id="119" idx="0"/>
              </p:cNvCxnSpPr>
              <p:nvPr/>
            </p:nvCxnSpPr>
            <p:spPr bwMode="auto">
              <a:xfrm>
                <a:off x="2857750" y="1694770"/>
                <a:ext cx="356822" cy="3869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AutoShape 33"/>
              <p:cNvCxnSpPr>
                <a:cxnSpLocks noChangeShapeType="1"/>
                <a:stCxn id="119" idx="2"/>
                <a:endCxn id="120" idx="0"/>
              </p:cNvCxnSpPr>
              <p:nvPr/>
            </p:nvCxnSpPr>
            <p:spPr bwMode="auto">
              <a:xfrm>
                <a:off x="3214572" y="2370643"/>
                <a:ext cx="307635" cy="2099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1372" y="1400186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37" name="Oval 1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83045" y="2542064"/>
                    <a:ext cx="809705" cy="433387"/>
                  </a:xfrm>
                  <a:prstGeom prst="ellipse">
                    <a:avLst/>
                  </a:prstGeom>
                  <a:blipFill rotWithShape="1">
                    <a:blip r:embed="rId15"/>
                    <a:stretch>
                      <a:fillRect l="-1198"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38" name="Rectangle 1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82766" y="3262491"/>
                    <a:ext cx="606153" cy="28892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5600" r="-4000" b="-740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9" name="Straight Connector 138"/>
              <p:cNvCxnSpPr>
                <a:stCxn id="122" idx="2"/>
                <a:endCxn id="137" idx="0"/>
              </p:cNvCxnSpPr>
              <p:nvPr/>
            </p:nvCxnSpPr>
            <p:spPr>
              <a:xfrm flipH="1">
                <a:off x="1587898" y="2370643"/>
                <a:ext cx="1778" cy="171421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37" idx="4"/>
                <a:endCxn id="138" idx="0"/>
              </p:cNvCxnSpPr>
              <p:nvPr/>
            </p:nvCxnSpPr>
            <p:spPr>
              <a:xfrm flipH="1">
                <a:off x="1585843" y="2975451"/>
                <a:ext cx="2055" cy="287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38" idx="2"/>
                <a:endCxn id="121" idx="0"/>
              </p:cNvCxnSpPr>
              <p:nvPr/>
            </p:nvCxnSpPr>
            <p:spPr>
              <a:xfrm>
                <a:off x="1585843" y="3551416"/>
                <a:ext cx="2925" cy="217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42" name="Rectangle 1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31152" y="4448408"/>
                    <a:ext cx="456905" cy="28892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3158" r="-1053" b="-754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3" name="Straight Connector 142"/>
              <p:cNvCxnSpPr>
                <a:stCxn id="127" idx="4"/>
                <a:endCxn id="142" idx="0"/>
              </p:cNvCxnSpPr>
              <p:nvPr/>
            </p:nvCxnSpPr>
            <p:spPr>
              <a:xfrm flipH="1">
                <a:off x="2559605" y="4191044"/>
                <a:ext cx="1" cy="2573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7743" y="2607828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2675" y="2597164"/>
                    <a:ext cx="311303" cy="276999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𝟑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4154" y="2650053"/>
                    <a:ext cx="311303" cy="276999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𝟒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757" y="3846692"/>
                    <a:ext cx="311303" cy="276999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𝟓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2615" y="3859478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𝟕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5555" y="4999714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50" name="Rectangle 1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58872" y="4448408"/>
                    <a:ext cx="458049" cy="288925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 l="-5319" b="-7547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51" name="Oval 1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27536" y="4940388"/>
                    <a:ext cx="720725" cy="433387"/>
                  </a:xfrm>
                  <a:prstGeom prst="ellipse">
                    <a:avLst/>
                  </a:prstGeom>
                  <a:blipFill rotWithShape="1">
                    <a:blip r:embed="rId25"/>
                    <a:stretch>
                      <a:fillRect/>
                    </a:stretch>
                  </a:blipFill>
                  <a:ln w="158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2" name="Straight Connector 151"/>
              <p:cNvCxnSpPr>
                <a:stCxn id="121" idx="4"/>
                <a:endCxn id="150" idx="0"/>
              </p:cNvCxnSpPr>
              <p:nvPr/>
            </p:nvCxnSpPr>
            <p:spPr>
              <a:xfrm flipH="1">
                <a:off x="1587897" y="4201886"/>
                <a:ext cx="871" cy="2465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stCxn id="150" idx="2"/>
                <a:endCxn id="151" idx="0"/>
              </p:cNvCxnSpPr>
              <p:nvPr/>
            </p:nvCxnSpPr>
            <p:spPr>
              <a:xfrm>
                <a:off x="1587897" y="4737333"/>
                <a:ext cx="2" cy="2030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/>
                            </a:rPr>
                            <m:t>𝟔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679" y="5018581"/>
                    <a:ext cx="311304" cy="276999"/>
                  </a:xfrm>
                  <a:prstGeom prst="rect">
                    <a:avLst/>
                  </a:prstGeom>
                  <a:blipFill rotWithShape="1"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/>
                <p:cNvSpPr>
                  <a:spLocks noChangeArrowheads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78" name="Oval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58038" y="3521126"/>
                  <a:ext cx="278422" cy="267168"/>
                </a:xfrm>
                <a:prstGeom prst="ellipse">
                  <a:avLst/>
                </a:prstGeom>
                <a:blipFill rotWithShape="1">
                  <a:blip r:embed="rId27"/>
                  <a:stretch>
                    <a:fillRect l="-10000" b="-1800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72006" y="3102527"/>
                  <a:ext cx="255459" cy="288925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l="-7407" r="-5556" b="-1509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Connector 79"/>
            <p:cNvCxnSpPr>
              <a:stCxn id="120" idx="5"/>
              <a:endCxn id="79" idx="0"/>
            </p:cNvCxnSpPr>
            <p:nvPr/>
          </p:nvCxnSpPr>
          <p:spPr>
            <a:xfrm>
              <a:off x="3805507" y="2945931"/>
              <a:ext cx="94229" cy="156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2"/>
              <a:endCxn id="78" idx="0"/>
            </p:cNvCxnSpPr>
            <p:nvPr/>
          </p:nvCxnSpPr>
          <p:spPr>
            <a:xfrm flipH="1">
              <a:off x="3897249" y="3391452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/>
                <p:cNvSpPr>
                  <a:spLocks noChangeArrowheads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0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83" name="Oval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335" y="3701435"/>
                  <a:ext cx="278422" cy="267168"/>
                </a:xfrm>
                <a:prstGeom prst="ellipse">
                  <a:avLst/>
                </a:prstGeom>
                <a:blipFill rotWithShape="1">
                  <a:blip r:embed="rId29"/>
                  <a:stretch>
                    <a:fillRect l="-11864" b="-15686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7127" y="3254537"/>
                  <a:ext cx="255459" cy="288925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l="-7407" r="-5556" b="-1509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Connector 95"/>
            <p:cNvCxnSpPr>
              <a:stCxn id="85" idx="2"/>
              <a:endCxn id="83" idx="0"/>
            </p:cNvCxnSpPr>
            <p:nvPr/>
          </p:nvCxnSpPr>
          <p:spPr>
            <a:xfrm>
              <a:off x="3094857" y="3543462"/>
              <a:ext cx="2689" cy="1579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23" idx="4"/>
              <a:endCxn id="85" idx="0"/>
            </p:cNvCxnSpPr>
            <p:nvPr/>
          </p:nvCxnSpPr>
          <p:spPr>
            <a:xfrm>
              <a:off x="2538641" y="3019074"/>
              <a:ext cx="556216" cy="235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val 97"/>
                <p:cNvSpPr>
                  <a:spLocks noChangeArrowheads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98" name="Oval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6183" y="4862450"/>
                  <a:ext cx="278422" cy="267168"/>
                </a:xfrm>
                <a:prstGeom prst="ellipse">
                  <a:avLst/>
                </a:prstGeom>
                <a:blipFill rotWithShape="1">
                  <a:blip r:embed="rId31"/>
                  <a:stretch>
                    <a:fillRect l="-10000" b="-17647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>
                  <a:spLocks noChangeArrowheads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0151" y="4443851"/>
                  <a:ext cx="255459" cy="288925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l="-9259" r="-3704" b="-1509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Connector 99"/>
            <p:cNvCxnSpPr>
              <a:stCxn id="99" idx="2"/>
              <a:endCxn id="98" idx="0"/>
            </p:cNvCxnSpPr>
            <p:nvPr/>
          </p:nvCxnSpPr>
          <p:spPr>
            <a:xfrm flipH="1">
              <a:off x="3115394" y="4732776"/>
              <a:ext cx="2487" cy="12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27" idx="4"/>
              <a:endCxn id="99" idx="0"/>
            </p:cNvCxnSpPr>
            <p:nvPr/>
          </p:nvCxnSpPr>
          <p:spPr>
            <a:xfrm>
              <a:off x="2567620" y="4186488"/>
              <a:ext cx="550261" cy="257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Oval 101"/>
                <p:cNvSpPr>
                  <a:spLocks noChangeArrowheads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02" name="Oval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28409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3"/>
                  <a:stretch>
                    <a:fillRect l="-10000" b="-1800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3867" y="5470497"/>
                  <a:ext cx="255459" cy="288925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 l="-9434" r="-5660" b="-12963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Straight Connector 103"/>
            <p:cNvCxnSpPr>
              <a:stCxn id="103" idx="2"/>
              <a:endCxn id="102" idx="0"/>
            </p:cNvCxnSpPr>
            <p:nvPr/>
          </p:nvCxnSpPr>
          <p:spPr>
            <a:xfrm flipH="1">
              <a:off x="2567620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28" idx="4"/>
              <a:endCxn id="103" idx="0"/>
            </p:cNvCxnSpPr>
            <p:nvPr/>
          </p:nvCxnSpPr>
          <p:spPr>
            <a:xfrm>
              <a:off x="2567618" y="5369219"/>
              <a:ext cx="3979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/>
                <p:cNvSpPr>
                  <a:spLocks noChangeArrowheads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06" name="Oval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2722" y="5842232"/>
                  <a:ext cx="278422" cy="267168"/>
                </a:xfrm>
                <a:prstGeom prst="ellipse">
                  <a:avLst/>
                </a:prstGeom>
                <a:blipFill rotWithShape="1">
                  <a:blip r:embed="rId35"/>
                  <a:stretch>
                    <a:fillRect l="-11864" b="-1800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/>
                <p:cNvSpPr>
                  <a:spLocks noChangeArrowheads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07" name="Rectangle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68180" y="5470497"/>
                  <a:ext cx="255459" cy="288925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 l="-9259" r="-3704" b="-12963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Connector 107"/>
            <p:cNvCxnSpPr>
              <a:stCxn id="107" idx="2"/>
              <a:endCxn id="106" idx="0"/>
            </p:cNvCxnSpPr>
            <p:nvPr/>
          </p:nvCxnSpPr>
          <p:spPr>
            <a:xfrm flipH="1">
              <a:off x="1591933" y="5759422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51" idx="4"/>
              <a:endCxn id="107" idx="0"/>
            </p:cNvCxnSpPr>
            <p:nvPr/>
          </p:nvCxnSpPr>
          <p:spPr>
            <a:xfrm flipH="1">
              <a:off x="1595910" y="5369219"/>
              <a:ext cx="3" cy="101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Oval 109"/>
                <p:cNvSpPr>
                  <a:spLocks noChangeArrowheads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10" name="Oval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5251" y="4815587"/>
                  <a:ext cx="278422" cy="267168"/>
                </a:xfrm>
                <a:prstGeom prst="ellipse">
                  <a:avLst/>
                </a:prstGeom>
                <a:blipFill rotWithShape="1">
                  <a:blip r:embed="rId37"/>
                  <a:stretch>
                    <a:fillRect l="-10169" b="-15686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/>
                <p:cNvSpPr>
                  <a:spLocks noChangeArrowheads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11" name="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0709" y="4443852"/>
                  <a:ext cx="255459" cy="288925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 l="-7407" r="-3704" b="-1509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Connector 111"/>
            <p:cNvCxnSpPr>
              <a:stCxn id="111" idx="2"/>
              <a:endCxn id="110" idx="0"/>
            </p:cNvCxnSpPr>
            <p:nvPr/>
          </p:nvCxnSpPr>
          <p:spPr>
            <a:xfrm flipH="1">
              <a:off x="1034462" y="47327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21" idx="4"/>
              <a:endCxn id="111" idx="0"/>
            </p:cNvCxnSpPr>
            <p:nvPr/>
          </p:nvCxnSpPr>
          <p:spPr>
            <a:xfrm flipH="1">
              <a:off x="1038439" y="4197330"/>
              <a:ext cx="558343" cy="246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Oval 113"/>
                <p:cNvSpPr>
                  <a:spLocks noChangeArrowheads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solidFill>
                  <a:schemeClr val="tx1">
                    <a:alpha val="44000"/>
                  </a:schemeClr>
                </a:soli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14" name="Oval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7505" y="3628287"/>
                  <a:ext cx="278422" cy="267168"/>
                </a:xfrm>
                <a:prstGeom prst="ellipse">
                  <a:avLst/>
                </a:prstGeom>
                <a:blipFill rotWithShape="1">
                  <a:blip r:embed="rId39"/>
                  <a:stretch>
                    <a:fillRect l="-11864" b="-18000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>
                  <a:spLocks noChangeArrowheads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solidFill>
                  <a:schemeClr val="tx1">
                    <a:alpha val="44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2963" y="3256552"/>
                  <a:ext cx="255459" cy="288925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l="-9434" r="-3774" b="-14815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Straight Connector 115"/>
            <p:cNvCxnSpPr>
              <a:stCxn id="115" idx="2"/>
              <a:endCxn id="114" idx="0"/>
            </p:cNvCxnSpPr>
            <p:nvPr/>
          </p:nvCxnSpPr>
          <p:spPr>
            <a:xfrm flipH="1">
              <a:off x="1006716" y="354547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  <a:endCxn id="137" idx="4"/>
            </p:cNvCxnSpPr>
            <p:nvPr/>
          </p:nvCxnSpPr>
          <p:spPr>
            <a:xfrm flipV="1">
              <a:off x="1010693" y="2970895"/>
              <a:ext cx="585219" cy="2856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5616285" y="1407386"/>
            <a:ext cx="2602125" cy="1247152"/>
            <a:chOff x="6785831" y="3708616"/>
            <a:chExt cx="1809091" cy="8324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Oval 155"/>
                <p:cNvSpPr/>
                <p:nvPr/>
              </p:nvSpPr>
              <p:spPr>
                <a:xfrm>
                  <a:off x="6785831" y="3717983"/>
                  <a:ext cx="264921" cy="27543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Oval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5831" y="3717983"/>
                  <a:ext cx="264921" cy="275438"/>
                </a:xfrm>
                <a:prstGeom prst="ellipse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/>
                <p:cNvSpPr/>
                <p:nvPr/>
              </p:nvSpPr>
              <p:spPr>
                <a:xfrm>
                  <a:off x="7330793" y="3708616"/>
                  <a:ext cx="249315" cy="25675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Oval 1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0793" y="3708616"/>
                  <a:ext cx="249315" cy="256754"/>
                </a:xfrm>
                <a:prstGeom prst="ellipse">
                  <a:avLst/>
                </a:prstGeom>
                <a:blipFill rotWithShape="1">
                  <a:blip r:embed="rId42"/>
                  <a:stretch>
                    <a:fillRect l="-3279"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Oval 157"/>
                <p:cNvSpPr/>
                <p:nvPr/>
              </p:nvSpPr>
              <p:spPr>
                <a:xfrm>
                  <a:off x="7814369" y="3713950"/>
                  <a:ext cx="249315" cy="25675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8" name="Oval 1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4369" y="3713950"/>
                  <a:ext cx="249315" cy="256754"/>
                </a:xfrm>
                <a:prstGeom prst="ellipse">
                  <a:avLst/>
                </a:prstGeom>
                <a:blipFill rotWithShape="1">
                  <a:blip r:embed="rId43"/>
                  <a:stretch>
                    <a:fillRect l="-3279"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Oval 158"/>
                <p:cNvSpPr/>
                <p:nvPr/>
              </p:nvSpPr>
              <p:spPr>
                <a:xfrm>
                  <a:off x="8298233" y="3714503"/>
                  <a:ext cx="249315" cy="25675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Oval 1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8233" y="3714503"/>
                  <a:ext cx="249315" cy="256754"/>
                </a:xfrm>
                <a:prstGeom prst="ellipse">
                  <a:avLst/>
                </a:prstGeom>
                <a:blipFill rotWithShape="1">
                  <a:blip r:embed="rId44"/>
                  <a:stretch>
                    <a:fillRect l="-3279" r="-1639"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Oval 159"/>
                <p:cNvSpPr/>
                <p:nvPr/>
              </p:nvSpPr>
              <p:spPr>
                <a:xfrm>
                  <a:off x="6785831" y="4268127"/>
                  <a:ext cx="275293" cy="27235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Oval 1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5831" y="4268127"/>
                  <a:ext cx="275293" cy="272358"/>
                </a:xfrm>
                <a:prstGeom prst="ellipse">
                  <a:avLst/>
                </a:prstGeom>
                <a:blipFill rotWithShape="1">
                  <a:blip r:embed="rId45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Oval 160"/>
                <p:cNvSpPr/>
                <p:nvPr/>
              </p:nvSpPr>
              <p:spPr>
                <a:xfrm>
                  <a:off x="7302749" y="4262521"/>
                  <a:ext cx="275293" cy="27235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1" name="Oval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2749" y="4262521"/>
                  <a:ext cx="275293" cy="272358"/>
                </a:xfrm>
                <a:prstGeom prst="ellipse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Oval 161"/>
                <p:cNvSpPr/>
                <p:nvPr/>
              </p:nvSpPr>
              <p:spPr>
                <a:xfrm>
                  <a:off x="7820198" y="4265521"/>
                  <a:ext cx="275293" cy="27235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2" name="Oval 1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0198" y="4265521"/>
                  <a:ext cx="275293" cy="272358"/>
                </a:xfrm>
                <a:prstGeom prst="ellipse">
                  <a:avLst/>
                </a:prstGeom>
                <a:blipFill rotWithShape="1">
                  <a:blip r:embed="rId47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Oval 162"/>
                <p:cNvSpPr/>
                <p:nvPr/>
              </p:nvSpPr>
              <p:spPr>
                <a:xfrm>
                  <a:off x="8319629" y="4268680"/>
                  <a:ext cx="275293" cy="27235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</m:t>
                            </m:r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3" name="Oval 1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629" y="4268680"/>
                  <a:ext cx="275293" cy="272358"/>
                </a:xfrm>
                <a:prstGeom prst="ellipse">
                  <a:avLst/>
                </a:prstGeom>
                <a:blipFill rotWithShape="1">
                  <a:blip r:embed="rId48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4" name="Straight Arrow Connector 163"/>
            <p:cNvCxnSpPr>
              <a:stCxn id="156" idx="4"/>
              <a:endCxn id="161" idx="0"/>
            </p:cNvCxnSpPr>
            <p:nvPr/>
          </p:nvCxnSpPr>
          <p:spPr>
            <a:xfrm>
              <a:off x="6918292" y="3993421"/>
              <a:ext cx="522104" cy="2691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56" idx="4"/>
              <a:endCxn id="162" idx="0"/>
            </p:cNvCxnSpPr>
            <p:nvPr/>
          </p:nvCxnSpPr>
          <p:spPr>
            <a:xfrm>
              <a:off x="6918292" y="3993421"/>
              <a:ext cx="1039553" cy="2721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56" idx="4"/>
              <a:endCxn id="163" idx="0"/>
            </p:cNvCxnSpPr>
            <p:nvPr/>
          </p:nvCxnSpPr>
          <p:spPr>
            <a:xfrm>
              <a:off x="6918292" y="3993421"/>
              <a:ext cx="1538984" cy="2752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157" idx="4"/>
              <a:endCxn id="160" idx="0"/>
            </p:cNvCxnSpPr>
            <p:nvPr/>
          </p:nvCxnSpPr>
          <p:spPr>
            <a:xfrm flipH="1">
              <a:off x="6923478" y="3965370"/>
              <a:ext cx="531973" cy="3027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stCxn id="157" idx="4"/>
              <a:endCxn id="162" idx="0"/>
            </p:cNvCxnSpPr>
            <p:nvPr/>
          </p:nvCxnSpPr>
          <p:spPr>
            <a:xfrm>
              <a:off x="7455451" y="3965370"/>
              <a:ext cx="502394" cy="300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stCxn id="157" idx="4"/>
              <a:endCxn id="163" idx="0"/>
            </p:cNvCxnSpPr>
            <p:nvPr/>
          </p:nvCxnSpPr>
          <p:spPr>
            <a:xfrm>
              <a:off x="7455451" y="3965370"/>
              <a:ext cx="1001825" cy="3033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58" idx="4"/>
              <a:endCxn id="160" idx="0"/>
            </p:cNvCxnSpPr>
            <p:nvPr/>
          </p:nvCxnSpPr>
          <p:spPr>
            <a:xfrm flipH="1">
              <a:off x="6923478" y="3970704"/>
              <a:ext cx="1015549" cy="2974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58" idx="4"/>
              <a:endCxn id="161" idx="0"/>
            </p:cNvCxnSpPr>
            <p:nvPr/>
          </p:nvCxnSpPr>
          <p:spPr>
            <a:xfrm flipH="1">
              <a:off x="7440396" y="3970704"/>
              <a:ext cx="498631" cy="2918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158" idx="4"/>
              <a:endCxn id="163" idx="0"/>
            </p:cNvCxnSpPr>
            <p:nvPr/>
          </p:nvCxnSpPr>
          <p:spPr>
            <a:xfrm>
              <a:off x="7939027" y="3970704"/>
              <a:ext cx="518249" cy="2979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urved Connector 172"/>
            <p:cNvCxnSpPr>
              <a:stCxn id="159" idx="0"/>
              <a:endCxn id="157" idx="0"/>
            </p:cNvCxnSpPr>
            <p:nvPr/>
          </p:nvCxnSpPr>
          <p:spPr>
            <a:xfrm rot="16200000" flipV="1">
              <a:off x="7936228" y="3227840"/>
              <a:ext cx="5887" cy="967440"/>
            </a:xfrm>
            <a:prstGeom prst="curvedConnector3">
              <a:avLst>
                <a:gd name="adj1" fmla="val 398313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urved Connector 173"/>
            <p:cNvCxnSpPr>
              <a:stCxn id="163" idx="6"/>
              <a:endCxn id="157" idx="0"/>
            </p:cNvCxnSpPr>
            <p:nvPr/>
          </p:nvCxnSpPr>
          <p:spPr>
            <a:xfrm flipH="1" flipV="1">
              <a:off x="7455451" y="3708616"/>
              <a:ext cx="1139471" cy="696243"/>
            </a:xfrm>
            <a:prstGeom prst="curvedConnector4">
              <a:avLst>
                <a:gd name="adj1" fmla="val -20062"/>
                <a:gd name="adj2" fmla="val 13283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59" idx="4"/>
              <a:endCxn id="160" idx="0"/>
            </p:cNvCxnSpPr>
            <p:nvPr/>
          </p:nvCxnSpPr>
          <p:spPr>
            <a:xfrm flipH="1">
              <a:off x="6923478" y="3971257"/>
              <a:ext cx="1499413" cy="2968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59" idx="4"/>
              <a:endCxn id="161" idx="0"/>
            </p:cNvCxnSpPr>
            <p:nvPr/>
          </p:nvCxnSpPr>
          <p:spPr>
            <a:xfrm flipH="1">
              <a:off x="7440396" y="3971257"/>
              <a:ext cx="982495" cy="2912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59" idx="4"/>
              <a:endCxn id="162" idx="0"/>
            </p:cNvCxnSpPr>
            <p:nvPr/>
          </p:nvCxnSpPr>
          <p:spPr>
            <a:xfrm flipH="1">
              <a:off x="7957845" y="3971257"/>
              <a:ext cx="465046" cy="2942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stCxn id="160" idx="6"/>
              <a:endCxn id="161" idx="2"/>
            </p:cNvCxnSpPr>
            <p:nvPr/>
          </p:nvCxnSpPr>
          <p:spPr>
            <a:xfrm flipV="1">
              <a:off x="7061124" y="4398700"/>
              <a:ext cx="241625" cy="560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urved Connector 178"/>
            <p:cNvCxnSpPr>
              <a:stCxn id="160" idx="4"/>
              <a:endCxn id="162" idx="4"/>
            </p:cNvCxnSpPr>
            <p:nvPr/>
          </p:nvCxnSpPr>
          <p:spPr>
            <a:xfrm rot="5400000" flipH="1" flipV="1">
              <a:off x="7439358" y="4021998"/>
              <a:ext cx="2606" cy="1034367"/>
            </a:xfrm>
            <a:prstGeom prst="curvedConnector3">
              <a:avLst>
                <a:gd name="adj1" fmla="val -8772064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urved Connector 179"/>
            <p:cNvCxnSpPr>
              <a:stCxn id="160" idx="4"/>
              <a:endCxn id="163" idx="4"/>
            </p:cNvCxnSpPr>
            <p:nvPr/>
          </p:nvCxnSpPr>
          <p:spPr>
            <a:xfrm rot="16200000" flipH="1">
              <a:off x="7690101" y="3773862"/>
              <a:ext cx="553" cy="1533798"/>
            </a:xfrm>
            <a:prstGeom prst="curvedConnector3">
              <a:avLst>
                <a:gd name="adj1" fmla="val 41438156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>
              <a:stCxn id="161" idx="6"/>
              <a:endCxn id="162" idx="2"/>
            </p:cNvCxnSpPr>
            <p:nvPr/>
          </p:nvCxnSpPr>
          <p:spPr>
            <a:xfrm>
              <a:off x="7578042" y="4398700"/>
              <a:ext cx="242156" cy="3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>
              <a:stCxn id="162" idx="6"/>
              <a:endCxn id="163" idx="2"/>
            </p:cNvCxnSpPr>
            <p:nvPr/>
          </p:nvCxnSpPr>
          <p:spPr>
            <a:xfrm>
              <a:off x="8095491" y="4401700"/>
              <a:ext cx="224138" cy="315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urved Connector 182"/>
            <p:cNvCxnSpPr>
              <a:stCxn id="161" idx="4"/>
              <a:endCxn id="163" idx="4"/>
            </p:cNvCxnSpPr>
            <p:nvPr/>
          </p:nvCxnSpPr>
          <p:spPr>
            <a:xfrm rot="16200000" flipH="1">
              <a:off x="7945757" y="4029518"/>
              <a:ext cx="6159" cy="1016880"/>
            </a:xfrm>
            <a:prstGeom prst="curvedConnector3">
              <a:avLst>
                <a:gd name="adj1" fmla="val 3811642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378824" y="4030658"/>
            <a:ext cx="1885979" cy="2263656"/>
            <a:chOff x="6378824" y="4030658"/>
            <a:chExt cx="1885979" cy="2263656"/>
          </a:xfrm>
        </p:grpSpPr>
        <p:cxnSp>
          <p:nvCxnSpPr>
            <p:cNvPr id="75" name="Straight Arrow Connector 74"/>
            <p:cNvCxnSpPr>
              <a:stCxn id="43" idx="3"/>
            </p:cNvCxnSpPr>
            <p:nvPr/>
          </p:nvCxnSpPr>
          <p:spPr>
            <a:xfrm>
              <a:off x="6378824" y="4532954"/>
              <a:ext cx="923240" cy="13973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" name="Group 183"/>
            <p:cNvGrpSpPr/>
            <p:nvPr/>
          </p:nvGrpSpPr>
          <p:grpSpPr>
            <a:xfrm>
              <a:off x="6848963" y="4030658"/>
              <a:ext cx="1415840" cy="2263656"/>
              <a:chOff x="4579214" y="3733800"/>
              <a:chExt cx="1415840" cy="22636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Oval 184"/>
                  <p:cNvSpPr/>
                  <p:nvPr/>
                </p:nvSpPr>
                <p:spPr>
                  <a:xfrm>
                    <a:off x="5473428" y="3733800"/>
                    <a:ext cx="337700" cy="299063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Oval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3428" y="3733800"/>
                    <a:ext cx="337700" cy="299063"/>
                  </a:xfrm>
                  <a:prstGeom prst="ellipse">
                    <a:avLst/>
                  </a:prstGeom>
                  <a:blipFill rotWithShape="1">
                    <a:blip r:embed="rId49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6" name="Rectangle 185"/>
              <p:cNvSpPr/>
              <p:nvPr/>
            </p:nvSpPr>
            <p:spPr>
              <a:xfrm>
                <a:off x="5786622" y="4328261"/>
                <a:ext cx="208432" cy="133135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7" name="Straight Connector 186"/>
              <p:cNvCxnSpPr>
                <a:stCxn id="185" idx="4"/>
                <a:endCxn id="186" idx="0"/>
              </p:cNvCxnSpPr>
              <p:nvPr/>
            </p:nvCxnSpPr>
            <p:spPr>
              <a:xfrm>
                <a:off x="5642278" y="4032863"/>
                <a:ext cx="248560" cy="295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Oval 187"/>
                  <p:cNvSpPr/>
                  <p:nvPr/>
                </p:nvSpPr>
                <p:spPr>
                  <a:xfrm>
                    <a:off x="5185446" y="4271231"/>
                    <a:ext cx="337700" cy="299063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Oval 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5446" y="4271231"/>
                    <a:ext cx="337700" cy="299063"/>
                  </a:xfrm>
                  <a:prstGeom prst="ellipse">
                    <a:avLst/>
                  </a:prstGeom>
                  <a:blipFill rotWithShape="1">
                    <a:blip r:embed="rId50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9" name="Straight Connector 188"/>
              <p:cNvCxnSpPr>
                <a:stCxn id="185" idx="4"/>
                <a:endCxn id="188" idx="0"/>
              </p:cNvCxnSpPr>
              <p:nvPr/>
            </p:nvCxnSpPr>
            <p:spPr>
              <a:xfrm flipH="1">
                <a:off x="5354297" y="4032863"/>
                <a:ext cx="287982" cy="238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Rectangle 189"/>
              <p:cNvSpPr/>
              <p:nvPr/>
            </p:nvSpPr>
            <p:spPr>
              <a:xfrm>
                <a:off x="5410857" y="4856464"/>
                <a:ext cx="190110" cy="133135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1" name="Straight Connector 190"/>
              <p:cNvCxnSpPr>
                <a:stCxn id="188" idx="4"/>
                <a:endCxn id="190" idx="0"/>
              </p:cNvCxnSpPr>
              <p:nvPr/>
            </p:nvCxnSpPr>
            <p:spPr>
              <a:xfrm>
                <a:off x="5354297" y="4570294"/>
                <a:ext cx="151616" cy="2861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Oval 191"/>
                  <p:cNvSpPr/>
                  <p:nvPr/>
                </p:nvSpPr>
                <p:spPr>
                  <a:xfrm>
                    <a:off x="4904307" y="4780174"/>
                    <a:ext cx="337700" cy="299063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Oval 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4307" y="4780174"/>
                    <a:ext cx="337700" cy="299063"/>
                  </a:xfrm>
                  <a:prstGeom prst="ellipse">
                    <a:avLst/>
                  </a:prstGeom>
                  <a:blipFill rotWithShape="1">
                    <a:blip r:embed="rId51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3" name="Straight Connector 192"/>
              <p:cNvCxnSpPr>
                <a:stCxn id="188" idx="4"/>
                <a:endCxn id="192" idx="0"/>
              </p:cNvCxnSpPr>
              <p:nvPr/>
            </p:nvCxnSpPr>
            <p:spPr>
              <a:xfrm flipH="1">
                <a:off x="5073158" y="4570294"/>
                <a:ext cx="281139" cy="20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Rectangle 193"/>
              <p:cNvSpPr/>
              <p:nvPr/>
            </p:nvSpPr>
            <p:spPr>
              <a:xfrm>
                <a:off x="5205501" y="5369404"/>
                <a:ext cx="190110" cy="133135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Connector 194"/>
              <p:cNvCxnSpPr>
                <a:stCxn id="192" idx="4"/>
                <a:endCxn id="194" idx="0"/>
              </p:cNvCxnSpPr>
              <p:nvPr/>
            </p:nvCxnSpPr>
            <p:spPr>
              <a:xfrm>
                <a:off x="5073158" y="5079237"/>
                <a:ext cx="227398" cy="2901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Oval 195"/>
                  <p:cNvSpPr/>
                  <p:nvPr/>
                </p:nvSpPr>
                <p:spPr>
                  <a:xfrm>
                    <a:off x="4675347" y="5303661"/>
                    <a:ext cx="337700" cy="299063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Oval 8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5347" y="5303661"/>
                    <a:ext cx="337700" cy="299063"/>
                  </a:xfrm>
                  <a:prstGeom prst="ellipse">
                    <a:avLst/>
                  </a:prstGeom>
                  <a:blipFill rotWithShape="1">
                    <a:blip r:embed="rId52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7" name="Straight Connector 196"/>
              <p:cNvCxnSpPr>
                <a:stCxn id="192" idx="4"/>
                <a:endCxn id="196" idx="0"/>
              </p:cNvCxnSpPr>
              <p:nvPr/>
            </p:nvCxnSpPr>
            <p:spPr>
              <a:xfrm flipH="1">
                <a:off x="4844198" y="5079237"/>
                <a:ext cx="228960" cy="2244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>
                <a:stCxn id="196" idx="4"/>
                <a:endCxn id="201" idx="0"/>
              </p:cNvCxnSpPr>
              <p:nvPr/>
            </p:nvCxnSpPr>
            <p:spPr>
              <a:xfrm flipH="1">
                <a:off x="4674269" y="5602724"/>
                <a:ext cx="169928" cy="2615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Rectangle 198"/>
              <p:cNvSpPr/>
              <p:nvPr/>
            </p:nvSpPr>
            <p:spPr>
              <a:xfrm>
                <a:off x="4919183" y="5852598"/>
                <a:ext cx="190110" cy="133135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0" name="Straight Connector 199"/>
              <p:cNvCxnSpPr>
                <a:stCxn id="196" idx="4"/>
                <a:endCxn id="199" idx="0"/>
              </p:cNvCxnSpPr>
              <p:nvPr/>
            </p:nvCxnSpPr>
            <p:spPr>
              <a:xfrm>
                <a:off x="4844198" y="5602724"/>
                <a:ext cx="170040" cy="2498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Rectangle 200"/>
              <p:cNvSpPr/>
              <p:nvPr/>
            </p:nvSpPr>
            <p:spPr>
              <a:xfrm>
                <a:off x="4579214" y="5864321"/>
                <a:ext cx="190110" cy="133135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06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8801099" cy="965730"/>
          </a:xfrm>
        </p:spPr>
        <p:txBody>
          <a:bodyPr/>
          <a:lstStyle/>
          <a:p>
            <a:pPr algn="ctr"/>
            <a:r>
              <a:rPr lang="en-US" dirty="0" smtClean="0"/>
              <a:t>The virtue of DAGS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812" y="1295400"/>
                <a:ext cx="8838406" cy="5360458"/>
              </a:xfrm>
            </p:spPr>
            <p:txBody>
              <a:bodyPr/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is a DAG </a:t>
                </a:r>
                <a:r>
                  <a:rPr lang="en-US" sz="2800" dirty="0" smtClean="0"/>
                  <a:t>then each variable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appears at most once in the corresponding tree-CPT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 tree-CPT contains 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internal nodes.</a:t>
                </a:r>
              </a:p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is a DAG then tree-node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has a tree-CPT with 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terminal nodes representing a mutual exclusive and exhaustive set of valid assignments.</a:t>
                </a:r>
              </a:p>
              <a:p>
                <a:r>
                  <a:rPr lang="en-US" sz="2800" b="1" dirty="0" smtClean="0">
                    <a:solidFill>
                      <a:schemeClr val="accent3"/>
                    </a:solidFill>
                  </a:rPr>
                  <a:t>Formulas represented by trees with a DAG at each node can be solved in PTIME.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812" y="1295400"/>
                <a:ext cx="8838406" cy="5360458"/>
              </a:xfrm>
              <a:blipFill rotWithShape="1">
                <a:blip r:embed="rId2"/>
                <a:stretch>
                  <a:fillRect l="-1517" t="-1479" r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0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DBJT as special case</a:t>
            </a:r>
            <a:br>
              <a:rPr lang="en-US" dirty="0" smtClean="0"/>
            </a:br>
            <a:r>
              <a:rPr lang="en-US" sz="2000" dirty="0"/>
              <a:t>(</a:t>
            </a:r>
            <a:r>
              <a:rPr lang="en-US" sz="2000" dirty="0" err="1"/>
              <a:t>Kenig,Gal,Strichman</a:t>
            </a:r>
            <a:r>
              <a:rPr lang="en-US" sz="2000" dirty="0"/>
              <a:t> ’13, </a:t>
            </a:r>
            <a:r>
              <a:rPr lang="en-US" sz="2000" dirty="0" err="1"/>
              <a:t>Capelli</a:t>
            </a:r>
            <a:r>
              <a:rPr lang="en-US" sz="2000" dirty="0"/>
              <a:t>, Durand, </a:t>
            </a:r>
            <a:r>
              <a:rPr lang="en-US" sz="2000" dirty="0" err="1"/>
              <a:t>Mengel</a:t>
            </a:r>
            <a:r>
              <a:rPr lang="en-US" sz="2000" dirty="0"/>
              <a:t> ‘14)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61950" y="1139220"/>
                <a:ext cx="4953000" cy="1826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=(</m:t>
                      </m:r>
                      <m:acc>
                        <m:accPr>
                          <m:chr m:val="̅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1600" i="1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=(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acc>
                      <m:r>
                        <a:rPr lang="en-US" sz="1600" i="1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=(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acc>
                      <m:r>
                        <a:rPr lang="en-US" sz="1600" i="1">
                          <a:latin typeface="Cambria Math"/>
                          <a:ea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acc>
                      <m:r>
                        <a:rPr lang="en-US" sz="1600" i="1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=(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=(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=(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=(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acc>
                      <m:r>
                        <a:rPr lang="en-US" sz="1600" i="1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950" y="1139220"/>
                <a:ext cx="4953000" cy="1826782"/>
              </a:xfrm>
              <a:prstGeom prst="rect">
                <a:avLst/>
              </a:prstGeom>
              <a:blipFill rotWithShape="1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58745" y="1291646"/>
            <a:ext cx="5579984" cy="3235671"/>
            <a:chOff x="260712" y="2621421"/>
            <a:chExt cx="5579984" cy="32356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2034271" y="2621421"/>
                  <a:ext cx="1578742" cy="49833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4271" y="2621421"/>
                  <a:ext cx="1578742" cy="498339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401866" y="3538010"/>
                  <a:ext cx="953124" cy="43604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866" y="3538010"/>
                  <a:ext cx="953124" cy="436047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>
                <a:xfrm>
                  <a:off x="3963842" y="3538010"/>
                  <a:ext cx="978915" cy="43604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3842" y="3538010"/>
                  <a:ext cx="978915" cy="436047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508640" y="4495533"/>
                  <a:ext cx="953124" cy="43604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640" y="4495533"/>
                  <a:ext cx="953124" cy="436047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3320641" y="4534688"/>
                  <a:ext cx="953124" cy="43604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0641" y="4534688"/>
                  <a:ext cx="953124" cy="436047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4887572" y="4534688"/>
                  <a:ext cx="953124" cy="43604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7572" y="4534688"/>
                  <a:ext cx="953124" cy="436047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2272139" y="4502420"/>
                  <a:ext cx="633717" cy="43604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2139" y="4502420"/>
                  <a:ext cx="633717" cy="436047"/>
                </a:xfrm>
                <a:prstGeom prst="ellipse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>
              <a:stCxn id="9" idx="0"/>
              <a:endCxn id="7" idx="4"/>
            </p:cNvCxnSpPr>
            <p:nvPr/>
          </p:nvCxnSpPr>
          <p:spPr>
            <a:xfrm flipV="1">
              <a:off x="985202" y="3974057"/>
              <a:ext cx="893226" cy="52147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0"/>
              <a:endCxn id="7" idx="4"/>
            </p:cNvCxnSpPr>
            <p:nvPr/>
          </p:nvCxnSpPr>
          <p:spPr>
            <a:xfrm flipH="1" flipV="1">
              <a:off x="1878428" y="3974057"/>
              <a:ext cx="710570" cy="52836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0"/>
              <a:endCxn id="8" idx="4"/>
            </p:cNvCxnSpPr>
            <p:nvPr/>
          </p:nvCxnSpPr>
          <p:spPr>
            <a:xfrm flipV="1">
              <a:off x="3797203" y="3974057"/>
              <a:ext cx="656097" cy="56063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0"/>
              <a:endCxn id="8" idx="4"/>
            </p:cNvCxnSpPr>
            <p:nvPr/>
          </p:nvCxnSpPr>
          <p:spPr>
            <a:xfrm flipH="1" flipV="1">
              <a:off x="4453300" y="3974057"/>
              <a:ext cx="910835" cy="56063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0"/>
              <a:endCxn id="6" idx="4"/>
            </p:cNvCxnSpPr>
            <p:nvPr/>
          </p:nvCxnSpPr>
          <p:spPr>
            <a:xfrm flipV="1">
              <a:off x="1878429" y="3119760"/>
              <a:ext cx="945213" cy="4182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0"/>
              <a:endCxn id="6" idx="4"/>
            </p:cNvCxnSpPr>
            <p:nvPr/>
          </p:nvCxnSpPr>
          <p:spPr>
            <a:xfrm flipH="1" flipV="1">
              <a:off x="2823642" y="3119760"/>
              <a:ext cx="1629658" cy="4182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773585" y="2716701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3585" y="2716701"/>
                  <a:ext cx="324128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136262" y="3593136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262" y="3593136"/>
                  <a:ext cx="324128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702538" y="3605072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0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2538" y="3605072"/>
                  <a:ext cx="324128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60712" y="4566556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0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2" y="4566556"/>
                  <a:ext cx="324128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043796" y="4569481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0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796" y="4569481"/>
                  <a:ext cx="324128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086673" y="4603530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0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673" y="4603530"/>
                  <a:ext cx="324128" cy="30777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666323" y="4592689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0" smtClean="0">
                            <a:latin typeface="Cambria Math"/>
                          </a:rPr>
                          <m:t>7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6323" y="4592689"/>
                  <a:ext cx="324128" cy="30777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2677217" y="3943003"/>
                  <a:ext cx="278422" cy="2671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26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77217" y="3943003"/>
                  <a:ext cx="278422" cy="267168"/>
                </a:xfrm>
                <a:prstGeom prst="ellipse">
                  <a:avLst/>
                </a:prstGeom>
                <a:blipFill rotWithShape="1">
                  <a:blip r:embed="rId17"/>
                  <a:stretch>
                    <a:fillRect l="-14583" b="-12766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692675" y="3571268"/>
                  <a:ext cx="255459" cy="288925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92675" y="3571268"/>
                  <a:ext cx="255459" cy="28892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11364" r="-6818" b="-1020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>
              <a:stCxn id="27" idx="2"/>
              <a:endCxn id="26" idx="0"/>
            </p:cNvCxnSpPr>
            <p:nvPr/>
          </p:nvCxnSpPr>
          <p:spPr>
            <a:xfrm flipH="1">
              <a:off x="2816428" y="3860193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4"/>
              <a:endCxn id="27" idx="0"/>
            </p:cNvCxnSpPr>
            <p:nvPr/>
          </p:nvCxnSpPr>
          <p:spPr>
            <a:xfrm flipH="1">
              <a:off x="2820405" y="3119760"/>
              <a:ext cx="3237" cy="4515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/>
                <p:cNvSpPr>
                  <a:spLocks noChangeArrowheads="1"/>
                </p:cNvSpPr>
                <p:nvPr/>
              </p:nvSpPr>
              <p:spPr bwMode="auto">
                <a:xfrm>
                  <a:off x="1739077" y="4896898"/>
                  <a:ext cx="278422" cy="2671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30" name="Oval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39077" y="4896898"/>
                  <a:ext cx="278422" cy="267168"/>
                </a:xfrm>
                <a:prstGeom prst="ellipse">
                  <a:avLst/>
                </a:prstGeom>
                <a:blipFill rotWithShape="1">
                  <a:blip r:embed="rId19"/>
                  <a:stretch>
                    <a:fillRect l="-14583" b="-12766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1754535" y="4525163"/>
                  <a:ext cx="255459" cy="288925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4535" y="4525163"/>
                  <a:ext cx="255459" cy="28892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13636" r="-6818" b="-10000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/>
            <p:cNvCxnSpPr>
              <a:stCxn id="31" idx="2"/>
              <a:endCxn id="30" idx="0"/>
            </p:cNvCxnSpPr>
            <p:nvPr/>
          </p:nvCxnSpPr>
          <p:spPr>
            <a:xfrm flipH="1">
              <a:off x="1878288" y="4814088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7" idx="4"/>
              <a:endCxn id="31" idx="0"/>
            </p:cNvCxnSpPr>
            <p:nvPr/>
          </p:nvCxnSpPr>
          <p:spPr>
            <a:xfrm>
              <a:off x="1878428" y="3974057"/>
              <a:ext cx="3837" cy="5511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>
                  <a:spLocks noChangeArrowheads="1"/>
                </p:cNvSpPr>
                <p:nvPr/>
              </p:nvSpPr>
              <p:spPr bwMode="auto">
                <a:xfrm>
                  <a:off x="4320729" y="4989233"/>
                  <a:ext cx="278422" cy="2671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0729" y="4989233"/>
                  <a:ext cx="278422" cy="267168"/>
                </a:xfrm>
                <a:prstGeom prst="ellipse">
                  <a:avLst/>
                </a:prstGeom>
                <a:blipFill rotWithShape="1">
                  <a:blip r:embed="rId21"/>
                  <a:stretch>
                    <a:fillRect l="-12245" b="-12766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4336187" y="4617498"/>
                  <a:ext cx="255459" cy="288925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187" y="4617498"/>
                  <a:ext cx="255459" cy="288925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13636" r="-6818" b="-10000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/>
            <p:cNvCxnSpPr>
              <a:stCxn id="35" idx="2"/>
              <a:endCxn id="34" idx="0"/>
            </p:cNvCxnSpPr>
            <p:nvPr/>
          </p:nvCxnSpPr>
          <p:spPr>
            <a:xfrm flipH="1">
              <a:off x="4459940" y="4906423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8" idx="4"/>
              <a:endCxn id="35" idx="0"/>
            </p:cNvCxnSpPr>
            <p:nvPr/>
          </p:nvCxnSpPr>
          <p:spPr>
            <a:xfrm>
              <a:off x="4453300" y="3974057"/>
              <a:ext cx="10617" cy="643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/>
                <p:cNvSpPr>
                  <a:spLocks noChangeArrowheads="1"/>
                </p:cNvSpPr>
                <p:nvPr/>
              </p:nvSpPr>
              <p:spPr bwMode="auto">
                <a:xfrm>
                  <a:off x="842014" y="5545326"/>
                  <a:ext cx="278422" cy="2671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2014" y="5545326"/>
                  <a:ext cx="278422" cy="267168"/>
                </a:xfrm>
                <a:prstGeom prst="ellipse">
                  <a:avLst/>
                </a:prstGeom>
                <a:blipFill rotWithShape="1">
                  <a:blip r:embed="rId23"/>
                  <a:stretch>
                    <a:fillRect l="-14583" b="-13043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>
                  <a:off x="857472" y="5173591"/>
                  <a:ext cx="255459" cy="288925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472" y="5173591"/>
                  <a:ext cx="255459" cy="288925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11364" r="-6818" b="-10204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/>
            <p:cNvCxnSpPr>
              <a:stCxn id="39" idx="2"/>
              <a:endCxn id="38" idx="0"/>
            </p:cNvCxnSpPr>
            <p:nvPr/>
          </p:nvCxnSpPr>
          <p:spPr>
            <a:xfrm flipH="1">
              <a:off x="981225" y="5462516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/>
                <p:cNvSpPr>
                  <a:spLocks noChangeArrowheads="1"/>
                </p:cNvSpPr>
                <p:nvPr/>
              </p:nvSpPr>
              <p:spPr bwMode="auto">
                <a:xfrm>
                  <a:off x="2445809" y="5547197"/>
                  <a:ext cx="278422" cy="2671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41" name="Oval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5809" y="5547197"/>
                  <a:ext cx="278422" cy="267168"/>
                </a:xfrm>
                <a:prstGeom prst="ellipse">
                  <a:avLst/>
                </a:prstGeom>
                <a:blipFill rotWithShape="1">
                  <a:blip r:embed="rId25"/>
                  <a:stretch>
                    <a:fillRect l="-14583" b="-12766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>
                  <a:spLocks noChangeArrowheads="1"/>
                </p:cNvSpPr>
                <p:nvPr/>
              </p:nvSpPr>
              <p:spPr bwMode="auto">
                <a:xfrm>
                  <a:off x="2461267" y="5175462"/>
                  <a:ext cx="255459" cy="288925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61267" y="5175462"/>
                  <a:ext cx="255459" cy="288925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13636" r="-6818" b="-12245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>
              <a:stCxn id="42" idx="2"/>
              <a:endCxn id="41" idx="0"/>
            </p:cNvCxnSpPr>
            <p:nvPr/>
          </p:nvCxnSpPr>
          <p:spPr>
            <a:xfrm flipH="1">
              <a:off x="2585020" y="5464387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/>
                <p:cNvSpPr>
                  <a:spLocks noChangeArrowheads="1"/>
                </p:cNvSpPr>
                <p:nvPr/>
              </p:nvSpPr>
              <p:spPr bwMode="auto">
                <a:xfrm>
                  <a:off x="3653763" y="5568118"/>
                  <a:ext cx="278422" cy="2671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44" name="Oval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53763" y="5568118"/>
                  <a:ext cx="278422" cy="267168"/>
                </a:xfrm>
                <a:prstGeom prst="ellipse">
                  <a:avLst/>
                </a:prstGeom>
                <a:blipFill rotWithShape="1">
                  <a:blip r:embed="rId27"/>
                  <a:stretch>
                    <a:fillRect l="-14286" b="-12766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>
                  <a:spLocks noChangeArrowheads="1"/>
                </p:cNvSpPr>
                <p:nvPr/>
              </p:nvSpPr>
              <p:spPr bwMode="auto">
                <a:xfrm>
                  <a:off x="3669221" y="5196383"/>
                  <a:ext cx="255459" cy="288925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69221" y="5196383"/>
                  <a:ext cx="255459" cy="288925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l="-11364" r="-9091" b="-10000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/>
            <p:cNvCxnSpPr>
              <a:stCxn id="45" idx="2"/>
              <a:endCxn id="44" idx="0"/>
            </p:cNvCxnSpPr>
            <p:nvPr/>
          </p:nvCxnSpPr>
          <p:spPr>
            <a:xfrm flipH="1">
              <a:off x="3792974" y="5485308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/>
                <p:cNvSpPr>
                  <a:spLocks noChangeArrowheads="1"/>
                </p:cNvSpPr>
                <p:nvPr/>
              </p:nvSpPr>
              <p:spPr bwMode="auto">
                <a:xfrm>
                  <a:off x="5220947" y="5589924"/>
                  <a:ext cx="278422" cy="2671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20947" y="5589924"/>
                  <a:ext cx="278422" cy="267168"/>
                </a:xfrm>
                <a:prstGeom prst="ellipse">
                  <a:avLst/>
                </a:prstGeom>
                <a:blipFill rotWithShape="1">
                  <a:blip r:embed="rId29"/>
                  <a:stretch>
                    <a:fillRect l="-14286" b="-12766"/>
                  </a:stretch>
                </a:blipFill>
                <a:ln w="158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>
                  <a:spLocks noChangeArrowheads="1"/>
                </p:cNvSpPr>
                <p:nvPr/>
              </p:nvSpPr>
              <p:spPr bwMode="auto">
                <a:xfrm>
                  <a:off x="5236405" y="5218189"/>
                  <a:ext cx="255459" cy="288925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6405" y="5218189"/>
                  <a:ext cx="255459" cy="288925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l="-11364" r="-9091" b="-12245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/>
            <p:cNvCxnSpPr>
              <a:stCxn id="48" idx="2"/>
              <a:endCxn id="47" idx="0"/>
            </p:cNvCxnSpPr>
            <p:nvPr/>
          </p:nvCxnSpPr>
          <p:spPr>
            <a:xfrm flipH="1">
              <a:off x="5360158" y="5507114"/>
              <a:ext cx="3977" cy="82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4"/>
              <a:endCxn id="39" idx="0"/>
            </p:cNvCxnSpPr>
            <p:nvPr/>
          </p:nvCxnSpPr>
          <p:spPr>
            <a:xfrm>
              <a:off x="985202" y="4931580"/>
              <a:ext cx="0" cy="242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2" idx="4"/>
              <a:endCxn id="42" idx="0"/>
            </p:cNvCxnSpPr>
            <p:nvPr/>
          </p:nvCxnSpPr>
          <p:spPr>
            <a:xfrm flipH="1">
              <a:off x="2588997" y="4938467"/>
              <a:ext cx="1" cy="236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0" idx="4"/>
              <a:endCxn id="45" idx="0"/>
            </p:cNvCxnSpPr>
            <p:nvPr/>
          </p:nvCxnSpPr>
          <p:spPr>
            <a:xfrm flipH="1">
              <a:off x="3796951" y="4970735"/>
              <a:ext cx="252" cy="225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1" idx="4"/>
              <a:endCxn id="48" idx="0"/>
            </p:cNvCxnSpPr>
            <p:nvPr/>
          </p:nvCxnSpPr>
          <p:spPr>
            <a:xfrm>
              <a:off x="5364134" y="4970735"/>
              <a:ext cx="1" cy="2474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842686" y="3487486"/>
            <a:ext cx="1443094" cy="3018502"/>
            <a:chOff x="5638167" y="1381833"/>
            <a:chExt cx="1443094" cy="30185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/>
                <p:cNvSpPr/>
                <p:nvPr/>
              </p:nvSpPr>
              <p:spPr>
                <a:xfrm>
                  <a:off x="6324600" y="1381833"/>
                  <a:ext cx="264921" cy="27543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Oval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1381833"/>
                  <a:ext cx="264921" cy="275438"/>
                </a:xfrm>
                <a:prstGeom prst="ellipse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6078922" y="1991262"/>
              <a:ext cx="208432" cy="13313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stCxn id="59" idx="4"/>
              <a:endCxn id="60" idx="0"/>
            </p:cNvCxnSpPr>
            <p:nvPr/>
          </p:nvCxnSpPr>
          <p:spPr>
            <a:xfrm flipH="1">
              <a:off x="6183138" y="1657271"/>
              <a:ext cx="273923" cy="3339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/>
                <p:cNvSpPr/>
                <p:nvPr/>
              </p:nvSpPr>
              <p:spPr>
                <a:xfrm>
                  <a:off x="6583669" y="1929454"/>
                  <a:ext cx="249315" cy="25675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Oval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3669" y="1929454"/>
                  <a:ext cx="249315" cy="256754"/>
                </a:xfrm>
                <a:prstGeom prst="ellipse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/>
            <p:cNvCxnSpPr>
              <a:stCxn id="59" idx="4"/>
              <a:endCxn id="62" idx="0"/>
            </p:cNvCxnSpPr>
            <p:nvPr/>
          </p:nvCxnSpPr>
          <p:spPr>
            <a:xfrm>
              <a:off x="6457061" y="1657271"/>
              <a:ext cx="251266" cy="272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872829" y="2535962"/>
              <a:ext cx="208432" cy="13313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>
              <a:stCxn id="62" idx="4"/>
              <a:endCxn id="64" idx="0"/>
            </p:cNvCxnSpPr>
            <p:nvPr/>
          </p:nvCxnSpPr>
          <p:spPr>
            <a:xfrm>
              <a:off x="6708327" y="2186208"/>
              <a:ext cx="268718" cy="349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/>
                <p:cNvSpPr/>
                <p:nvPr/>
              </p:nvSpPr>
              <p:spPr>
                <a:xfrm>
                  <a:off x="6351744" y="2447902"/>
                  <a:ext cx="249315" cy="25675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Oval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1744" y="2447902"/>
                  <a:ext cx="249315" cy="256754"/>
                </a:xfrm>
                <a:prstGeom prst="ellipse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Connector 66"/>
            <p:cNvCxnSpPr>
              <a:stCxn id="62" idx="4"/>
              <a:endCxn id="66" idx="0"/>
            </p:cNvCxnSpPr>
            <p:nvPr/>
          </p:nvCxnSpPr>
          <p:spPr>
            <a:xfrm flipH="1">
              <a:off x="6476402" y="2186208"/>
              <a:ext cx="231925" cy="2616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6582694" y="2981002"/>
              <a:ext cx="208432" cy="13313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stCxn id="66" idx="4"/>
              <a:endCxn id="68" idx="0"/>
            </p:cNvCxnSpPr>
            <p:nvPr/>
          </p:nvCxnSpPr>
          <p:spPr>
            <a:xfrm>
              <a:off x="6476402" y="2704656"/>
              <a:ext cx="210508" cy="276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Oval 69"/>
                <p:cNvSpPr/>
                <p:nvPr/>
              </p:nvSpPr>
              <p:spPr>
                <a:xfrm>
                  <a:off x="6099491" y="2968531"/>
                  <a:ext cx="249315" cy="25675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Oval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9491" y="2968531"/>
                  <a:ext cx="249315" cy="256754"/>
                </a:xfrm>
                <a:prstGeom prst="ellipse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Connector 70"/>
            <p:cNvCxnSpPr>
              <a:stCxn id="66" idx="4"/>
              <a:endCxn id="70" idx="0"/>
            </p:cNvCxnSpPr>
            <p:nvPr/>
          </p:nvCxnSpPr>
          <p:spPr>
            <a:xfrm flipH="1">
              <a:off x="6224149" y="2704656"/>
              <a:ext cx="252253" cy="263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339641" y="3581400"/>
              <a:ext cx="208432" cy="13313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stCxn id="70" idx="4"/>
              <a:endCxn id="72" idx="0"/>
            </p:cNvCxnSpPr>
            <p:nvPr/>
          </p:nvCxnSpPr>
          <p:spPr>
            <a:xfrm>
              <a:off x="6224149" y="3225285"/>
              <a:ext cx="219708" cy="356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73"/>
                <p:cNvSpPr/>
                <p:nvPr/>
              </p:nvSpPr>
              <p:spPr>
                <a:xfrm>
                  <a:off x="5836378" y="3581400"/>
                  <a:ext cx="249315" cy="25675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Oval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6378" y="3581400"/>
                  <a:ext cx="249315" cy="256754"/>
                </a:xfrm>
                <a:prstGeom prst="ellipse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tailEnd type="triangle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/>
            <p:cNvCxnSpPr>
              <a:stCxn id="70" idx="4"/>
              <a:endCxn id="74" idx="0"/>
            </p:cNvCxnSpPr>
            <p:nvPr/>
          </p:nvCxnSpPr>
          <p:spPr>
            <a:xfrm flipH="1">
              <a:off x="5961036" y="3225285"/>
              <a:ext cx="263113" cy="356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6092592" y="4267200"/>
              <a:ext cx="208432" cy="13313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4" idx="4"/>
              <a:endCxn id="76" idx="0"/>
            </p:cNvCxnSpPr>
            <p:nvPr/>
          </p:nvCxnSpPr>
          <p:spPr>
            <a:xfrm>
              <a:off x="5961036" y="3838154"/>
              <a:ext cx="235772" cy="4290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5638167" y="4267199"/>
              <a:ext cx="208432" cy="13313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stCxn id="74" idx="4"/>
              <a:endCxn id="78" idx="0"/>
            </p:cNvCxnSpPr>
            <p:nvPr/>
          </p:nvCxnSpPr>
          <p:spPr>
            <a:xfrm flipH="1">
              <a:off x="5742383" y="3838154"/>
              <a:ext cx="218653" cy="429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02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if there’s a cycle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tree-CPT can be viewed as a binary decision tree where terminal nodes identify valid </a:t>
            </a:r>
            <a:r>
              <a:rPr lang="en-US" dirty="0" smtClean="0"/>
              <a:t>assignments.</a:t>
            </a:r>
          </a:p>
          <a:p>
            <a:r>
              <a:rPr lang="en-US" dirty="0"/>
              <a:t>Constructing an optimal decision tree, one with fewest nodes, is generally </a:t>
            </a:r>
            <a:r>
              <a:rPr lang="en-US" dirty="0" smtClean="0"/>
              <a:t>an NP-hard problem (</a:t>
            </a:r>
            <a:r>
              <a:rPr lang="en-US" dirty="0" err="1" smtClean="0"/>
              <a:t>Hyafil&amp;Rivest</a:t>
            </a:r>
            <a:r>
              <a:rPr lang="en-US" dirty="0" smtClean="0"/>
              <a:t> 76)</a:t>
            </a:r>
          </a:p>
          <a:p>
            <a:r>
              <a:rPr lang="en-US" dirty="0" smtClean="0"/>
              <a:t>Use Heuristics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/>
              <a:t>Propositional Logic (Boolean Logic)</a:t>
            </a:r>
            <a:endParaRPr lang="en-US" sz="36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571500" y="1116087"/>
            <a:ext cx="3408218" cy="1124520"/>
            <a:chOff x="533400" y="1346921"/>
            <a:chExt cx="3408218" cy="1124520"/>
          </a:xfrm>
        </p:grpSpPr>
        <p:grpSp>
          <p:nvGrpSpPr>
            <p:cNvPr id="39" name="Group 38"/>
            <p:cNvGrpSpPr/>
            <p:nvPr/>
          </p:nvGrpSpPr>
          <p:grpSpPr>
            <a:xfrm>
              <a:off x="533400" y="1346922"/>
              <a:ext cx="1406236" cy="1124519"/>
              <a:chOff x="533400" y="1346922"/>
              <a:chExt cx="1406236" cy="11245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3400" y="1695883"/>
                    <a:ext cx="367145" cy="5238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800" i="1" dirty="0" smtClean="0">
                              <a:latin typeface="Cambria Math"/>
                            </a:rPr>
                            <m:t>𝑋</m:t>
                          </m:r>
                        </m:oMath>
                      </m:oMathPara>
                    </a14:m>
                    <a:endParaRPr lang="en-US" altLang="en-US" sz="28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33400" y="1695883"/>
                    <a:ext cx="367145" cy="523875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6910" y="1346922"/>
                    <a:ext cx="63730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en-US" sz="2400" i="1" dirty="0" smtClean="0">
                              <a:latin typeface="Cambria Math"/>
                            </a:rPr>
                            <m:t>/</m:t>
                          </m:r>
                          <m:r>
                            <a:rPr lang="en-US" altLang="en-US" sz="2400" i="1" dirty="0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46910" y="1346922"/>
                    <a:ext cx="637308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2885" b="-1710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0764" y="2009776"/>
                    <a:ext cx="678872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/>
                            </a:rPr>
                            <m:t>𝑓</m:t>
                          </m:r>
                          <m:r>
                            <a:rPr lang="en-US" altLang="en-US" sz="2400" i="1" dirty="0" smtClean="0">
                              <a:latin typeface="Cambria Math"/>
                            </a:rPr>
                            <m:t>/</m:t>
                          </m:r>
                          <m:r>
                            <a:rPr lang="en-US" altLang="en-US" sz="2400" i="1" dirty="0" smtClean="0">
                              <a:latin typeface="Cambria Math"/>
                            </a:rPr>
                            <m:t>0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60764" y="2009776"/>
                    <a:ext cx="678872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7207" r="-3604" b="-1710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Arrow Connector 29"/>
              <p:cNvCxnSpPr>
                <a:stCxn id="15" idx="3"/>
                <a:endCxn id="17" idx="1"/>
              </p:cNvCxnSpPr>
              <p:nvPr/>
            </p:nvCxnSpPr>
            <p:spPr>
              <a:xfrm flipV="1">
                <a:off x="900545" y="1577755"/>
                <a:ext cx="346365" cy="3800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15" idx="3"/>
                <a:endCxn id="18" idx="1"/>
              </p:cNvCxnSpPr>
              <p:nvPr/>
            </p:nvCxnSpPr>
            <p:spPr>
              <a:xfrm>
                <a:off x="900545" y="1957821"/>
                <a:ext cx="360219" cy="2827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2535382" y="1346921"/>
              <a:ext cx="1406236" cy="1124519"/>
              <a:chOff x="533400" y="1346922"/>
              <a:chExt cx="1406236" cy="11245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3400" y="1695883"/>
                    <a:ext cx="367145" cy="5238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800" b="0" i="1" dirty="0" smtClean="0">
                              <a:latin typeface="Cambria Math"/>
                            </a:rPr>
                            <m:t>𝑌</m:t>
                          </m:r>
                        </m:oMath>
                      </m:oMathPara>
                    </a14:m>
                    <a:endParaRPr lang="en-US" altLang="en-US" sz="28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33400" y="1695883"/>
                    <a:ext cx="367145" cy="52387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6910" y="1346922"/>
                    <a:ext cx="63730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en-US" sz="2400" i="1" dirty="0" smtClean="0">
                              <a:latin typeface="Cambria Math"/>
                            </a:rPr>
                            <m:t>/</m:t>
                          </m:r>
                          <m:r>
                            <a:rPr lang="en-US" altLang="en-US" sz="2400" i="1" dirty="0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46910" y="1346922"/>
                    <a:ext cx="637308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2857" b="-1710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0764" y="2009776"/>
                    <a:ext cx="678872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/>
                            </a:rPr>
                            <m:t>𝑓</m:t>
                          </m:r>
                          <m:r>
                            <a:rPr lang="en-US" altLang="en-US" sz="2400" i="1" dirty="0" smtClean="0">
                              <a:latin typeface="Cambria Math"/>
                            </a:rPr>
                            <m:t>/</m:t>
                          </m:r>
                          <m:r>
                            <a:rPr lang="en-US" altLang="en-US" sz="2400" i="1" dirty="0" smtClean="0">
                              <a:latin typeface="Cambria Math"/>
                            </a:rPr>
                            <m:t>0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60764" y="2009776"/>
                    <a:ext cx="678872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7143" r="-2679" b="-1710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Arrow Connector 43"/>
              <p:cNvCxnSpPr>
                <a:stCxn id="41" idx="3"/>
                <a:endCxn id="42" idx="1"/>
              </p:cNvCxnSpPr>
              <p:nvPr/>
            </p:nvCxnSpPr>
            <p:spPr>
              <a:xfrm flipV="1">
                <a:off x="900545" y="1577755"/>
                <a:ext cx="346365" cy="3800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1" idx="3"/>
                <a:endCxn id="43" idx="1"/>
              </p:cNvCxnSpPr>
              <p:nvPr/>
            </p:nvCxnSpPr>
            <p:spPr>
              <a:xfrm>
                <a:off x="900545" y="1957821"/>
                <a:ext cx="360219" cy="2827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09600" y="2412412"/>
            <a:ext cx="845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2400" dirty="0"/>
              <a:t>Logical operators: </a:t>
            </a:r>
            <a:r>
              <a:rPr lang="en-US" altLang="en-US" sz="2200" dirty="0">
                <a:sym typeface="Symbol" pitchFamily="80" charset="2"/>
              </a:rPr>
              <a:t> </a:t>
            </a:r>
            <a:r>
              <a:rPr lang="en-US" altLang="en-US" sz="2200" dirty="0"/>
              <a:t>(and/conjoin), </a:t>
            </a:r>
            <a:r>
              <a:rPr lang="en-US" altLang="en-US" sz="2200" dirty="0">
                <a:sym typeface="Symbol" pitchFamily="80" charset="2"/>
              </a:rPr>
              <a:t> </a:t>
            </a:r>
            <a:r>
              <a:rPr lang="en-US" altLang="en-US" sz="2200" dirty="0"/>
              <a:t>(or/disjoin), </a:t>
            </a:r>
            <a:r>
              <a:rPr lang="en-US" altLang="en-US" sz="2200" dirty="0">
                <a:sym typeface="Symbol" pitchFamily="80" charset="2"/>
              </a:rPr>
              <a:t> </a:t>
            </a:r>
            <a:r>
              <a:rPr lang="en-US" altLang="en-US" sz="2200" dirty="0"/>
              <a:t>(negation)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47700" y="2874077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2400" dirty="0"/>
              <a:t>Propositional formula: ((A </a:t>
            </a:r>
            <a:r>
              <a:rPr lang="en-US" altLang="en-US" sz="2400" dirty="0">
                <a:sym typeface="Symbol" pitchFamily="80" charset="2"/>
              </a:rPr>
              <a:t> B)  (C  D))  (B  C)</a:t>
            </a:r>
            <a:endParaRPr lang="en-US" alt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599209" y="3552247"/>
            <a:ext cx="8534400" cy="1904712"/>
            <a:chOff x="533400" y="4491037"/>
            <a:chExt cx="8534400" cy="1904712"/>
          </a:xfrm>
        </p:grpSpPr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533400" y="4491037"/>
              <a:ext cx="85344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rtl="0"/>
              <a:r>
                <a:rPr lang="en-US" altLang="en-US" sz="2400" dirty="0">
                  <a:sym typeface="Symbol" pitchFamily="80" charset="2"/>
                </a:rPr>
                <a:t>Conjunctive normal form (CNF): </a:t>
              </a:r>
            </a:p>
            <a:p>
              <a:pPr algn="l" rtl="0"/>
              <a:r>
                <a:rPr lang="en-US" altLang="en-US" sz="2800" dirty="0">
                  <a:sym typeface="Symbol" pitchFamily="80" charset="2"/>
                </a:rPr>
                <a:t>(A B C)(A E)(B  C F)(E G H)</a:t>
              </a:r>
            </a:p>
            <a:p>
              <a:pPr algn="l" rtl="0"/>
              <a:endParaRPr lang="en-US" altLang="en-US" sz="2800" dirty="0"/>
            </a:p>
          </p:txBody>
        </p:sp>
        <p:sp>
          <p:nvSpPr>
            <p:cNvPr id="50" name="TextBox 49"/>
            <p:cNvSpPr txBox="1">
              <a:spLocks noChangeArrowheads="1"/>
            </p:cNvSpPr>
            <p:nvPr/>
          </p:nvSpPr>
          <p:spPr bwMode="auto">
            <a:xfrm>
              <a:off x="4191000" y="5938837"/>
              <a:ext cx="914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rtl="0"/>
              <a:r>
                <a:rPr lang="en-US" altLang="en-US" sz="2000" dirty="0"/>
                <a:t>literals</a:t>
              </a:r>
            </a:p>
          </p:txBody>
        </p:sp>
        <p:cxnSp>
          <p:nvCxnSpPr>
            <p:cNvPr id="51" name="Straight Arrow Connector 50"/>
            <p:cNvCxnSpPr>
              <a:stCxn id="50" idx="0"/>
            </p:cNvCxnSpPr>
            <p:nvPr/>
          </p:nvCxnSpPr>
          <p:spPr>
            <a:xfrm rot="16200000" flipV="1">
              <a:off x="4191000" y="5481637"/>
              <a:ext cx="609600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0" idx="0"/>
            </p:cNvCxnSpPr>
            <p:nvPr/>
          </p:nvCxnSpPr>
          <p:spPr>
            <a:xfrm rot="5400000" flipH="1" flipV="1">
              <a:off x="4533900" y="5443537"/>
              <a:ext cx="60960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50" idx="0"/>
            </p:cNvCxnSpPr>
            <p:nvPr/>
          </p:nvCxnSpPr>
          <p:spPr>
            <a:xfrm rot="5400000" flipH="1" flipV="1">
              <a:off x="4800600" y="5176837"/>
              <a:ext cx="609600" cy="91440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990600" y="5995699"/>
              <a:ext cx="914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rtl="0"/>
              <a:r>
                <a:rPr lang="en-US" altLang="en-US" sz="2000" dirty="0"/>
                <a:t>Clause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 flipV="1">
              <a:off x="1449388" y="5483225"/>
              <a:ext cx="8806" cy="51247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5800" y="5405437"/>
              <a:ext cx="1524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114800" y="4948237"/>
              <a:ext cx="3810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800600" y="4948237"/>
              <a:ext cx="4572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71500" y="5482647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/>
            <a:r>
              <a:rPr lang="en-US" altLang="en-US" sz="2400" dirty="0" smtClean="0">
                <a:sym typeface="Symbol" pitchFamily="80" charset="2"/>
              </a:rPr>
              <a:t>Disjunctive normal </a:t>
            </a:r>
            <a:r>
              <a:rPr lang="en-US" altLang="en-US" sz="2400" dirty="0">
                <a:sym typeface="Symbol" pitchFamily="80" charset="2"/>
              </a:rPr>
              <a:t>form </a:t>
            </a:r>
            <a:r>
              <a:rPr lang="en-US" altLang="en-US" sz="2400" dirty="0" smtClean="0">
                <a:sym typeface="Symbol" pitchFamily="80" charset="2"/>
              </a:rPr>
              <a:t>(DNF</a:t>
            </a:r>
            <a:r>
              <a:rPr lang="en-US" altLang="en-US" sz="2400" dirty="0">
                <a:sym typeface="Symbol" pitchFamily="80" charset="2"/>
              </a:rPr>
              <a:t>): </a:t>
            </a:r>
          </a:p>
          <a:p>
            <a:pPr algn="l" rtl="0"/>
            <a:r>
              <a:rPr lang="en-US" altLang="en-US" sz="2600" dirty="0">
                <a:sym typeface="Symbol" pitchFamily="80" charset="2"/>
              </a:rPr>
              <a:t>(A  </a:t>
            </a:r>
            <a:r>
              <a:rPr lang="en-US" altLang="en-US" sz="2600" dirty="0" smtClean="0">
                <a:sym typeface="Symbol" pitchFamily="80" charset="2"/>
              </a:rPr>
              <a:t></a:t>
            </a:r>
            <a:r>
              <a:rPr lang="en-US" altLang="en-US" sz="2600" dirty="0">
                <a:sym typeface="Symbol" pitchFamily="80" charset="2"/>
              </a:rPr>
              <a:t>B  </a:t>
            </a:r>
            <a:r>
              <a:rPr lang="en-US" altLang="en-US" sz="2600" dirty="0" smtClean="0">
                <a:sym typeface="Symbol" pitchFamily="80" charset="2"/>
              </a:rPr>
              <a:t>C)</a:t>
            </a:r>
            <a:r>
              <a:rPr lang="en-US" altLang="en-US" sz="2600" dirty="0">
                <a:sym typeface="Symbol" pitchFamily="80" charset="2"/>
              </a:rPr>
              <a:t> </a:t>
            </a:r>
            <a:r>
              <a:rPr lang="en-US" altLang="en-US" sz="2600" dirty="0" smtClean="0">
                <a:sym typeface="Symbol" pitchFamily="80" charset="2"/>
              </a:rPr>
              <a:t>(</a:t>
            </a:r>
            <a:r>
              <a:rPr lang="en-US" altLang="en-US" sz="2600" dirty="0">
                <a:sym typeface="Symbol" pitchFamily="80" charset="2"/>
              </a:rPr>
              <a:t>A  </a:t>
            </a:r>
            <a:r>
              <a:rPr lang="en-US" altLang="en-US" sz="2600" dirty="0" smtClean="0">
                <a:sym typeface="Symbol" pitchFamily="80" charset="2"/>
              </a:rPr>
              <a:t></a:t>
            </a:r>
            <a:r>
              <a:rPr lang="en-US" altLang="en-US" sz="2600" dirty="0">
                <a:sym typeface="Symbol" pitchFamily="80" charset="2"/>
              </a:rPr>
              <a:t>E</a:t>
            </a:r>
            <a:r>
              <a:rPr lang="en-US" altLang="en-US" sz="2600" dirty="0" smtClean="0">
                <a:sym typeface="Symbol" pitchFamily="80" charset="2"/>
              </a:rPr>
              <a:t>)</a:t>
            </a:r>
            <a:r>
              <a:rPr lang="en-US" altLang="en-US" sz="2600" dirty="0">
                <a:sym typeface="Symbol" pitchFamily="80" charset="2"/>
              </a:rPr>
              <a:t> </a:t>
            </a:r>
            <a:r>
              <a:rPr lang="en-US" altLang="en-US" sz="2600" dirty="0" smtClean="0">
                <a:sym typeface="Symbol" pitchFamily="80" charset="2"/>
              </a:rPr>
              <a:t>(</a:t>
            </a:r>
            <a:r>
              <a:rPr lang="en-US" altLang="en-US" sz="2600" dirty="0">
                <a:sym typeface="Symbol" pitchFamily="80" charset="2"/>
              </a:rPr>
              <a:t>B </a:t>
            </a:r>
            <a:r>
              <a:rPr lang="en-US" altLang="en-US" sz="2600" dirty="0" smtClean="0">
                <a:sym typeface="Symbol" pitchFamily="80" charset="2"/>
              </a:rPr>
              <a:t> </a:t>
            </a:r>
            <a:r>
              <a:rPr lang="en-US" altLang="en-US" sz="2600" dirty="0">
                <a:sym typeface="Symbol" pitchFamily="80" charset="2"/>
              </a:rPr>
              <a:t>C  </a:t>
            </a:r>
            <a:r>
              <a:rPr lang="en-US" altLang="en-US" sz="2600" dirty="0" smtClean="0">
                <a:sym typeface="Symbol" pitchFamily="80" charset="2"/>
              </a:rPr>
              <a:t>F)</a:t>
            </a:r>
            <a:r>
              <a:rPr lang="en-US" altLang="en-US" sz="2600" dirty="0">
                <a:sym typeface="Symbol" pitchFamily="80" charset="2"/>
              </a:rPr>
              <a:t> </a:t>
            </a:r>
            <a:r>
              <a:rPr lang="en-US" altLang="en-US" sz="2600" dirty="0" smtClean="0">
                <a:sym typeface="Symbol" pitchFamily="80" charset="2"/>
              </a:rPr>
              <a:t>(</a:t>
            </a:r>
            <a:r>
              <a:rPr lang="en-US" altLang="en-US" sz="2600" dirty="0">
                <a:sym typeface="Symbol" pitchFamily="80" charset="2"/>
              </a:rPr>
              <a:t>E  </a:t>
            </a:r>
            <a:r>
              <a:rPr lang="en-US" altLang="en-US" sz="2600" dirty="0" smtClean="0">
                <a:sym typeface="Symbol" pitchFamily="80" charset="2"/>
              </a:rPr>
              <a:t></a:t>
            </a:r>
            <a:r>
              <a:rPr lang="en-US" altLang="en-US" sz="2600" dirty="0">
                <a:sym typeface="Symbol" pitchFamily="80" charset="2"/>
              </a:rPr>
              <a:t>G  </a:t>
            </a:r>
            <a:r>
              <a:rPr lang="en-US" altLang="en-US" sz="2600" dirty="0" smtClean="0">
                <a:sym typeface="Symbol" pitchFamily="80" charset="2"/>
              </a:rPr>
              <a:t>H</a:t>
            </a:r>
            <a:r>
              <a:rPr lang="en-US" altLang="en-US" sz="2600" dirty="0">
                <a:sym typeface="Symbol" pitchFamily="80" charset="2"/>
              </a:rPr>
              <a:t>)</a:t>
            </a:r>
          </a:p>
          <a:p>
            <a:pPr algn="l" rtl="0"/>
            <a:endParaRPr lang="en-US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90901" y="6557941"/>
            <a:ext cx="84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term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65463" y="6378574"/>
            <a:ext cx="152400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513609" y="6378574"/>
            <a:ext cx="0" cy="29476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7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57200" y="36576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73282" y="4422324"/>
            <a:ext cx="245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en-US" sz="1200" b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20982" y="1066800"/>
            <a:ext cx="8413750" cy="6324600"/>
          </a:xfrm>
        </p:spPr>
        <p:txBody>
          <a:bodyPr/>
          <a:lstStyle/>
          <a:p>
            <a:r>
              <a:rPr lang="en-US" sz="2600" dirty="0" smtClean="0"/>
              <a:t>Weighted Model Counting (WMC)</a:t>
            </a:r>
          </a:p>
          <a:p>
            <a:r>
              <a:rPr lang="en-US" sz="2600" dirty="0" smtClean="0"/>
              <a:t>Motivation</a:t>
            </a:r>
          </a:p>
          <a:p>
            <a:r>
              <a:rPr lang="en-US" sz="2600" dirty="0"/>
              <a:t>Inference for WMC</a:t>
            </a:r>
          </a:p>
          <a:p>
            <a:r>
              <a:rPr lang="en-US" sz="2600" dirty="0" smtClean="0"/>
              <a:t>WMC using CNF-trees</a:t>
            </a:r>
          </a:p>
          <a:p>
            <a:r>
              <a:rPr lang="en-US" sz="2600" dirty="0" smtClean="0"/>
              <a:t>Experimental analysis</a:t>
            </a:r>
          </a:p>
          <a:p>
            <a:r>
              <a:rPr lang="en-US" sz="2600" dirty="0" smtClean="0"/>
              <a:t>Conclusions and future work</a:t>
            </a:r>
          </a:p>
          <a:p>
            <a:pPr lvl="1"/>
            <a:endParaRPr lang="en-US" dirty="0" smtClean="0"/>
          </a:p>
          <a:p>
            <a:pPr marL="511175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87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WMC – Grid Networks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276604"/>
              </p:ext>
            </p:extLst>
          </p:nvPr>
        </p:nvGraphicFramePr>
        <p:xfrm>
          <a:off x="-13855" y="1671108"/>
          <a:ext cx="48387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132055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WMC grid-50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133878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WMC grid-75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239414"/>
              </p:ext>
            </p:extLst>
          </p:nvPr>
        </p:nvGraphicFramePr>
        <p:xfrm>
          <a:off x="4467225" y="1689887"/>
          <a:ext cx="485775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356483"/>
              </p:ext>
            </p:extLst>
          </p:nvPr>
        </p:nvGraphicFramePr>
        <p:xfrm>
          <a:off x="2133600" y="4267200"/>
          <a:ext cx="485775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33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WMC grid-90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WMC - Segmentation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386714"/>
              </p:ext>
            </p:extLst>
          </p:nvPr>
        </p:nvGraphicFramePr>
        <p:xfrm>
          <a:off x="1828800" y="2133600"/>
          <a:ext cx="5562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9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57200" y="4256023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73282" y="4422324"/>
            <a:ext cx="245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en-US" sz="1200" b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20982" y="1066800"/>
            <a:ext cx="8413750" cy="6324600"/>
          </a:xfrm>
        </p:spPr>
        <p:txBody>
          <a:bodyPr/>
          <a:lstStyle/>
          <a:p>
            <a:r>
              <a:rPr lang="en-US" sz="2600" dirty="0" smtClean="0"/>
              <a:t>Weighted Model Counting (WMC)</a:t>
            </a:r>
          </a:p>
          <a:p>
            <a:r>
              <a:rPr lang="en-US" sz="2600" dirty="0" smtClean="0"/>
              <a:t>Motivation</a:t>
            </a:r>
          </a:p>
          <a:p>
            <a:r>
              <a:rPr lang="en-US" sz="2600" dirty="0"/>
              <a:t>Inference for WMC</a:t>
            </a:r>
          </a:p>
          <a:p>
            <a:r>
              <a:rPr lang="en-US" sz="2600" dirty="0" smtClean="0"/>
              <a:t>WMC using junction trees</a:t>
            </a:r>
          </a:p>
          <a:p>
            <a:r>
              <a:rPr lang="en-US" sz="2600" dirty="0" smtClean="0"/>
              <a:t>Experimental analysis</a:t>
            </a:r>
          </a:p>
          <a:p>
            <a:r>
              <a:rPr lang="en-US" sz="2600" dirty="0" smtClean="0"/>
              <a:t>Conclusions and future work</a:t>
            </a:r>
          </a:p>
          <a:p>
            <a:pPr lvl="1"/>
            <a:endParaRPr lang="en-US" dirty="0" smtClean="0"/>
          </a:p>
          <a:p>
            <a:pPr marL="511175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5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13750" cy="6324600"/>
          </a:xfrm>
        </p:spPr>
        <p:txBody>
          <a:bodyPr/>
          <a:lstStyle/>
          <a:p>
            <a:r>
              <a:rPr lang="en-US" sz="2400" dirty="0" smtClean="0"/>
              <a:t>The structure of the formula’s junction tree has impact on runtime of  WMC.</a:t>
            </a:r>
          </a:p>
          <a:p>
            <a:pPr lvl="1"/>
            <a:r>
              <a:rPr lang="en-US" sz="1800" dirty="0" smtClean="0"/>
              <a:t>The width does not tell the whole story.</a:t>
            </a:r>
          </a:p>
          <a:p>
            <a:pPr lvl="1"/>
            <a:r>
              <a:rPr lang="en-US" sz="1800" dirty="0" smtClean="0"/>
              <a:t>Characterize P-Time classes</a:t>
            </a:r>
            <a:endParaRPr lang="en-US" sz="1800" dirty="0"/>
          </a:p>
          <a:p>
            <a:pPr marL="0" indent="0">
              <a:buNone/>
            </a:pPr>
            <a:r>
              <a:rPr lang="en-US" sz="2400" dirty="0" smtClean="0"/>
              <a:t>Future Work:</a:t>
            </a:r>
          </a:p>
          <a:p>
            <a:r>
              <a:rPr lang="en-US" sz="2400" dirty="0" smtClean="0"/>
              <a:t>Apply in B&amp;B search algorithms for solving optimization problems (MPE)</a:t>
            </a:r>
            <a:endParaRPr lang="en-US" sz="1800" dirty="0" smtClean="0"/>
          </a:p>
          <a:p>
            <a:r>
              <a:rPr lang="en-US" sz="2400" dirty="0" smtClean="0"/>
              <a:t>Extend to knowledge-compilation </a:t>
            </a:r>
            <a:r>
              <a:rPr lang="en-US" sz="2400" dirty="0" smtClean="0"/>
              <a:t>approach</a:t>
            </a:r>
          </a:p>
          <a:p>
            <a:r>
              <a:rPr lang="en-US" sz="2400" i="1" dirty="0" smtClean="0"/>
              <a:t>Lift</a:t>
            </a:r>
            <a:r>
              <a:rPr lang="en-US" sz="2400" dirty="0" smtClean="0"/>
              <a:t> </a:t>
            </a:r>
            <a:r>
              <a:rPr lang="en-US" sz="2400" dirty="0" smtClean="0"/>
              <a:t>proposed </a:t>
            </a:r>
            <a:r>
              <a:rPr lang="en-US" sz="2400" dirty="0" smtClean="0"/>
              <a:t>algorithm for representations in FO-logic.</a:t>
            </a:r>
            <a:endParaRPr lang="en-US" sz="2400" dirty="0" smtClean="0"/>
          </a:p>
          <a:p>
            <a:endParaRPr lang="en-US" sz="1100" dirty="0" smtClean="0"/>
          </a:p>
          <a:p>
            <a:pPr lvl="1"/>
            <a:endParaRPr lang="en-US" sz="1800" dirty="0" smtClean="0"/>
          </a:p>
          <a:p>
            <a:pPr marL="511175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130052" name="Picture 4" descr="C:\Users\user\AppData\Local\Microsoft\Windows\Temporary Internet Files\Content.IE5\Z2W1H4QI\450px-Blue_question_mar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Weighted Model Counting (WMC)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81000" y="1212273"/>
            <a:ext cx="7284573" cy="1391922"/>
            <a:chOff x="381000" y="1212273"/>
            <a:chExt cx="7284573" cy="13919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381000" y="1212273"/>
                  <a:ext cx="3962400" cy="523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i="1" dirty="0" smtClean="0">
                            <a:latin typeface="Cambria Math"/>
                          </a:rPr>
                          <m:t> (</m:t>
                        </m:r>
                        <m:r>
                          <a:rPr lang="en-US" altLang="en-US" sz="280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altLang="en-US" sz="2800" i="1" dirty="0">
                            <a:latin typeface="Cambria Math"/>
                            <a:sym typeface="Symbol" pitchFamily="80" charset="2"/>
                          </a:rPr>
                          <m:t></m:t>
                        </m:r>
                        <m:r>
                          <a:rPr lang="en-US" altLang="en-US" sz="2800" i="1" dirty="0" smtClean="0">
                            <a:latin typeface="Cambria Math"/>
                            <a:sym typeface="Symbol" pitchFamily="80" charset="2"/>
                          </a:rPr>
                          <m:t>𝐵</m:t>
                        </m:r>
                        <m:r>
                          <a:rPr lang="en-US" altLang="en-US" sz="2800" i="1" dirty="0">
                            <a:latin typeface="Cambria Math"/>
                            <a:sym typeface="Symbol" pitchFamily="80" charset="2"/>
                          </a:rPr>
                          <m:t>)  </m:t>
                        </m:r>
                        <m:r>
                          <a:rPr lang="en-US" altLang="en-US" sz="2800" i="1" dirty="0" smtClean="0">
                            <a:latin typeface="Cambria Math"/>
                            <a:sym typeface="Symbol" pitchFamily="80" charset="2"/>
                          </a:rPr>
                          <m:t>(</m:t>
                        </m:r>
                        <m:r>
                          <a:rPr lang="en-US" altLang="en-US" sz="2800" i="1" dirty="0" smtClean="0">
                            <a:latin typeface="Cambria Math"/>
                            <a:sym typeface="Symbol" pitchFamily="80" charset="2"/>
                          </a:rPr>
                          <m:t>𝐵</m:t>
                        </m:r>
                        <m:r>
                          <a:rPr lang="en-US" altLang="en-US" sz="2800" i="1" dirty="0" smtClean="0">
                            <a:latin typeface="Cambria Math"/>
                            <a:sym typeface="Symbol" pitchFamily="80" charset="2"/>
                          </a:rPr>
                          <m:t> </m:t>
                        </m:r>
                        <m:r>
                          <a:rPr lang="en-US" altLang="en-US" sz="2800" i="1" dirty="0" smtClean="0">
                            <a:latin typeface="Cambria Math"/>
                            <a:sym typeface="Symbol" pitchFamily="80" charset="2"/>
                          </a:rPr>
                          <m:t>𝐶</m:t>
                        </m:r>
                        <m:r>
                          <a:rPr lang="en-US" altLang="en-US" sz="2800" i="1" dirty="0" smtClean="0">
                            <a:latin typeface="Cambria Math"/>
                            <a:sym typeface="Symbol" pitchFamily="80" charset="2"/>
                          </a:rPr>
                          <m:t>)</m:t>
                        </m:r>
                      </m:oMath>
                    </m:oMathPara>
                  </a14:m>
                  <a:endParaRPr lang="en-US" alt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000" y="1212273"/>
                  <a:ext cx="3962400" cy="5238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638800" y="1219200"/>
                  <a:ext cx="2026773" cy="1384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800" b="0" dirty="0" smtClean="0"/>
                </a:p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1219200"/>
                  <a:ext cx="2026773" cy="13849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2624517"/>
                <a:ext cx="8458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800" dirty="0" smtClean="0"/>
                  <a:t>5 models: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,(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24517"/>
                <a:ext cx="8458200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514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52400" y="3578624"/>
            <a:ext cx="8686800" cy="1172290"/>
            <a:chOff x="152400" y="3578624"/>
            <a:chExt cx="8686800" cy="1172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52400" y="3919917"/>
                  <a:ext cx="25146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oMath>
                    </m:oMathPara>
                  </a14:m>
                  <a:endParaRPr lang="en-US" b="0" i="1" dirty="0" smtClean="0">
                    <a:latin typeface="Cambria Math"/>
                  </a:endParaRPr>
                </a:p>
                <a:p>
                  <a:pPr algn="l" rt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126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3919917"/>
                  <a:ext cx="2514600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362200" y="4381582"/>
                  <a:ext cx="1905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054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381582"/>
                  <a:ext cx="190500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47655" y="3919917"/>
                  <a:ext cx="1905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014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7655" y="3919917"/>
                  <a:ext cx="190500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852555" y="4381582"/>
                  <a:ext cx="1905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dirty="0" smtClean="0"/>
                    <a:t>06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2555" y="4381582"/>
                  <a:ext cx="190500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934200" y="4104583"/>
                  <a:ext cx="1905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dirty="0" smtClean="0"/>
                    <a:t>56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4104583"/>
                  <a:ext cx="1905000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>
              <a:stCxn id="7" idx="0"/>
            </p:cNvCxnSpPr>
            <p:nvPr/>
          </p:nvCxnSpPr>
          <p:spPr>
            <a:xfrm flipV="1">
              <a:off x="1409700" y="3578624"/>
              <a:ext cx="723900" cy="3412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0"/>
            </p:cNvCxnSpPr>
            <p:nvPr/>
          </p:nvCxnSpPr>
          <p:spPr>
            <a:xfrm flipV="1">
              <a:off x="3314700" y="3578624"/>
              <a:ext cx="114300" cy="8029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0"/>
              <a:endCxn id="6" idx="2"/>
            </p:cNvCxnSpPr>
            <p:nvPr/>
          </p:nvCxnSpPr>
          <p:spPr>
            <a:xfrm flipH="1" flipV="1">
              <a:off x="4610100" y="3578624"/>
              <a:ext cx="90055" cy="3412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0"/>
            </p:cNvCxnSpPr>
            <p:nvPr/>
          </p:nvCxnSpPr>
          <p:spPr>
            <a:xfrm flipV="1">
              <a:off x="5805055" y="3578624"/>
              <a:ext cx="0" cy="8029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0"/>
            </p:cNvCxnSpPr>
            <p:nvPr/>
          </p:nvCxnSpPr>
          <p:spPr>
            <a:xfrm flipH="1" flipV="1">
              <a:off x="7010400" y="3578624"/>
              <a:ext cx="876300" cy="5259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4300" y="5029200"/>
                <a:ext cx="8991600" cy="738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 smtClean="0"/>
                  <a:t>Equivalently: Satisfying probability: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256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5029200"/>
                <a:ext cx="8991600" cy="738985"/>
              </a:xfrm>
              <a:prstGeom prst="rect">
                <a:avLst/>
              </a:prstGeom>
              <a:blipFill rotWithShape="1">
                <a:blip r:embed="rId11"/>
                <a:stretch>
                  <a:fillRect l="-1085" t="-80992" b="-85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66255" y="5867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/>
              <a:t>By reduction to #SAT - #P-complete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73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84910" y="1794163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76400" y="1066800"/>
            <a:ext cx="84137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>
            <a:lvl1pPr marL="382270" indent="-382270" algn="l" rtl="0" eaLnBrk="1" fontAlgn="base" hangingPunct="1">
              <a:lnSpc>
                <a:spcPct val="110000"/>
              </a:lnSpc>
              <a:spcBef>
                <a:spcPts val="665"/>
              </a:spcBef>
              <a:spcAft>
                <a:spcPts val="665"/>
              </a:spcAft>
              <a:buClr>
                <a:srgbClr val="0C569E"/>
              </a:buClr>
              <a:buSzPct val="110000"/>
              <a:buChar char="•"/>
              <a:defRPr sz="350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831215" indent="-320040" algn="l" rtl="0" eaLnBrk="1" fontAlgn="base" hangingPunct="1">
              <a:lnSpc>
                <a:spcPct val="110000"/>
              </a:lnSpc>
              <a:spcBef>
                <a:spcPts val="665"/>
              </a:spcBef>
              <a:spcAft>
                <a:spcPts val="665"/>
              </a:spcAft>
              <a:buClr>
                <a:srgbClr val="0C569E"/>
              </a:buClr>
              <a:buSzPct val="110000"/>
              <a:buFont typeface="Arial" pitchFamily="34" charset="0"/>
              <a:buChar char="–"/>
              <a:defRPr sz="290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pitchFamily="-108" charset="-128"/>
              </a:defRPr>
            </a:lvl2pPr>
            <a:lvl3pPr marL="1280160" indent="-255588" algn="l" rtl="0" eaLnBrk="1" fontAlgn="base" hangingPunct="1">
              <a:lnSpc>
                <a:spcPct val="110000"/>
              </a:lnSpc>
              <a:spcBef>
                <a:spcPts val="665"/>
              </a:spcBef>
              <a:spcAft>
                <a:spcPts val="665"/>
              </a:spcAft>
              <a:buClr>
                <a:srgbClr val="0C569E"/>
              </a:buClr>
              <a:buSzPct val="110000"/>
              <a:buChar char="•"/>
              <a:defRPr sz="240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pitchFamily="-108" charset="-128"/>
              </a:defRPr>
            </a:lvl3pPr>
            <a:lvl4pPr marL="1791335" indent="-255588" algn="l" rtl="0" eaLnBrk="1" fontAlgn="base" hangingPunct="1">
              <a:lnSpc>
                <a:spcPct val="110000"/>
              </a:lnSpc>
              <a:spcBef>
                <a:spcPts val="665"/>
              </a:spcBef>
              <a:spcAft>
                <a:spcPts val="665"/>
              </a:spcAft>
              <a:buClr>
                <a:srgbClr val="0C569E"/>
              </a:buClr>
              <a:buSzPct val="110000"/>
              <a:buFont typeface="Arial" pitchFamily="34" charset="0"/>
              <a:buChar char="–"/>
              <a:defRPr sz="220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pitchFamily="-108" charset="-128"/>
              </a:defRPr>
            </a:lvl4pPr>
            <a:lvl5pPr marL="2302510" indent="-255588" algn="l" rtl="0" eaLnBrk="1" fontAlgn="base" hangingPunct="1">
              <a:lnSpc>
                <a:spcPct val="110000"/>
              </a:lnSpc>
              <a:spcBef>
                <a:spcPts val="665"/>
              </a:spcBef>
              <a:spcAft>
                <a:spcPts val="665"/>
              </a:spcAft>
              <a:buClr>
                <a:srgbClr val="0C569E"/>
              </a:buClr>
              <a:buSzPct val="110000"/>
              <a:buFont typeface="Arial" pitchFamily="34" charset="0"/>
              <a:buChar char="›"/>
              <a:defRPr sz="220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pitchFamily="-108" charset="-128"/>
              </a:defRPr>
            </a:lvl5pPr>
            <a:lvl6pPr marL="2816352" indent="-256032" algn="l" rtl="0" eaLnBrk="1" fontAlgn="base" hangingPunct="1">
              <a:lnSpc>
                <a:spcPct val="110000"/>
              </a:lnSpc>
              <a:spcBef>
                <a:spcPts val="672"/>
              </a:spcBef>
              <a:spcAft>
                <a:spcPts val="672"/>
              </a:spcAft>
              <a:buClr>
                <a:schemeClr val="accent2"/>
              </a:buClr>
              <a:buSzPct val="110000"/>
              <a:buFont typeface="Arial" pitchFamily="-108" charset="0"/>
              <a:buChar char="›"/>
              <a:defRPr sz="2200">
                <a:solidFill>
                  <a:schemeClr val="tx2"/>
                </a:solidFill>
                <a:latin typeface="+mn-lt"/>
                <a:ea typeface="ＭＳ Ｐゴシック" pitchFamily="-108" charset="-128"/>
              </a:defRPr>
            </a:lvl6pPr>
            <a:lvl7pPr marL="3328416" indent="-256032" algn="l" rtl="0" eaLnBrk="1" fontAlgn="base" hangingPunct="1">
              <a:lnSpc>
                <a:spcPct val="110000"/>
              </a:lnSpc>
              <a:spcBef>
                <a:spcPts val="672"/>
              </a:spcBef>
              <a:spcAft>
                <a:spcPts val="672"/>
              </a:spcAft>
              <a:buClr>
                <a:schemeClr val="accent2"/>
              </a:buClr>
              <a:buSzPct val="110000"/>
              <a:buFont typeface="Arial" pitchFamily="-108" charset="0"/>
              <a:buChar char="›"/>
              <a:defRPr sz="2200">
                <a:solidFill>
                  <a:schemeClr val="tx2"/>
                </a:solidFill>
                <a:latin typeface="+mn-lt"/>
                <a:ea typeface="ＭＳ Ｐゴシック" pitchFamily="-108" charset="-128"/>
              </a:defRPr>
            </a:lvl7pPr>
            <a:lvl8pPr marL="3840480" indent="-256032" algn="l" rtl="0" eaLnBrk="1" fontAlgn="base" hangingPunct="1">
              <a:lnSpc>
                <a:spcPct val="110000"/>
              </a:lnSpc>
              <a:spcBef>
                <a:spcPts val="672"/>
              </a:spcBef>
              <a:spcAft>
                <a:spcPts val="672"/>
              </a:spcAft>
              <a:buClr>
                <a:schemeClr val="accent2"/>
              </a:buClr>
              <a:buSzPct val="110000"/>
              <a:buFont typeface="Arial" pitchFamily="-108" charset="0"/>
              <a:buChar char="›"/>
              <a:defRPr sz="2200">
                <a:solidFill>
                  <a:schemeClr val="tx2"/>
                </a:solidFill>
                <a:latin typeface="+mn-lt"/>
                <a:ea typeface="ＭＳ Ｐゴシック" pitchFamily="-108" charset="-128"/>
              </a:defRPr>
            </a:lvl8pPr>
            <a:lvl9pPr marL="4352544" indent="-256032" algn="l" rtl="0" eaLnBrk="1" fontAlgn="base" hangingPunct="1">
              <a:lnSpc>
                <a:spcPct val="110000"/>
              </a:lnSpc>
              <a:spcBef>
                <a:spcPts val="672"/>
              </a:spcBef>
              <a:spcAft>
                <a:spcPts val="672"/>
              </a:spcAft>
              <a:buClr>
                <a:schemeClr val="accent2"/>
              </a:buClr>
              <a:buSzPct val="110000"/>
              <a:buFont typeface="Arial" pitchFamily="-108" charset="0"/>
              <a:buChar char="›"/>
              <a:defRPr sz="2200">
                <a:solidFill>
                  <a:schemeClr val="tx2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sz="2600" kern="0" dirty="0" smtClean="0"/>
              <a:t>Weighted Model Counting (WMC)</a:t>
            </a:r>
          </a:p>
          <a:p>
            <a:r>
              <a:rPr lang="en-US" sz="2600" kern="0" dirty="0" smtClean="0"/>
              <a:t>Motivation</a:t>
            </a:r>
          </a:p>
          <a:p>
            <a:r>
              <a:rPr lang="en-US" sz="2600" kern="0" dirty="0" smtClean="0"/>
              <a:t>Inference for WMC</a:t>
            </a:r>
          </a:p>
          <a:p>
            <a:r>
              <a:rPr lang="en-US" sz="2600" kern="0" dirty="0" smtClean="0"/>
              <a:t>WMC using CNF-trees</a:t>
            </a:r>
          </a:p>
          <a:p>
            <a:r>
              <a:rPr lang="en-US" sz="2600" kern="0" dirty="0" smtClean="0"/>
              <a:t>Experimental analysis</a:t>
            </a:r>
          </a:p>
          <a:p>
            <a:r>
              <a:rPr lang="en-US" sz="2600" kern="0" dirty="0" smtClean="0"/>
              <a:t>Conclusions and future work</a:t>
            </a:r>
          </a:p>
          <a:p>
            <a:pPr lvl="1"/>
            <a:endParaRPr lang="en-US" kern="0" dirty="0" smtClean="0"/>
          </a:p>
          <a:p>
            <a:pPr marL="511175" lvl="1" indent="0">
              <a:buFont typeface="Arial" pitchFamily="34" charset="0"/>
              <a:buNone/>
            </a:pPr>
            <a:r>
              <a:rPr lang="en-US" kern="0" dirty="0" smtClean="0"/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815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Bayesian Inference using WMC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Let:</a:t>
                </a:r>
              </a:p>
              <a:p>
                <a:pPr lvl="1"/>
                <a:r>
                  <a:rPr lang="en-US" dirty="0" smtClean="0"/>
                  <a:t>F = a weighted CNF encoding of a Bayes net</a:t>
                </a:r>
              </a:p>
              <a:p>
                <a:pPr lvl="1"/>
                <a:r>
                  <a:rPr lang="en-US" dirty="0" smtClean="0"/>
                  <a:t>E = Evidence, as a CNF formula</a:t>
                </a:r>
              </a:p>
              <a:p>
                <a:pPr marL="519430" indent="-457200"/>
                <a:r>
                  <a:rPr lang="en-US" dirty="0" smtClean="0"/>
                  <a:t>Then: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𝑊𝑀𝐶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 ∧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519430" indent="-457200"/>
                <a:r>
                  <a:rPr lang="en-US" sz="2400" dirty="0" smtClean="0"/>
                  <a:t>Encoding methods take advantage of local structure:</a:t>
                </a:r>
              </a:p>
              <a:p>
                <a:pPr marL="968375" lvl="1" indent="-457200"/>
                <a:r>
                  <a:rPr lang="en-US" sz="1800" dirty="0" smtClean="0"/>
                  <a:t>Determinism</a:t>
                </a:r>
              </a:p>
              <a:p>
                <a:pPr marL="968375" lvl="1" indent="-457200"/>
                <a:r>
                  <a:rPr lang="en-US" sz="1800" dirty="0" smtClean="0"/>
                  <a:t>Equal parameters [</a:t>
                </a:r>
                <a:r>
                  <a:rPr lang="en-US" sz="1800" dirty="0" err="1" smtClean="0"/>
                  <a:t>Chavira</a:t>
                </a:r>
                <a:r>
                  <a:rPr lang="en-US" sz="1800" dirty="0" smtClean="0"/>
                  <a:t> &amp; </a:t>
                </a:r>
                <a:r>
                  <a:rPr lang="en-US" sz="1800" dirty="0" err="1" smtClean="0"/>
                  <a:t>Darwiche</a:t>
                </a:r>
                <a:r>
                  <a:rPr lang="en-US" sz="1800" dirty="0" smtClean="0"/>
                  <a:t> 2005]</a:t>
                </a:r>
              </a:p>
              <a:p>
                <a:pPr marL="968375" lvl="1" indent="-457200"/>
                <a:r>
                  <a:rPr lang="en-US" sz="1800" dirty="0" smtClean="0"/>
                  <a:t>Compression techniques (resolution strategy) [</a:t>
                </a:r>
                <a:r>
                  <a:rPr lang="en-US" sz="1800" dirty="0" err="1" smtClean="0"/>
                  <a:t>Chavira</a:t>
                </a:r>
                <a:r>
                  <a:rPr lang="en-US" sz="1800" dirty="0" smtClean="0"/>
                  <a:t> &amp; </a:t>
                </a:r>
                <a:r>
                  <a:rPr lang="en-US" sz="1800" dirty="0" err="1" smtClean="0"/>
                  <a:t>Darwiche</a:t>
                </a:r>
                <a:r>
                  <a:rPr lang="en-US" sz="1800" dirty="0" smtClean="0"/>
                  <a:t> 2006]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174" t="-1818" r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5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71055" y="2403763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20982" y="1066800"/>
            <a:ext cx="8413750" cy="6324600"/>
          </a:xfrm>
        </p:spPr>
        <p:txBody>
          <a:bodyPr/>
          <a:lstStyle/>
          <a:p>
            <a:r>
              <a:rPr lang="en-US" sz="2600" dirty="0" smtClean="0"/>
              <a:t>Weighted Model Counting (WMC)</a:t>
            </a:r>
          </a:p>
          <a:p>
            <a:r>
              <a:rPr lang="en-US" sz="2600" dirty="0" smtClean="0"/>
              <a:t>Motivation</a:t>
            </a:r>
          </a:p>
          <a:p>
            <a:r>
              <a:rPr lang="en-US" sz="2600" dirty="0"/>
              <a:t>Inference for WMC</a:t>
            </a:r>
          </a:p>
          <a:p>
            <a:r>
              <a:rPr lang="en-US" sz="2600" dirty="0" smtClean="0"/>
              <a:t>WMC using CNF-trees</a:t>
            </a:r>
          </a:p>
          <a:p>
            <a:r>
              <a:rPr lang="en-US" sz="2600" dirty="0" smtClean="0"/>
              <a:t>Experimental analysis</a:t>
            </a:r>
          </a:p>
          <a:p>
            <a:r>
              <a:rPr lang="en-US" sz="2600" dirty="0" smtClean="0"/>
              <a:t>Conclusions and future work</a:t>
            </a:r>
          </a:p>
          <a:p>
            <a:pPr lvl="1"/>
            <a:endParaRPr lang="en-US" dirty="0" smtClean="0"/>
          </a:p>
          <a:p>
            <a:pPr marL="511175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233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33" y="-228600"/>
            <a:ext cx="8305800" cy="1371600"/>
          </a:xfrm>
        </p:spPr>
        <p:txBody>
          <a:bodyPr/>
          <a:lstStyle/>
          <a:p>
            <a:pPr algn="ctr"/>
            <a:r>
              <a:rPr lang="en-US" dirty="0" smtClean="0"/>
              <a:t>Formula as a Markov network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226355"/>
              </p:ext>
            </p:extLst>
          </p:nvPr>
        </p:nvGraphicFramePr>
        <p:xfrm>
          <a:off x="0" y="1600200"/>
          <a:ext cx="8967788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47" name="Equation" r:id="rId4" imgW="3784320" imgH="279360" progId="Equation.DSMT4">
                  <p:embed/>
                </p:oleObj>
              </mc:Choice>
              <mc:Fallback>
                <p:oleObj name="Equation" r:id="rId4" imgW="3784320" imgH="2793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8967788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2114772" y="3019460"/>
            <a:ext cx="4465320" cy="1567675"/>
            <a:chOff x="2316480" y="1518059"/>
            <a:chExt cx="4465320" cy="1567675"/>
          </a:xfrm>
        </p:grpSpPr>
        <p:grpSp>
          <p:nvGrpSpPr>
            <p:cNvPr id="58" name="Group 57"/>
            <p:cNvGrpSpPr/>
            <p:nvPr/>
          </p:nvGrpSpPr>
          <p:grpSpPr>
            <a:xfrm>
              <a:off x="2316480" y="2623681"/>
              <a:ext cx="457200" cy="459740"/>
              <a:chOff x="1143000" y="1673860"/>
              <a:chExt cx="457200" cy="45974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1143000" y="1676400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7" name="Object 8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08002420"/>
                  </p:ext>
                </p:extLst>
              </p:nvPr>
            </p:nvGraphicFramePr>
            <p:xfrm>
              <a:off x="1269274" y="1673860"/>
              <a:ext cx="228600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248" name="Equation" r:id="rId6" imgW="152280" imgH="279360" progId="Equation.DSMT4">
                      <p:embed/>
                    </p:oleObj>
                  </mc:Choice>
                  <mc:Fallback>
                    <p:oleObj name="Equation" r:id="rId6" imgW="15228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269274" y="1673860"/>
                            <a:ext cx="228600" cy="419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9" name="Group 58"/>
            <p:cNvGrpSpPr/>
            <p:nvPr/>
          </p:nvGrpSpPr>
          <p:grpSpPr>
            <a:xfrm>
              <a:off x="2751909" y="1518648"/>
              <a:ext cx="457200" cy="460375"/>
              <a:chOff x="1143000" y="1673225"/>
              <a:chExt cx="457200" cy="460375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1143000" y="1676400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5" name="Object 8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8590609"/>
                  </p:ext>
                </p:extLst>
              </p:nvPr>
            </p:nvGraphicFramePr>
            <p:xfrm>
              <a:off x="1250950" y="1673225"/>
              <a:ext cx="266700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249" name="Equation" r:id="rId8" imgW="177480" imgH="279360" progId="Equation.DSMT4">
                      <p:embed/>
                    </p:oleObj>
                  </mc:Choice>
                  <mc:Fallback>
                    <p:oleObj name="Equation" r:id="rId8" imgW="17748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1250950" y="1673225"/>
                            <a:ext cx="266700" cy="419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0" name="Group 59"/>
            <p:cNvGrpSpPr/>
            <p:nvPr/>
          </p:nvGrpSpPr>
          <p:grpSpPr>
            <a:xfrm>
              <a:off x="3540035" y="2057401"/>
              <a:ext cx="457200" cy="460375"/>
              <a:chOff x="1143000" y="1673225"/>
              <a:chExt cx="457200" cy="460375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1143000" y="1676400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3" name="Object 8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16430429"/>
                  </p:ext>
                </p:extLst>
              </p:nvPr>
            </p:nvGraphicFramePr>
            <p:xfrm>
              <a:off x="1279616" y="1673225"/>
              <a:ext cx="209550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250" name="Equation" r:id="rId10" imgW="139680" imgH="279360" progId="Equation.DSMT4">
                      <p:embed/>
                    </p:oleObj>
                  </mc:Choice>
                  <mc:Fallback>
                    <p:oleObj name="Equation" r:id="rId10" imgW="13968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1279616" y="1673225"/>
                            <a:ext cx="209550" cy="419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1" name="Group 60"/>
            <p:cNvGrpSpPr/>
            <p:nvPr/>
          </p:nvGrpSpPr>
          <p:grpSpPr>
            <a:xfrm>
              <a:off x="4359714" y="1518059"/>
              <a:ext cx="457200" cy="460964"/>
              <a:chOff x="1143000" y="1672636"/>
              <a:chExt cx="457200" cy="460964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1143000" y="1676400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1" name="Object 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64469677"/>
                  </p:ext>
                </p:extLst>
              </p:nvPr>
            </p:nvGraphicFramePr>
            <p:xfrm>
              <a:off x="1232445" y="1672636"/>
              <a:ext cx="304800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251" name="Equation" r:id="rId12" imgW="203040" imgH="279360" progId="Equation.DSMT4">
                      <p:embed/>
                    </p:oleObj>
                  </mc:Choice>
                  <mc:Fallback>
                    <p:oleObj name="Equation" r:id="rId12" imgW="20304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232445" y="1672636"/>
                            <a:ext cx="304800" cy="419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2" name="Group 61"/>
            <p:cNvGrpSpPr/>
            <p:nvPr/>
          </p:nvGrpSpPr>
          <p:grpSpPr>
            <a:xfrm>
              <a:off x="4816914" y="2623227"/>
              <a:ext cx="457200" cy="460194"/>
              <a:chOff x="1143000" y="1673406"/>
              <a:chExt cx="457200" cy="460194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1143000" y="1676400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79" name="Object 7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1065667"/>
                  </p:ext>
                </p:extLst>
              </p:nvPr>
            </p:nvGraphicFramePr>
            <p:xfrm>
              <a:off x="1249907" y="1673406"/>
              <a:ext cx="266700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252" name="Equation" r:id="rId14" imgW="177480" imgH="279360" progId="Equation.DSMT4">
                      <p:embed/>
                    </p:oleObj>
                  </mc:Choice>
                  <mc:Fallback>
                    <p:oleObj name="Equation" r:id="rId14" imgW="17748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1249907" y="1673406"/>
                            <a:ext cx="266700" cy="419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" name="Group 62"/>
            <p:cNvGrpSpPr/>
            <p:nvPr/>
          </p:nvGrpSpPr>
          <p:grpSpPr>
            <a:xfrm>
              <a:off x="5570757" y="1521823"/>
              <a:ext cx="457200" cy="461554"/>
              <a:chOff x="1143000" y="1672046"/>
              <a:chExt cx="457200" cy="461554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1143000" y="1676400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77" name="Object 7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383539"/>
                  </p:ext>
                </p:extLst>
              </p:nvPr>
            </p:nvGraphicFramePr>
            <p:xfrm>
              <a:off x="1241425" y="1672046"/>
              <a:ext cx="285750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253" name="Equation" r:id="rId16" imgW="190440" imgH="279360" progId="Equation.DSMT4">
                      <p:embed/>
                    </p:oleObj>
                  </mc:Choice>
                  <mc:Fallback>
                    <p:oleObj name="Equation" r:id="rId16" imgW="19044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1241425" y="1672046"/>
                            <a:ext cx="285750" cy="419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4" name="Group 63"/>
            <p:cNvGrpSpPr/>
            <p:nvPr/>
          </p:nvGrpSpPr>
          <p:grpSpPr>
            <a:xfrm>
              <a:off x="6324600" y="2623907"/>
              <a:ext cx="457200" cy="461827"/>
              <a:chOff x="1143000" y="1671773"/>
              <a:chExt cx="457200" cy="461827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1143000" y="1676400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75" name="Object 7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23549"/>
                  </p:ext>
                </p:extLst>
              </p:nvPr>
            </p:nvGraphicFramePr>
            <p:xfrm>
              <a:off x="1260974" y="1671773"/>
              <a:ext cx="247650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254" name="Equation" r:id="rId18" imgW="164880" imgH="279360" progId="Equation.DSMT4">
                      <p:embed/>
                    </p:oleObj>
                  </mc:Choice>
                  <mc:Fallback>
                    <p:oleObj name="Equation" r:id="rId18" imgW="16488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1260974" y="1671773"/>
                            <a:ext cx="247650" cy="419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65" name="Straight Connector 64"/>
            <p:cNvCxnSpPr>
              <a:stCxn id="84" idx="5"/>
              <a:endCxn id="82" idx="1"/>
            </p:cNvCxnSpPr>
            <p:nvPr/>
          </p:nvCxnSpPr>
          <p:spPr>
            <a:xfrm>
              <a:off x="3142154" y="1912068"/>
              <a:ext cx="464836" cy="215463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84" idx="4"/>
              <a:endCxn id="87" idx="0"/>
            </p:cNvCxnSpPr>
            <p:nvPr/>
          </p:nvCxnSpPr>
          <p:spPr>
            <a:xfrm flipH="1">
              <a:off x="2557054" y="1979023"/>
              <a:ext cx="423455" cy="644658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86" idx="6"/>
              <a:endCxn id="82" idx="3"/>
            </p:cNvCxnSpPr>
            <p:nvPr/>
          </p:nvCxnSpPr>
          <p:spPr>
            <a:xfrm flipV="1">
              <a:off x="2773680" y="2450821"/>
              <a:ext cx="833310" cy="40400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82" idx="7"/>
              <a:endCxn id="80" idx="2"/>
            </p:cNvCxnSpPr>
            <p:nvPr/>
          </p:nvCxnSpPr>
          <p:spPr>
            <a:xfrm flipV="1">
              <a:off x="3930280" y="1750423"/>
              <a:ext cx="429434" cy="377108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2" idx="5"/>
              <a:endCxn id="78" idx="2"/>
            </p:cNvCxnSpPr>
            <p:nvPr/>
          </p:nvCxnSpPr>
          <p:spPr>
            <a:xfrm>
              <a:off x="3930280" y="2450821"/>
              <a:ext cx="886634" cy="40400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80" idx="4"/>
              <a:endCxn id="78" idx="0"/>
            </p:cNvCxnSpPr>
            <p:nvPr/>
          </p:nvCxnSpPr>
          <p:spPr>
            <a:xfrm>
              <a:off x="4588314" y="1979023"/>
              <a:ext cx="457200" cy="647198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78" idx="7"/>
              <a:endCxn id="76" idx="3"/>
            </p:cNvCxnSpPr>
            <p:nvPr/>
          </p:nvCxnSpPr>
          <p:spPr>
            <a:xfrm flipV="1">
              <a:off x="5207159" y="1916422"/>
              <a:ext cx="430553" cy="776754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74" idx="0"/>
            </p:cNvCxnSpPr>
            <p:nvPr/>
          </p:nvCxnSpPr>
          <p:spPr>
            <a:xfrm>
              <a:off x="5943600" y="1938977"/>
              <a:ext cx="609600" cy="689557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8" idx="6"/>
              <a:endCxn id="74" idx="2"/>
            </p:cNvCxnSpPr>
            <p:nvPr/>
          </p:nvCxnSpPr>
          <p:spPr>
            <a:xfrm>
              <a:off x="5274114" y="2854821"/>
              <a:ext cx="1050486" cy="2313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Line Callout 2 (No Border) 56"/>
          <p:cNvSpPr/>
          <p:nvPr/>
        </p:nvSpPr>
        <p:spPr>
          <a:xfrm>
            <a:off x="-4713" y="2820752"/>
            <a:ext cx="1640514" cy="592717"/>
          </a:xfrm>
          <a:prstGeom prst="callout2">
            <a:avLst>
              <a:gd name="adj1" fmla="val 46972"/>
              <a:gd name="adj2" fmla="val 98624"/>
              <a:gd name="adj3" fmla="val 61083"/>
              <a:gd name="adj4" fmla="val 127578"/>
              <a:gd name="adj5" fmla="val 173247"/>
              <a:gd name="adj6" fmla="val 154218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Primal Graph</a:t>
            </a:r>
            <a:endParaRPr lang="en-US" dirty="0"/>
          </a:p>
        </p:txBody>
      </p:sp>
      <p:grpSp>
        <p:nvGrpSpPr>
          <p:cNvPr id="95" name="Group 94"/>
          <p:cNvGrpSpPr/>
          <p:nvPr/>
        </p:nvGrpSpPr>
        <p:grpSpPr>
          <a:xfrm>
            <a:off x="1828541" y="2902584"/>
            <a:ext cx="4900056" cy="2260321"/>
            <a:chOff x="1981200" y="1295400"/>
            <a:chExt cx="4900056" cy="2260321"/>
          </a:xfrm>
        </p:grpSpPr>
        <p:sp>
          <p:nvSpPr>
            <p:cNvPr id="97" name="Oval 96"/>
            <p:cNvSpPr/>
            <p:nvPr/>
          </p:nvSpPr>
          <p:spPr>
            <a:xfrm>
              <a:off x="1981200" y="1295400"/>
              <a:ext cx="2163797" cy="22098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406960" y="1295400"/>
              <a:ext cx="2163797" cy="22098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628302" y="1345921"/>
              <a:ext cx="2252954" cy="22098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279" y="3579559"/>
                <a:ext cx="1077283" cy="1100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4400" b="0" dirty="0" smtClean="0">
                  <a:solidFill>
                    <a:schemeClr val="bg2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79" y="3579559"/>
                <a:ext cx="1077283" cy="110075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620887" y="4007484"/>
            <a:ext cx="6330114" cy="2545716"/>
            <a:chOff x="2620887" y="4007484"/>
            <a:chExt cx="6330114" cy="2545716"/>
          </a:xfrm>
        </p:grpSpPr>
        <p:sp>
          <p:nvSpPr>
            <p:cNvPr id="96" name="Line Callout 2 (No Border) 95"/>
            <p:cNvSpPr/>
            <p:nvPr/>
          </p:nvSpPr>
          <p:spPr>
            <a:xfrm>
              <a:off x="7310487" y="4007484"/>
              <a:ext cx="1640514" cy="592717"/>
            </a:xfrm>
            <a:prstGeom prst="callout2">
              <a:avLst>
                <a:gd name="adj1" fmla="val 56322"/>
                <a:gd name="adj2" fmla="val -185"/>
                <a:gd name="adj3" fmla="val 21346"/>
                <a:gd name="adj4" fmla="val -16836"/>
                <a:gd name="adj5" fmla="val -20763"/>
                <a:gd name="adj6" fmla="val -38334"/>
              </a:avLst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Maximal cliques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620887" y="5943600"/>
                  <a:ext cx="540949" cy="609600"/>
                </a:xfrm>
                <a:prstGeom prst="rect">
                  <a:avLst/>
                </a:prstGeom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16200000" scaled="0"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887" y="5943600"/>
                  <a:ext cx="540949" cy="60960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4065724" y="5943600"/>
                  <a:ext cx="540949" cy="609600"/>
                </a:xfrm>
                <a:prstGeom prst="rect">
                  <a:avLst/>
                </a:prstGeom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16200000" scaled="0"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5724" y="5943600"/>
                  <a:ext cx="540949" cy="60960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5369049" y="5943600"/>
                  <a:ext cx="540949" cy="609600"/>
                </a:xfrm>
                <a:prstGeom prst="rect">
                  <a:avLst/>
                </a:prstGeom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16200000" scaled="0"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9049" y="5943600"/>
                  <a:ext cx="540949" cy="60960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6" idx="0"/>
              <a:endCxn id="97" idx="4"/>
            </p:cNvCxnSpPr>
            <p:nvPr/>
          </p:nvCxnSpPr>
          <p:spPr>
            <a:xfrm flipV="1">
              <a:off x="2891362" y="5112384"/>
              <a:ext cx="19078" cy="8312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7" idx="0"/>
              <a:endCxn id="98" idx="4"/>
            </p:cNvCxnSpPr>
            <p:nvPr/>
          </p:nvCxnSpPr>
          <p:spPr>
            <a:xfrm flipV="1">
              <a:off x="4336199" y="5112384"/>
              <a:ext cx="1" cy="8312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8" idx="0"/>
              <a:endCxn id="99" idx="4"/>
            </p:cNvCxnSpPr>
            <p:nvPr/>
          </p:nvCxnSpPr>
          <p:spPr>
            <a:xfrm flipH="1" flipV="1">
              <a:off x="5602120" y="5162905"/>
              <a:ext cx="37404" cy="7806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46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304800"/>
                <a:ext cx="8401844" cy="4572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Junction tree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304800"/>
                <a:ext cx="8401844" cy="4572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176" y="6054436"/>
            <a:ext cx="8413750" cy="5360458"/>
          </a:xfrm>
        </p:spPr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768569" y="1347435"/>
            <a:ext cx="7070630" cy="3618227"/>
            <a:chOff x="706713" y="1074422"/>
            <a:chExt cx="7070630" cy="3618227"/>
          </a:xfrm>
        </p:grpSpPr>
        <p:grpSp>
          <p:nvGrpSpPr>
            <p:cNvPr id="29" name="Group 28"/>
            <p:cNvGrpSpPr/>
            <p:nvPr/>
          </p:nvGrpSpPr>
          <p:grpSpPr>
            <a:xfrm>
              <a:off x="1186062" y="2036495"/>
              <a:ext cx="6161251" cy="838200"/>
              <a:chOff x="1382549" y="4800600"/>
              <a:chExt cx="6161251" cy="83820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382549" y="4800600"/>
                <a:ext cx="1295400" cy="838200"/>
                <a:chOff x="838200" y="4800600"/>
                <a:chExt cx="1295400" cy="8382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838200" y="4800600"/>
                  <a:ext cx="1295400" cy="8382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47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30676580"/>
                    </p:ext>
                  </p:extLst>
                </p:nvPr>
              </p:nvGraphicFramePr>
              <p:xfrm>
                <a:off x="1144271" y="4954269"/>
                <a:ext cx="755350" cy="53605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810" name="Equation" r:id="rId5" imgW="393480" imgH="279360" progId="Equation.DSMT4">
                        <p:embed/>
                      </p:oleObj>
                    </mc:Choice>
                    <mc:Fallback>
                      <p:oleObj name="Equation" r:id="rId5" imgW="39348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44271" y="4954269"/>
                              <a:ext cx="755350" cy="53605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2" name="Group 31"/>
              <p:cNvGrpSpPr/>
              <p:nvPr/>
            </p:nvGrpSpPr>
            <p:grpSpPr>
              <a:xfrm>
                <a:off x="3862165" y="4800600"/>
                <a:ext cx="1295400" cy="838200"/>
                <a:chOff x="838200" y="4800600"/>
                <a:chExt cx="1295400" cy="838200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838200" y="4800600"/>
                  <a:ext cx="1295400" cy="8382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45" name="Object 4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68740320"/>
                    </p:ext>
                  </p:extLst>
                </p:nvPr>
              </p:nvGraphicFramePr>
              <p:xfrm>
                <a:off x="1097053" y="4954588"/>
                <a:ext cx="852487" cy="5349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811" name="Equation" r:id="rId7" imgW="444240" imgH="279360" progId="Equation.DSMT4">
                        <p:embed/>
                      </p:oleObj>
                    </mc:Choice>
                    <mc:Fallback>
                      <p:oleObj name="Equation" r:id="rId7" imgW="44424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97053" y="4954588"/>
                              <a:ext cx="852487" cy="5349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3" name="Group 32"/>
              <p:cNvGrpSpPr/>
              <p:nvPr/>
            </p:nvGrpSpPr>
            <p:grpSpPr>
              <a:xfrm>
                <a:off x="6248400" y="4800600"/>
                <a:ext cx="1295400" cy="838200"/>
                <a:chOff x="838200" y="4800600"/>
                <a:chExt cx="1295400" cy="838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838200" y="4800600"/>
                  <a:ext cx="1295400" cy="8382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43" name="Object 4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50521146"/>
                    </p:ext>
                  </p:extLst>
                </p:nvPr>
              </p:nvGraphicFramePr>
              <p:xfrm>
                <a:off x="1083824" y="4954588"/>
                <a:ext cx="877887" cy="5349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812" name="Equation" r:id="rId9" imgW="457200" imgH="279360" progId="Equation.DSMT4">
                        <p:embed/>
                      </p:oleObj>
                    </mc:Choice>
                    <mc:Fallback>
                      <p:oleObj name="Equation" r:id="rId9" imgW="45720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83824" y="4954588"/>
                              <a:ext cx="877887" cy="5349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34" name="Straight Connector 33"/>
              <p:cNvCxnSpPr>
                <a:stCxn id="46" idx="6"/>
                <a:endCxn id="44" idx="2"/>
              </p:cNvCxnSpPr>
              <p:nvPr/>
            </p:nvCxnSpPr>
            <p:spPr>
              <a:xfrm>
                <a:off x="2677949" y="5219700"/>
                <a:ext cx="1184216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44" idx="6"/>
                <a:endCxn id="42" idx="2"/>
              </p:cNvCxnSpPr>
              <p:nvPr/>
            </p:nvCxnSpPr>
            <p:spPr>
              <a:xfrm>
                <a:off x="5157565" y="5219700"/>
                <a:ext cx="1090835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>
                <a:off x="2998809" y="4970920"/>
                <a:ext cx="457200" cy="497560"/>
                <a:chOff x="7924800" y="4771572"/>
                <a:chExt cx="457200" cy="497560"/>
              </a:xfrm>
              <a:solidFill>
                <a:schemeClr val="bg1"/>
              </a:solidFill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7924800" y="4800600"/>
                  <a:ext cx="457200" cy="4191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41" name="Object 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21263498"/>
                    </p:ext>
                  </p:extLst>
                </p:nvPr>
              </p:nvGraphicFramePr>
              <p:xfrm>
                <a:off x="8020231" y="4771572"/>
                <a:ext cx="292100" cy="4975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813" name="Equation" r:id="rId11" imgW="139680" imgH="279360" progId="Equation.DSMT4">
                        <p:embed/>
                      </p:oleObj>
                    </mc:Choice>
                    <mc:Fallback>
                      <p:oleObj name="Equation" r:id="rId11" imgW="13968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020231" y="4771572"/>
                              <a:ext cx="292100" cy="49756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7" name="Group 36"/>
              <p:cNvGrpSpPr/>
              <p:nvPr/>
            </p:nvGrpSpPr>
            <p:grpSpPr>
              <a:xfrm>
                <a:off x="5474382" y="5000625"/>
                <a:ext cx="457200" cy="496888"/>
                <a:chOff x="7924800" y="4772249"/>
                <a:chExt cx="457200" cy="496888"/>
              </a:xfrm>
              <a:solidFill>
                <a:schemeClr val="bg1"/>
              </a:solidFill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7924800" y="4800600"/>
                  <a:ext cx="457200" cy="4191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39" name="Object 3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84685672"/>
                    </p:ext>
                  </p:extLst>
                </p:nvPr>
              </p:nvGraphicFramePr>
              <p:xfrm>
                <a:off x="7981268" y="4772249"/>
                <a:ext cx="371475" cy="4968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814" name="Equation" r:id="rId13" imgW="177480" imgH="279360" progId="Equation.DSMT4">
                        <p:embed/>
                      </p:oleObj>
                    </mc:Choice>
                    <mc:Fallback>
                      <p:oleObj name="Equation" r:id="rId13" imgW="17748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81268" y="4772249"/>
                              <a:ext cx="371475" cy="4968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48" name="Group 47"/>
            <p:cNvGrpSpPr/>
            <p:nvPr/>
          </p:nvGrpSpPr>
          <p:grpSpPr>
            <a:xfrm>
              <a:off x="1943645" y="1074422"/>
              <a:ext cx="4755968" cy="1162098"/>
              <a:chOff x="1943645" y="1074422"/>
              <a:chExt cx="4755968" cy="1162098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160139" y="1074422"/>
                <a:ext cx="1011078" cy="5334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node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0" name="Straight Arrow Connector 49"/>
              <p:cNvCxnSpPr>
                <a:stCxn id="49" idx="2"/>
              </p:cNvCxnSpPr>
              <p:nvPr/>
            </p:nvCxnSpPr>
            <p:spPr>
              <a:xfrm flipH="1">
                <a:off x="1943645" y="1607822"/>
                <a:ext cx="1722033" cy="428673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49" idx="2"/>
                <a:endCxn id="44" idx="0"/>
              </p:cNvCxnSpPr>
              <p:nvPr/>
            </p:nvCxnSpPr>
            <p:spPr>
              <a:xfrm>
                <a:off x="3665678" y="1607822"/>
                <a:ext cx="647700" cy="428673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49" idx="2"/>
                <a:endCxn id="42" idx="0"/>
              </p:cNvCxnSpPr>
              <p:nvPr/>
            </p:nvCxnSpPr>
            <p:spPr>
              <a:xfrm>
                <a:off x="3665678" y="1607822"/>
                <a:ext cx="3033935" cy="428673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endCxn id="40" idx="0"/>
              </p:cNvCxnSpPr>
              <p:nvPr/>
            </p:nvCxnSpPr>
            <p:spPr>
              <a:xfrm flipH="1">
                <a:off x="3030922" y="1629593"/>
                <a:ext cx="2910657" cy="60625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endCxn id="39" idx="0"/>
              </p:cNvCxnSpPr>
              <p:nvPr/>
            </p:nvCxnSpPr>
            <p:spPr>
              <a:xfrm flipH="1">
                <a:off x="5520100" y="1629593"/>
                <a:ext cx="421479" cy="60692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5277896" y="1100547"/>
                <a:ext cx="1237748" cy="5334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separator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805044" y="2654943"/>
              <a:ext cx="6972299" cy="1362657"/>
              <a:chOff x="813311" y="2564909"/>
              <a:chExt cx="6972299" cy="1362657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813311" y="3276600"/>
                <a:ext cx="1232073" cy="609600"/>
                <a:chOff x="2118022" y="3962400"/>
                <a:chExt cx="1232073" cy="60960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2133601" y="3962400"/>
                  <a:ext cx="1216494" cy="609600"/>
                </a:xfrm>
                <a:prstGeom prst="rect">
                  <a:avLst/>
                </a:prstGeom>
                <a:solidFill>
                  <a:schemeClr val="accent4">
                    <a:alpha val="4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76" name="Object 7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24360196"/>
                    </p:ext>
                  </p:extLst>
                </p:nvPr>
              </p:nvGraphicFramePr>
              <p:xfrm>
                <a:off x="2118022" y="4083541"/>
                <a:ext cx="1216025" cy="366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815" name="Equation" r:id="rId15" imgW="927000" imgH="279360" progId="Equation.DSMT4">
                        <p:embed/>
                      </p:oleObj>
                    </mc:Choice>
                    <mc:Fallback>
                      <p:oleObj name="Equation" r:id="rId15" imgW="92700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118022" y="4083541"/>
                              <a:ext cx="1216025" cy="36671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8" name="Group 57"/>
              <p:cNvGrpSpPr/>
              <p:nvPr/>
            </p:nvGrpSpPr>
            <p:grpSpPr>
              <a:xfrm>
                <a:off x="3603935" y="3317966"/>
                <a:ext cx="1365409" cy="609600"/>
                <a:chOff x="2133600" y="3962400"/>
                <a:chExt cx="1365409" cy="609600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2133600" y="3962400"/>
                  <a:ext cx="1365409" cy="609600"/>
                </a:xfrm>
                <a:prstGeom prst="rect">
                  <a:avLst/>
                </a:prstGeom>
                <a:solidFill>
                  <a:schemeClr val="accent4">
                    <a:alpha val="4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74" name="Object 7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48614342"/>
                    </p:ext>
                  </p:extLst>
                </p:nvPr>
              </p:nvGraphicFramePr>
              <p:xfrm>
                <a:off x="2141929" y="4084637"/>
                <a:ext cx="1298575" cy="365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816" name="Equation" r:id="rId17" imgW="990360" imgH="279360" progId="Equation.DSMT4">
                        <p:embed/>
                      </p:oleObj>
                    </mc:Choice>
                    <mc:Fallback>
                      <p:oleObj name="Equation" r:id="rId17" imgW="99036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141929" y="4084637"/>
                              <a:ext cx="1298575" cy="3651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9" name="Group 58"/>
              <p:cNvGrpSpPr/>
              <p:nvPr/>
            </p:nvGrpSpPr>
            <p:grpSpPr>
              <a:xfrm>
                <a:off x="6434213" y="3317966"/>
                <a:ext cx="1351397" cy="609600"/>
                <a:chOff x="2133600" y="3962400"/>
                <a:chExt cx="1351397" cy="609600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2133600" y="3962400"/>
                  <a:ext cx="1351397" cy="609600"/>
                </a:xfrm>
                <a:prstGeom prst="rect">
                  <a:avLst/>
                </a:prstGeom>
                <a:solidFill>
                  <a:schemeClr val="accent4">
                    <a:alpha val="4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72" name="Object 7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77439172"/>
                    </p:ext>
                  </p:extLst>
                </p:nvPr>
              </p:nvGraphicFramePr>
              <p:xfrm>
                <a:off x="2133600" y="4084637"/>
                <a:ext cx="1316037" cy="365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817" name="Equation" r:id="rId19" imgW="1002960" imgH="279360" progId="Equation.DSMT4">
                        <p:embed/>
                      </p:oleObj>
                    </mc:Choice>
                    <mc:Fallback>
                      <p:oleObj name="Equation" r:id="rId19" imgW="1002960" imgH="2793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133600" y="4084637"/>
                              <a:ext cx="1316037" cy="3651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60" name="Straight Connector 59"/>
              <p:cNvCxnSpPr>
                <a:stCxn id="75" idx="0"/>
                <a:endCxn id="46" idx="4"/>
              </p:cNvCxnSpPr>
              <p:nvPr/>
            </p:nvCxnSpPr>
            <p:spPr>
              <a:xfrm flipV="1">
                <a:off x="1437137" y="2784661"/>
                <a:ext cx="404892" cy="491939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73" idx="0"/>
                <a:endCxn id="44" idx="4"/>
              </p:cNvCxnSpPr>
              <p:nvPr/>
            </p:nvCxnSpPr>
            <p:spPr>
              <a:xfrm flipV="1">
                <a:off x="4286640" y="2784661"/>
                <a:ext cx="35005" cy="533305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71" idx="0"/>
                <a:endCxn id="42" idx="4"/>
              </p:cNvCxnSpPr>
              <p:nvPr/>
            </p:nvCxnSpPr>
            <p:spPr>
              <a:xfrm flipH="1" flipV="1">
                <a:off x="6707880" y="2784661"/>
                <a:ext cx="402032" cy="533305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2489729" y="3089366"/>
                <a:ext cx="812055" cy="533400"/>
                <a:chOff x="2227134" y="4495800"/>
                <a:chExt cx="812055" cy="53340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2227134" y="4495800"/>
                  <a:ext cx="812055" cy="533400"/>
                </a:xfrm>
                <a:prstGeom prst="rect">
                  <a:avLst/>
                </a:prstGeom>
                <a:solidFill>
                  <a:schemeClr val="accent4">
                    <a:alpha val="4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l"/>
                  <a:endParaRPr lang="en-US" dirty="0"/>
                </a:p>
              </p:txBody>
            </p:sp>
            <p:graphicFrame>
              <p:nvGraphicFramePr>
                <p:cNvPr id="70" name="Object 6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26038970"/>
                    </p:ext>
                  </p:extLst>
                </p:nvPr>
              </p:nvGraphicFramePr>
              <p:xfrm>
                <a:off x="2235054" y="4593037"/>
                <a:ext cx="782637" cy="3984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818" name="Equation" r:id="rId21" imgW="596880" imgH="304560" progId="Equation.DSMT4">
                        <p:embed/>
                      </p:oleObj>
                    </mc:Choice>
                    <mc:Fallback>
                      <p:oleObj name="Equation" r:id="rId21" imgW="59688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235054" y="4593037"/>
                              <a:ext cx="782637" cy="39846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64" name="Group 63"/>
              <p:cNvGrpSpPr/>
              <p:nvPr/>
            </p:nvGrpSpPr>
            <p:grpSpPr>
              <a:xfrm>
                <a:off x="5166236" y="3089366"/>
                <a:ext cx="850900" cy="533400"/>
                <a:chOff x="2199680" y="4495800"/>
                <a:chExt cx="850900" cy="533400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2227134" y="4495800"/>
                  <a:ext cx="812055" cy="533400"/>
                </a:xfrm>
                <a:prstGeom prst="rect">
                  <a:avLst/>
                </a:prstGeom>
                <a:solidFill>
                  <a:schemeClr val="accent4">
                    <a:alpha val="4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l"/>
                  <a:endParaRPr lang="en-US" dirty="0"/>
                </a:p>
              </p:txBody>
            </p:sp>
            <p:graphicFrame>
              <p:nvGraphicFramePr>
                <p:cNvPr id="68" name="Object 6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16304297"/>
                    </p:ext>
                  </p:extLst>
                </p:nvPr>
              </p:nvGraphicFramePr>
              <p:xfrm>
                <a:off x="2199680" y="4593037"/>
                <a:ext cx="850900" cy="3984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819" name="Equation" r:id="rId23" imgW="647640" imgH="304560" progId="Equation.DSMT4">
                        <p:embed/>
                      </p:oleObj>
                    </mc:Choice>
                    <mc:Fallback>
                      <p:oleObj name="Equation" r:id="rId23" imgW="64764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199680" y="4593037"/>
                              <a:ext cx="850900" cy="39846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65" name="Straight Connector 64"/>
              <p:cNvCxnSpPr>
                <a:endCxn id="69" idx="0"/>
              </p:cNvCxnSpPr>
              <p:nvPr/>
            </p:nvCxnSpPr>
            <p:spPr>
              <a:xfrm flipH="1">
                <a:off x="2895757" y="2564909"/>
                <a:ext cx="143432" cy="524457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endCxn id="67" idx="0"/>
              </p:cNvCxnSpPr>
              <p:nvPr/>
            </p:nvCxnSpPr>
            <p:spPr>
              <a:xfrm>
                <a:off x="5514762" y="2593937"/>
                <a:ext cx="84956" cy="495429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/>
            <p:cNvSpPr txBox="1"/>
            <p:nvPr/>
          </p:nvSpPr>
          <p:spPr>
            <a:xfrm>
              <a:off x="706713" y="4292539"/>
              <a:ext cx="5992900" cy="40011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 smtClean="0"/>
                <a:t>Each node and separator </a:t>
              </a:r>
              <a:r>
                <a:rPr lang="en-US" sz="2000" dirty="0" smtClean="0"/>
                <a:t>stores</a:t>
              </a:r>
              <a:r>
                <a:rPr lang="en-US" dirty="0" smtClean="0"/>
                <a:t> joint </a:t>
              </a:r>
              <a:r>
                <a:rPr lang="en-US" dirty="0" err="1" smtClean="0"/>
                <a:t>pdf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28600" y="1219200"/>
                <a:ext cx="50146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dirty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800" i="1" dirty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2800" i="1" dirty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dirty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func>
                      <m:r>
                        <a:rPr lang="en-US" sz="2800" b="0" i="1" dirty="0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19200"/>
                <a:ext cx="5014629" cy="52322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110323" y="5230927"/>
            <a:ext cx="6825874" cy="2323805"/>
            <a:chOff x="110323" y="5230927"/>
            <a:chExt cx="6825874" cy="2323805"/>
          </a:xfrm>
        </p:grpSpPr>
        <p:sp>
          <p:nvSpPr>
            <p:cNvPr id="86" name="TextBox 85"/>
            <p:cNvSpPr txBox="1"/>
            <p:nvPr/>
          </p:nvSpPr>
          <p:spPr>
            <a:xfrm>
              <a:off x="110323" y="5230927"/>
              <a:ext cx="5763696" cy="40011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 rtlCol="1">
              <a:spAutoFit/>
            </a:bodyPr>
            <a:lstStyle/>
            <a:p>
              <a:pPr algn="l"/>
              <a:r>
                <a:rPr lang="en-US" dirty="0"/>
                <a:t>Tree structure reflects </a:t>
              </a:r>
              <a:r>
                <a:rPr lang="en-US" dirty="0" smtClean="0"/>
                <a:t>conditional </a:t>
              </a:r>
              <a:r>
                <a:rPr lang="en-US" sz="2000" dirty="0" smtClean="0"/>
                <a:t>independence</a:t>
              </a:r>
              <a:r>
                <a:rPr lang="en-US" dirty="0" smtClean="0"/>
                <a:t>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150438" y="5708073"/>
                  <a:ext cx="6785759" cy="1846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:r>
                    <a:rPr lang="en-US" sz="2000" b="1" dirty="0" smtClean="0"/>
                    <a:t>Given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2000" b="0" dirty="0" smtClean="0"/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b="0" dirty="0" smtClean="0"/>
                    <a:t> independent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000" b="0" dirty="0" smtClean="0"/>
                </a:p>
                <a:p>
                  <a:pPr algn="l" rtl="0"/>
                  <a:r>
                    <a:rPr lang="en-US" sz="2000" b="1" dirty="0"/>
                    <a:t>Given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2000" dirty="0"/>
                    <a:t>: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000" dirty="0" smtClean="0"/>
                    <a:t> </a:t>
                  </a:r>
                  <a:r>
                    <a:rPr lang="en-US" sz="2000" dirty="0"/>
                    <a:t>independent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2000" dirty="0"/>
                </a:p>
                <a:p>
                  <a:pPr algn="l" rtl="0"/>
                  <a:endParaRPr lang="en-US" sz="2000" b="0" dirty="0" smtClean="0"/>
                </a:p>
                <a:p>
                  <a:pPr algn="l" rtl="0"/>
                  <a:endParaRPr lang="en-US" b="0" dirty="0" smtClean="0"/>
                </a:p>
                <a:p>
                  <a:pPr algn="l" rtl="0"/>
                  <a:r>
                    <a:rPr lang="en-US" b="0" dirty="0" smtClean="0"/>
                    <a:t> </a:t>
                  </a:r>
                </a:p>
                <a:p>
                  <a:pPr algn="l" rtl="0"/>
                  <a:endParaRPr lang="en-US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438" y="5708073"/>
                  <a:ext cx="6785759" cy="1846659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988" t="-13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888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SIGGRAPH 2011">
      <a:dk1>
        <a:srgbClr val="532903"/>
      </a:dk1>
      <a:lt1>
        <a:srgbClr val="784A2B"/>
      </a:lt1>
      <a:dk2>
        <a:srgbClr val="784A2B"/>
      </a:dk2>
      <a:lt2>
        <a:srgbClr val="96714E"/>
      </a:lt2>
      <a:accent1>
        <a:srgbClr val="78BD57"/>
      </a:accent1>
      <a:accent2>
        <a:srgbClr val="26A85C"/>
      </a:accent2>
      <a:accent3>
        <a:srgbClr val="117D7D"/>
      </a:accent3>
      <a:accent4>
        <a:srgbClr val="78BD57"/>
      </a:accent4>
      <a:accent5>
        <a:srgbClr val="43A7D7"/>
      </a:accent5>
      <a:accent6>
        <a:srgbClr val="0C569E"/>
      </a:accent6>
      <a:hlink>
        <a:srgbClr val="0C569E"/>
      </a:hlink>
      <a:folHlink>
        <a:srgbClr val="117D7D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68941</TotalTime>
  <Words>5775</Words>
  <Application>Microsoft Office PowerPoint</Application>
  <PresentationFormat>On-screen Show (4:3)</PresentationFormat>
  <Paragraphs>731</Paragraphs>
  <Slides>35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Custom Design</vt:lpstr>
      <vt:lpstr>Equation</vt:lpstr>
      <vt:lpstr>On the Impact of Junction Tree Topology on Weighted model Counting</vt:lpstr>
      <vt:lpstr>Outline</vt:lpstr>
      <vt:lpstr>Propositional Logic (Boolean Logic)</vt:lpstr>
      <vt:lpstr>Weighted Model Counting (WMC)</vt:lpstr>
      <vt:lpstr>Outline</vt:lpstr>
      <vt:lpstr>Bayesian Inference using WMC</vt:lpstr>
      <vt:lpstr>Outline</vt:lpstr>
      <vt:lpstr>Formula as a Markov network</vt:lpstr>
      <vt:lpstr>Junction tree for G_f</vt:lpstr>
      <vt:lpstr>Junction trees for probabilistic inference</vt:lpstr>
      <vt:lpstr>Outline</vt:lpstr>
      <vt:lpstr>PowerPoint Presentation</vt:lpstr>
      <vt:lpstr>Leaf-node factor</vt:lpstr>
      <vt:lpstr>PowerPoint Presentation</vt:lpstr>
      <vt:lpstr>PowerPoint Presentation</vt:lpstr>
      <vt:lpstr>Valid assignment</vt:lpstr>
      <vt:lpstr>Goal</vt:lpstr>
      <vt:lpstr>Factor representation</vt:lpstr>
      <vt:lpstr>Procedure</vt:lpstr>
      <vt:lpstr>Safe Variables</vt:lpstr>
      <vt:lpstr>Safe Variables</vt:lpstr>
      <vt:lpstr>Compact tree-CPTs</vt:lpstr>
      <vt:lpstr>Finding the optimal order</vt:lpstr>
      <vt:lpstr>The conditioning graph</vt:lpstr>
      <vt:lpstr>The conditioning graph</vt:lpstr>
      <vt:lpstr>Optimal Order</vt:lpstr>
      <vt:lpstr>The virtue of DAGS</vt:lpstr>
      <vt:lpstr> DBJT as special case (Kenig,Gal,Strichman ’13, Capelli, Durand, Mengel ‘14)</vt:lpstr>
      <vt:lpstr>What if there’s a cycle ?</vt:lpstr>
      <vt:lpstr>Outline</vt:lpstr>
      <vt:lpstr>WMC – Grid Networks</vt:lpstr>
      <vt:lpstr>WMC - Segmentation</vt:lpstr>
      <vt:lpstr>Outline</vt:lpstr>
      <vt:lpstr>Conclusion and Future Work</vt:lpstr>
      <vt:lpstr>Thank You!</vt:lpstr>
    </vt:vector>
  </TitlesOfParts>
  <Company>Technion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class of lineage expressions over probabilistic databases computable in PTIME</dc:title>
  <dc:creator>user</dc:creator>
  <cp:lastModifiedBy>user</cp:lastModifiedBy>
  <cp:revision>912</cp:revision>
  <dcterms:created xsi:type="dcterms:W3CDTF">2013-05-27T11:04:05Z</dcterms:created>
  <dcterms:modified xsi:type="dcterms:W3CDTF">2015-09-14T14:12:00Z</dcterms:modified>
</cp:coreProperties>
</file>